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5"/>
  </p:notesMasterIdLst>
  <p:sldIdLst>
    <p:sldId id="256" r:id="rId2"/>
    <p:sldId id="257" r:id="rId3"/>
    <p:sldId id="297" r:id="rId4"/>
    <p:sldId id="294" r:id="rId5"/>
    <p:sldId id="260" r:id="rId6"/>
    <p:sldId id="292" r:id="rId7"/>
    <p:sldId id="293" r:id="rId8"/>
    <p:sldId id="295" r:id="rId9"/>
    <p:sldId id="259" r:id="rId10"/>
    <p:sldId id="258" r:id="rId11"/>
    <p:sldId id="271" r:id="rId12"/>
    <p:sldId id="263" r:id="rId13"/>
    <p:sldId id="267" r:id="rId14"/>
    <p:sldId id="268" r:id="rId15"/>
    <p:sldId id="298" r:id="rId16"/>
    <p:sldId id="299" r:id="rId17"/>
    <p:sldId id="273" r:id="rId18"/>
    <p:sldId id="274" r:id="rId19"/>
    <p:sldId id="275" r:id="rId20"/>
    <p:sldId id="300" r:id="rId21"/>
    <p:sldId id="285" r:id="rId22"/>
    <p:sldId id="296" r:id="rId23"/>
    <p:sldId id="276" r:id="rId24"/>
    <p:sldId id="278" r:id="rId25"/>
    <p:sldId id="301" r:id="rId26"/>
    <p:sldId id="279" r:id="rId27"/>
    <p:sldId id="302" r:id="rId28"/>
    <p:sldId id="281" r:id="rId29"/>
    <p:sldId id="282" r:id="rId30"/>
    <p:sldId id="303" r:id="rId31"/>
    <p:sldId id="304" r:id="rId32"/>
    <p:sldId id="305" r:id="rId33"/>
    <p:sldId id="283" r:id="rId34"/>
    <p:sldId id="290" r:id="rId35"/>
    <p:sldId id="307" r:id="rId36"/>
    <p:sldId id="308" r:id="rId37"/>
    <p:sldId id="286" r:id="rId38"/>
    <p:sldId id="289" r:id="rId39"/>
    <p:sldId id="264" r:id="rId40"/>
    <p:sldId id="266" r:id="rId41"/>
    <p:sldId id="284" r:id="rId42"/>
    <p:sldId id="291" r:id="rId43"/>
    <p:sldId id="309" r:id="rId4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34587" autoAdjust="0"/>
    <p:restoredTop sz="86368" autoAdjust="0"/>
  </p:normalViewPr>
  <p:slideViewPr>
    <p:cSldViewPr>
      <p:cViewPr varScale="1">
        <p:scale>
          <a:sx n="116" d="100"/>
          <a:sy n="116" d="100"/>
        </p:scale>
        <p:origin x="-378" y="-108"/>
      </p:cViewPr>
      <p:guideLst>
        <p:guide orient="horz" pos="2160"/>
        <p:guide pos="2880"/>
      </p:guideLst>
    </p:cSldViewPr>
  </p:slideViewPr>
  <p:outlineViewPr>
    <p:cViewPr>
      <p:scale>
        <a:sx n="33" d="100"/>
        <a:sy n="33" d="100"/>
      </p:scale>
      <p:origin x="0" y="20694"/>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D55C570-4A1C-40CC-BF9F-69E27AD27AA3}" type="datetimeFigureOut">
              <a:rPr lang="en-US" smtClean="0"/>
              <a:t>3/10/2011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9C8F960-09A5-4452-8FB9-0D46AAE1921C}" type="slidenum">
              <a:rPr lang="en-US" smtClean="0"/>
              <a:t>‹#›</a:t>
            </a:fld>
            <a:endParaRPr lang="en-US"/>
          </a:p>
        </p:txBody>
      </p:sp>
    </p:spTree>
    <p:extLst>
      <p:ext uri="{BB962C8B-B14F-4D97-AF65-F5344CB8AC3E}">
        <p14:creationId xmlns:p14="http://schemas.microsoft.com/office/powerpoint/2010/main" val="15412508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Background</a:t>
            </a:r>
            <a:r>
              <a:rPr lang="en-US" baseline="0" dirty="0" smtClean="0"/>
              <a:t> = sandcastle</a:t>
            </a:r>
            <a:endParaRPr lang="en-US" dirty="0"/>
          </a:p>
        </p:txBody>
      </p:sp>
      <p:sp>
        <p:nvSpPr>
          <p:cNvPr id="4" name="Slide Number Placeholder 3"/>
          <p:cNvSpPr>
            <a:spLocks noGrp="1"/>
          </p:cNvSpPr>
          <p:nvPr>
            <p:ph type="sldNum" sz="quarter" idx="10"/>
          </p:nvPr>
        </p:nvSpPr>
        <p:spPr/>
        <p:txBody>
          <a:bodyPr/>
          <a:lstStyle/>
          <a:p>
            <a:fld id="{19C8F960-09A5-4452-8FB9-0D46AAE1921C}" type="slidenum">
              <a:rPr lang="en-US" smtClean="0"/>
              <a:t>1</a:t>
            </a:fld>
            <a:endParaRPr lang="en-US"/>
          </a:p>
        </p:txBody>
      </p:sp>
    </p:spTree>
    <p:extLst>
      <p:ext uri="{BB962C8B-B14F-4D97-AF65-F5344CB8AC3E}">
        <p14:creationId xmlns:p14="http://schemas.microsoft.com/office/powerpoint/2010/main" val="135513526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MS</a:t>
            </a:r>
            <a:r>
              <a:rPr lang="en-US" baseline="0" dirty="0" smtClean="0"/>
              <a:t> began implementing tokens in Windows 2000</a:t>
            </a:r>
          </a:p>
          <a:p>
            <a:endParaRPr lang="en-US" dirty="0"/>
          </a:p>
        </p:txBody>
      </p:sp>
      <p:sp>
        <p:nvSpPr>
          <p:cNvPr id="4" name="Slide Number Placeholder 3"/>
          <p:cNvSpPr>
            <a:spLocks noGrp="1"/>
          </p:cNvSpPr>
          <p:nvPr>
            <p:ph type="sldNum" sz="quarter" idx="10"/>
          </p:nvPr>
        </p:nvSpPr>
        <p:spPr/>
        <p:txBody>
          <a:bodyPr/>
          <a:lstStyle/>
          <a:p>
            <a:fld id="{19C8F960-09A5-4452-8FB9-0D46AAE1921C}" type="slidenum">
              <a:rPr lang="en-US" smtClean="0"/>
              <a:t>14</a:t>
            </a:fld>
            <a:endParaRPr lang="en-US"/>
          </a:p>
        </p:txBody>
      </p:sp>
    </p:spTree>
    <p:extLst>
      <p:ext uri="{BB962C8B-B14F-4D97-AF65-F5344CB8AC3E}">
        <p14:creationId xmlns:p14="http://schemas.microsoft.com/office/powerpoint/2010/main" val="323060625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MS</a:t>
            </a:r>
            <a:r>
              <a:rPr lang="en-US" baseline="0" dirty="0" smtClean="0"/>
              <a:t> began implementing tokens in Windows 2000</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Drop authenticated Security Identifier (SID) to prevent opening a non-restricted process</a:t>
            </a:r>
          </a:p>
          <a:p>
            <a:endParaRPr lang="en-US" dirty="0"/>
          </a:p>
        </p:txBody>
      </p:sp>
      <p:sp>
        <p:nvSpPr>
          <p:cNvPr id="4" name="Slide Number Placeholder 3"/>
          <p:cNvSpPr>
            <a:spLocks noGrp="1"/>
          </p:cNvSpPr>
          <p:nvPr>
            <p:ph type="sldNum" sz="quarter" idx="10"/>
          </p:nvPr>
        </p:nvSpPr>
        <p:spPr/>
        <p:txBody>
          <a:bodyPr/>
          <a:lstStyle/>
          <a:p>
            <a:fld id="{19C8F960-09A5-4452-8FB9-0D46AAE1921C}" type="slidenum">
              <a:rPr lang="en-US" smtClean="0"/>
              <a:t>15</a:t>
            </a:fld>
            <a:endParaRPr lang="en-US"/>
          </a:p>
        </p:txBody>
      </p:sp>
    </p:spTree>
    <p:extLst>
      <p:ext uri="{BB962C8B-B14F-4D97-AF65-F5344CB8AC3E}">
        <p14:creationId xmlns:p14="http://schemas.microsoft.com/office/powerpoint/2010/main" val="323060625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MS</a:t>
            </a:r>
            <a:r>
              <a:rPr lang="en-US" baseline="0" dirty="0" smtClean="0"/>
              <a:t> began implementing job objects in Windows 2000 too</a:t>
            </a:r>
          </a:p>
          <a:p>
            <a:r>
              <a:rPr lang="en-US" baseline="0" dirty="0" smtClean="0"/>
              <a:t>Assign process to job while suspended</a:t>
            </a:r>
          </a:p>
          <a:p>
            <a:endParaRPr lang="en-US" dirty="0"/>
          </a:p>
        </p:txBody>
      </p:sp>
      <p:sp>
        <p:nvSpPr>
          <p:cNvPr id="4" name="Slide Number Placeholder 3"/>
          <p:cNvSpPr>
            <a:spLocks noGrp="1"/>
          </p:cNvSpPr>
          <p:nvPr>
            <p:ph type="sldNum" sz="quarter" idx="10"/>
          </p:nvPr>
        </p:nvSpPr>
        <p:spPr/>
        <p:txBody>
          <a:bodyPr/>
          <a:lstStyle/>
          <a:p>
            <a:fld id="{19C8F960-09A5-4452-8FB9-0D46AAE1921C}" type="slidenum">
              <a:rPr lang="en-US" smtClean="0"/>
              <a:t>16</a:t>
            </a:fld>
            <a:endParaRPr lang="en-US"/>
          </a:p>
        </p:txBody>
      </p:sp>
    </p:spTree>
    <p:extLst>
      <p:ext uri="{BB962C8B-B14F-4D97-AF65-F5344CB8AC3E}">
        <p14:creationId xmlns:p14="http://schemas.microsoft.com/office/powerpoint/2010/main" val="323060625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9C8F960-09A5-4452-8FB9-0D46AAE1921C}" type="slidenum">
              <a:rPr lang="en-US" smtClean="0"/>
              <a:t>19</a:t>
            </a:fld>
            <a:endParaRPr lang="en-US"/>
          </a:p>
        </p:txBody>
      </p:sp>
    </p:spTree>
    <p:extLst>
      <p:ext uri="{BB962C8B-B14F-4D97-AF65-F5344CB8AC3E}">
        <p14:creationId xmlns:p14="http://schemas.microsoft.com/office/powerpoint/2010/main" val="395487485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9C8F960-09A5-4452-8FB9-0D46AAE1921C}" type="slidenum">
              <a:rPr lang="en-US" smtClean="0"/>
              <a:t>20</a:t>
            </a:fld>
            <a:endParaRPr lang="en-US"/>
          </a:p>
        </p:txBody>
      </p:sp>
    </p:spTree>
    <p:extLst>
      <p:ext uri="{BB962C8B-B14F-4D97-AF65-F5344CB8AC3E}">
        <p14:creationId xmlns:p14="http://schemas.microsoft.com/office/powerpoint/2010/main" val="39548748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Today we will be talking about</a:t>
            </a:r>
            <a:r>
              <a:rPr lang="en-US" baseline="0" dirty="0" smtClean="0"/>
              <a:t> the Adobe Acrobat line of products (that handle </a:t>
            </a:r>
            <a:r>
              <a:rPr lang="en-US" baseline="0" dirty="0" err="1" smtClean="0"/>
              <a:t>pdf</a:t>
            </a:r>
            <a:r>
              <a:rPr lang="en-US" baseline="0" dirty="0" smtClean="0"/>
              <a:t> format), which are one of the most deployed (formats/applications)</a:t>
            </a:r>
            <a:endParaRPr lang="en-US" dirty="0"/>
          </a:p>
        </p:txBody>
      </p:sp>
      <p:sp>
        <p:nvSpPr>
          <p:cNvPr id="4" name="Slide Number Placeholder 3"/>
          <p:cNvSpPr>
            <a:spLocks noGrp="1"/>
          </p:cNvSpPr>
          <p:nvPr>
            <p:ph type="sldNum" sz="quarter" idx="10"/>
          </p:nvPr>
        </p:nvSpPr>
        <p:spPr/>
        <p:txBody>
          <a:bodyPr/>
          <a:lstStyle/>
          <a:p>
            <a:fld id="{19C8F960-09A5-4452-8FB9-0D46AAE1921C}" type="slidenum">
              <a:rPr lang="en-US" smtClean="0"/>
              <a:t>2</a:t>
            </a:fld>
            <a:endParaRPr lang="en-US"/>
          </a:p>
        </p:txBody>
      </p:sp>
    </p:spTree>
    <p:extLst>
      <p:ext uri="{BB962C8B-B14F-4D97-AF65-F5344CB8AC3E}">
        <p14:creationId xmlns:p14="http://schemas.microsoft.com/office/powerpoint/2010/main" val="9278105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Today we will be talking about</a:t>
            </a:r>
            <a:r>
              <a:rPr lang="en-US" baseline="0" dirty="0" smtClean="0"/>
              <a:t> the Adobe Acrobat line of products (that handle </a:t>
            </a:r>
            <a:r>
              <a:rPr lang="en-US" baseline="0" dirty="0" err="1" smtClean="0"/>
              <a:t>pdf</a:t>
            </a:r>
            <a:r>
              <a:rPr lang="en-US" baseline="0" dirty="0" smtClean="0"/>
              <a:t> format), which are one of the most deployed (formats/applications)</a:t>
            </a:r>
            <a:endParaRPr lang="en-US" dirty="0"/>
          </a:p>
        </p:txBody>
      </p:sp>
      <p:sp>
        <p:nvSpPr>
          <p:cNvPr id="4" name="Slide Number Placeholder 3"/>
          <p:cNvSpPr>
            <a:spLocks noGrp="1"/>
          </p:cNvSpPr>
          <p:nvPr>
            <p:ph type="sldNum" sz="quarter" idx="10"/>
          </p:nvPr>
        </p:nvSpPr>
        <p:spPr/>
        <p:txBody>
          <a:bodyPr/>
          <a:lstStyle/>
          <a:p>
            <a:fld id="{19C8F960-09A5-4452-8FB9-0D46AAE1921C}" type="slidenum">
              <a:rPr lang="en-US" smtClean="0"/>
              <a:t>3</a:t>
            </a:fld>
            <a:endParaRPr lang="en-US"/>
          </a:p>
        </p:txBody>
      </p:sp>
    </p:spTree>
    <p:extLst>
      <p:ext uri="{BB962C8B-B14F-4D97-AF65-F5344CB8AC3E}">
        <p14:creationId xmlns:p14="http://schemas.microsoft.com/office/powerpoint/2010/main" val="9278105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As</a:t>
            </a:r>
            <a:r>
              <a:rPr lang="en-US" baseline="0" dirty="0" smtClean="0"/>
              <a:t> a highly deployed piece of software and the modern trend of client side attacks, it is worth noting the security track record of Adobe</a:t>
            </a:r>
          </a:p>
          <a:p>
            <a:endParaRPr lang="en-US" baseline="0" dirty="0" smtClean="0"/>
          </a:p>
          <a:p>
            <a:r>
              <a:rPr lang="en-US" baseline="0" dirty="0" smtClean="0"/>
              <a:t>Note vulnerability classes listed in the CVE table that did not affect Acrobat were omitted </a:t>
            </a:r>
            <a:endParaRPr lang="en-US" dirty="0"/>
          </a:p>
        </p:txBody>
      </p:sp>
      <p:sp>
        <p:nvSpPr>
          <p:cNvPr id="4" name="Slide Number Placeholder 3"/>
          <p:cNvSpPr>
            <a:spLocks noGrp="1"/>
          </p:cNvSpPr>
          <p:nvPr>
            <p:ph type="sldNum" sz="quarter" idx="10"/>
          </p:nvPr>
        </p:nvSpPr>
        <p:spPr/>
        <p:txBody>
          <a:bodyPr/>
          <a:lstStyle/>
          <a:p>
            <a:fld id="{19C8F960-09A5-4452-8FB9-0D46AAE1921C}" type="slidenum">
              <a:rPr lang="en-US" smtClean="0"/>
              <a:t>5</a:t>
            </a:fld>
            <a:endParaRPr lang="en-US"/>
          </a:p>
        </p:txBody>
      </p:sp>
    </p:spTree>
    <p:extLst>
      <p:ext uri="{BB962C8B-B14F-4D97-AF65-F5344CB8AC3E}">
        <p14:creationId xmlns:p14="http://schemas.microsoft.com/office/powerpoint/2010/main" val="14725702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As</a:t>
            </a:r>
            <a:r>
              <a:rPr lang="en-US" baseline="0" dirty="0" smtClean="0"/>
              <a:t> a highly deployed piece of software and the modern trend of client side attacks, it is worth noting the security track record of Adobe</a:t>
            </a:r>
          </a:p>
          <a:p>
            <a:endParaRPr lang="en-US" baseline="0" dirty="0" smtClean="0"/>
          </a:p>
          <a:p>
            <a:r>
              <a:rPr lang="en-US" baseline="0" dirty="0" smtClean="0"/>
              <a:t>Note vulnerability classes listed in the CVE table that did not affect Acrobat </a:t>
            </a:r>
            <a:r>
              <a:rPr lang="en-US" baseline="0" smtClean="0"/>
              <a:t>were omitted </a:t>
            </a:r>
            <a:endParaRPr lang="en-US" dirty="0"/>
          </a:p>
        </p:txBody>
      </p:sp>
      <p:sp>
        <p:nvSpPr>
          <p:cNvPr id="4" name="Slide Number Placeholder 3"/>
          <p:cNvSpPr>
            <a:spLocks noGrp="1"/>
          </p:cNvSpPr>
          <p:nvPr>
            <p:ph type="sldNum" sz="quarter" idx="10"/>
          </p:nvPr>
        </p:nvSpPr>
        <p:spPr/>
        <p:txBody>
          <a:bodyPr/>
          <a:lstStyle/>
          <a:p>
            <a:fld id="{19C8F960-09A5-4452-8FB9-0D46AAE1921C}" type="slidenum">
              <a:rPr lang="en-US" smtClean="0"/>
              <a:t>6</a:t>
            </a:fld>
            <a:endParaRPr lang="en-US"/>
          </a:p>
        </p:txBody>
      </p:sp>
    </p:spTree>
    <p:extLst>
      <p:ext uri="{BB962C8B-B14F-4D97-AF65-F5344CB8AC3E}">
        <p14:creationId xmlns:p14="http://schemas.microsoft.com/office/powerpoint/2010/main" val="14725702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As</a:t>
            </a:r>
            <a:r>
              <a:rPr lang="en-US" baseline="0" dirty="0" smtClean="0"/>
              <a:t> a highly deployed piece of software and the modern trend of client side attacks, it is worth noting the security track record of Adobe</a:t>
            </a:r>
          </a:p>
          <a:p>
            <a:endParaRPr lang="en-US" baseline="0" dirty="0" smtClean="0"/>
          </a:p>
          <a:p>
            <a:r>
              <a:rPr lang="en-US" baseline="0" dirty="0" smtClean="0"/>
              <a:t>Note vulnerability classes listed in the CVE table that did not affect Acrobat </a:t>
            </a:r>
            <a:r>
              <a:rPr lang="en-US" baseline="0" smtClean="0"/>
              <a:t>were omitted </a:t>
            </a:r>
            <a:endParaRPr lang="en-US" dirty="0"/>
          </a:p>
        </p:txBody>
      </p:sp>
      <p:sp>
        <p:nvSpPr>
          <p:cNvPr id="4" name="Slide Number Placeholder 3"/>
          <p:cNvSpPr>
            <a:spLocks noGrp="1"/>
          </p:cNvSpPr>
          <p:nvPr>
            <p:ph type="sldNum" sz="quarter" idx="10"/>
          </p:nvPr>
        </p:nvSpPr>
        <p:spPr/>
        <p:txBody>
          <a:bodyPr/>
          <a:lstStyle/>
          <a:p>
            <a:fld id="{19C8F960-09A5-4452-8FB9-0D46AAE1921C}" type="slidenum">
              <a:rPr lang="en-US" smtClean="0"/>
              <a:t>7</a:t>
            </a:fld>
            <a:endParaRPr lang="en-US"/>
          </a:p>
        </p:txBody>
      </p:sp>
    </p:spTree>
    <p:extLst>
      <p:ext uri="{BB962C8B-B14F-4D97-AF65-F5344CB8AC3E}">
        <p14:creationId xmlns:p14="http://schemas.microsoft.com/office/powerpoint/2010/main" val="147257023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As</a:t>
            </a:r>
            <a:r>
              <a:rPr lang="en-US" baseline="0" dirty="0" smtClean="0"/>
              <a:t> a highly deployed piece of software and the modern trend of client side attacks, it is worth noting the security track record of Adobe</a:t>
            </a:r>
          </a:p>
          <a:p>
            <a:endParaRPr lang="en-US" baseline="0" dirty="0" smtClean="0"/>
          </a:p>
          <a:p>
            <a:r>
              <a:rPr lang="en-US" baseline="0" dirty="0" smtClean="0"/>
              <a:t>Note vulnerability classes listed in the CVE table that did not affect Acrobat </a:t>
            </a:r>
            <a:r>
              <a:rPr lang="en-US" baseline="0" smtClean="0"/>
              <a:t>were omitted </a:t>
            </a:r>
            <a:endParaRPr lang="en-US" dirty="0"/>
          </a:p>
        </p:txBody>
      </p:sp>
      <p:sp>
        <p:nvSpPr>
          <p:cNvPr id="4" name="Slide Number Placeholder 3"/>
          <p:cNvSpPr>
            <a:spLocks noGrp="1"/>
          </p:cNvSpPr>
          <p:nvPr>
            <p:ph type="sldNum" sz="quarter" idx="10"/>
          </p:nvPr>
        </p:nvSpPr>
        <p:spPr/>
        <p:txBody>
          <a:bodyPr/>
          <a:lstStyle/>
          <a:p>
            <a:fld id="{19C8F960-09A5-4452-8FB9-0D46AAE1921C}" type="slidenum">
              <a:rPr lang="en-US" smtClean="0"/>
              <a:t>8</a:t>
            </a:fld>
            <a:endParaRPr lang="en-US"/>
          </a:p>
        </p:txBody>
      </p:sp>
    </p:spTree>
    <p:extLst>
      <p:ext uri="{BB962C8B-B14F-4D97-AF65-F5344CB8AC3E}">
        <p14:creationId xmlns:p14="http://schemas.microsoft.com/office/powerpoint/2010/main" val="147257023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smtClean="0">
                <a:solidFill>
                  <a:schemeClr val="tx1"/>
                </a:solidFill>
                <a:effectLst/>
                <a:latin typeface="+mn-lt"/>
                <a:ea typeface="+mn-ea"/>
                <a:cs typeface="+mn-cs"/>
              </a:rPr>
              <a:t>Standard</a:t>
            </a:r>
            <a:r>
              <a:rPr lang="en-US" sz="1200" b="0" i="0" kern="1200" baseline="0" dirty="0" smtClean="0">
                <a:solidFill>
                  <a:schemeClr val="tx1"/>
                </a:solidFill>
                <a:effectLst/>
                <a:latin typeface="+mn-lt"/>
                <a:ea typeface="+mn-ea"/>
                <a:cs typeface="+mn-cs"/>
              </a:rPr>
              <a:t> ROP techniques apply with these libraries loaded</a:t>
            </a:r>
            <a:endParaRPr lang="en-US" sz="1200" b="0" i="0" kern="1200" dirty="0" smtClean="0">
              <a:solidFill>
                <a:schemeClr val="tx1"/>
              </a:solidFill>
              <a:effectLst/>
              <a:latin typeface="+mn-lt"/>
              <a:ea typeface="+mn-ea"/>
              <a:cs typeface="+mn-cs"/>
            </a:endParaRPr>
          </a:p>
          <a:p>
            <a:r>
              <a:rPr lang="en-US" sz="1200" b="0" i="0" kern="1200" dirty="0" smtClean="0">
                <a:solidFill>
                  <a:schemeClr val="tx1"/>
                </a:solidFill>
                <a:effectLst/>
                <a:latin typeface="+mn-lt"/>
                <a:ea typeface="+mn-ea"/>
                <a:cs typeface="+mn-cs"/>
              </a:rPr>
              <a:t>See </a:t>
            </a:r>
            <a:r>
              <a:rPr lang="en-US" sz="1200" b="0" i="0" kern="1200" dirty="0" err="1" smtClean="0">
                <a:solidFill>
                  <a:schemeClr val="tx1"/>
                </a:solidFill>
                <a:effectLst/>
                <a:latin typeface="+mn-lt"/>
                <a:ea typeface="+mn-ea"/>
                <a:cs typeface="+mn-cs"/>
              </a:rPr>
              <a:t>HaifeiLi’s</a:t>
            </a:r>
            <a:r>
              <a:rPr lang="en-US" sz="1200" b="0" i="0" kern="1200" dirty="0" smtClean="0">
                <a:solidFill>
                  <a:schemeClr val="tx1"/>
                </a:solidFill>
                <a:effectLst/>
                <a:latin typeface="+mn-lt"/>
                <a:ea typeface="+mn-ea"/>
                <a:cs typeface="+mn-cs"/>
              </a:rPr>
              <a:t> Flash exploitation talk</a:t>
            </a:r>
            <a:r>
              <a:rPr lang="en-US" sz="1200" b="0" i="0" kern="1200" baseline="0" dirty="0" smtClean="0">
                <a:solidFill>
                  <a:schemeClr val="tx1"/>
                </a:solidFill>
                <a:effectLst/>
                <a:latin typeface="+mn-lt"/>
                <a:ea typeface="+mn-ea"/>
                <a:cs typeface="+mn-cs"/>
              </a:rPr>
              <a:t> for alternate techniques that may work</a:t>
            </a:r>
          </a:p>
          <a:p>
            <a:endParaRPr lang="en-US" dirty="0"/>
          </a:p>
        </p:txBody>
      </p:sp>
      <p:sp>
        <p:nvSpPr>
          <p:cNvPr id="4" name="Slide Number Placeholder 3"/>
          <p:cNvSpPr>
            <a:spLocks noGrp="1"/>
          </p:cNvSpPr>
          <p:nvPr>
            <p:ph type="sldNum" sz="quarter" idx="10"/>
          </p:nvPr>
        </p:nvSpPr>
        <p:spPr/>
        <p:txBody>
          <a:bodyPr/>
          <a:lstStyle/>
          <a:p>
            <a:fld id="{19C8F960-09A5-4452-8FB9-0D46AAE1921C}" type="slidenum">
              <a:rPr lang="en-US" smtClean="0"/>
              <a:t>11</a:t>
            </a:fld>
            <a:endParaRPr lang="en-US"/>
          </a:p>
        </p:txBody>
      </p:sp>
    </p:spTree>
    <p:extLst>
      <p:ext uri="{BB962C8B-B14F-4D97-AF65-F5344CB8AC3E}">
        <p14:creationId xmlns:p14="http://schemas.microsoft.com/office/powerpoint/2010/main" val="304217155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Containment</a:t>
            </a:r>
            <a:r>
              <a:rPr lang="en-US" baseline="0" dirty="0" smtClean="0"/>
              <a:t> is key</a:t>
            </a:r>
          </a:p>
          <a:p>
            <a:endParaRPr lang="en-US" dirty="0"/>
          </a:p>
        </p:txBody>
      </p:sp>
      <p:sp>
        <p:nvSpPr>
          <p:cNvPr id="4" name="Slide Number Placeholder 3"/>
          <p:cNvSpPr>
            <a:spLocks noGrp="1"/>
          </p:cNvSpPr>
          <p:nvPr>
            <p:ph type="sldNum" sz="quarter" idx="10"/>
          </p:nvPr>
        </p:nvSpPr>
        <p:spPr/>
        <p:txBody>
          <a:bodyPr/>
          <a:lstStyle/>
          <a:p>
            <a:fld id="{19C8F960-09A5-4452-8FB9-0D46AAE1921C}" type="slidenum">
              <a:rPr lang="en-US" smtClean="0"/>
              <a:t>12</a:t>
            </a:fld>
            <a:endParaRPr lang="en-US"/>
          </a:p>
        </p:txBody>
      </p:sp>
    </p:spTree>
    <p:extLst>
      <p:ext uri="{BB962C8B-B14F-4D97-AF65-F5344CB8AC3E}">
        <p14:creationId xmlns:p14="http://schemas.microsoft.com/office/powerpoint/2010/main" val="34485886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30D4FD6-7222-4490-8874-D4BEBBE93CC0}" type="datetimeFigureOut">
              <a:rPr lang="en-US" smtClean="0"/>
              <a:t>3/10/2011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0E3D30-40B0-415A-8033-1382E0E341E3}" type="slidenum">
              <a:rPr lang="en-US" smtClean="0"/>
              <a:t>‹#›</a:t>
            </a:fld>
            <a:endParaRPr lang="en-US"/>
          </a:p>
        </p:txBody>
      </p:sp>
    </p:spTree>
    <p:extLst>
      <p:ext uri="{BB962C8B-B14F-4D97-AF65-F5344CB8AC3E}">
        <p14:creationId xmlns:p14="http://schemas.microsoft.com/office/powerpoint/2010/main" val="38597107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30D4FD6-7222-4490-8874-D4BEBBE93CC0}" type="datetimeFigureOut">
              <a:rPr lang="en-US" smtClean="0"/>
              <a:t>3/10/2011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0E3D30-40B0-415A-8033-1382E0E341E3}" type="slidenum">
              <a:rPr lang="en-US" smtClean="0"/>
              <a:t>‹#›</a:t>
            </a:fld>
            <a:endParaRPr lang="en-US"/>
          </a:p>
        </p:txBody>
      </p:sp>
    </p:spTree>
    <p:extLst>
      <p:ext uri="{BB962C8B-B14F-4D97-AF65-F5344CB8AC3E}">
        <p14:creationId xmlns:p14="http://schemas.microsoft.com/office/powerpoint/2010/main" val="35686943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30D4FD6-7222-4490-8874-D4BEBBE93CC0}" type="datetimeFigureOut">
              <a:rPr lang="en-US" smtClean="0"/>
              <a:t>3/10/2011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0E3D30-40B0-415A-8033-1382E0E341E3}" type="slidenum">
              <a:rPr lang="en-US" smtClean="0"/>
              <a:t>‹#›</a:t>
            </a:fld>
            <a:endParaRPr lang="en-US"/>
          </a:p>
        </p:txBody>
      </p:sp>
    </p:spTree>
    <p:extLst>
      <p:ext uri="{BB962C8B-B14F-4D97-AF65-F5344CB8AC3E}">
        <p14:creationId xmlns:p14="http://schemas.microsoft.com/office/powerpoint/2010/main" val="41513073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30D4FD6-7222-4490-8874-D4BEBBE93CC0}" type="datetimeFigureOut">
              <a:rPr lang="en-US" smtClean="0"/>
              <a:t>3/10/2011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0E3D30-40B0-415A-8033-1382E0E341E3}" type="slidenum">
              <a:rPr lang="en-US" smtClean="0"/>
              <a:t>‹#›</a:t>
            </a:fld>
            <a:endParaRPr lang="en-US"/>
          </a:p>
        </p:txBody>
      </p:sp>
    </p:spTree>
    <p:extLst>
      <p:ext uri="{BB962C8B-B14F-4D97-AF65-F5344CB8AC3E}">
        <p14:creationId xmlns:p14="http://schemas.microsoft.com/office/powerpoint/2010/main" val="22115929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30D4FD6-7222-4490-8874-D4BEBBE93CC0}" type="datetimeFigureOut">
              <a:rPr lang="en-US" smtClean="0"/>
              <a:t>3/10/2011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0E3D30-40B0-415A-8033-1382E0E341E3}" type="slidenum">
              <a:rPr lang="en-US" smtClean="0"/>
              <a:t>‹#›</a:t>
            </a:fld>
            <a:endParaRPr lang="en-US"/>
          </a:p>
        </p:txBody>
      </p:sp>
    </p:spTree>
    <p:extLst>
      <p:ext uri="{BB962C8B-B14F-4D97-AF65-F5344CB8AC3E}">
        <p14:creationId xmlns:p14="http://schemas.microsoft.com/office/powerpoint/2010/main" val="19891383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30D4FD6-7222-4490-8874-D4BEBBE93CC0}" type="datetimeFigureOut">
              <a:rPr lang="en-US" smtClean="0"/>
              <a:t>3/10/2011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20E3D30-40B0-415A-8033-1382E0E341E3}" type="slidenum">
              <a:rPr lang="en-US" smtClean="0"/>
              <a:t>‹#›</a:t>
            </a:fld>
            <a:endParaRPr lang="en-US"/>
          </a:p>
        </p:txBody>
      </p:sp>
    </p:spTree>
    <p:extLst>
      <p:ext uri="{BB962C8B-B14F-4D97-AF65-F5344CB8AC3E}">
        <p14:creationId xmlns:p14="http://schemas.microsoft.com/office/powerpoint/2010/main" val="24765982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30D4FD6-7222-4490-8874-D4BEBBE93CC0}" type="datetimeFigureOut">
              <a:rPr lang="en-US" smtClean="0"/>
              <a:t>3/10/2011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20E3D30-40B0-415A-8033-1382E0E341E3}" type="slidenum">
              <a:rPr lang="en-US" smtClean="0"/>
              <a:t>‹#›</a:t>
            </a:fld>
            <a:endParaRPr lang="en-US"/>
          </a:p>
        </p:txBody>
      </p:sp>
    </p:spTree>
    <p:extLst>
      <p:ext uri="{BB962C8B-B14F-4D97-AF65-F5344CB8AC3E}">
        <p14:creationId xmlns:p14="http://schemas.microsoft.com/office/powerpoint/2010/main" val="16702220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30D4FD6-7222-4490-8874-D4BEBBE93CC0}" type="datetimeFigureOut">
              <a:rPr lang="en-US" smtClean="0"/>
              <a:t>3/10/2011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20E3D30-40B0-415A-8033-1382E0E341E3}" type="slidenum">
              <a:rPr lang="en-US" smtClean="0"/>
              <a:t>‹#›</a:t>
            </a:fld>
            <a:endParaRPr lang="en-US"/>
          </a:p>
        </p:txBody>
      </p:sp>
    </p:spTree>
    <p:extLst>
      <p:ext uri="{BB962C8B-B14F-4D97-AF65-F5344CB8AC3E}">
        <p14:creationId xmlns:p14="http://schemas.microsoft.com/office/powerpoint/2010/main" val="22096117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30D4FD6-7222-4490-8874-D4BEBBE93CC0}" type="datetimeFigureOut">
              <a:rPr lang="en-US" smtClean="0"/>
              <a:t>3/10/2011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20E3D30-40B0-415A-8033-1382E0E341E3}" type="slidenum">
              <a:rPr lang="en-US" smtClean="0"/>
              <a:t>‹#›</a:t>
            </a:fld>
            <a:endParaRPr lang="en-US"/>
          </a:p>
        </p:txBody>
      </p:sp>
    </p:spTree>
    <p:extLst>
      <p:ext uri="{BB962C8B-B14F-4D97-AF65-F5344CB8AC3E}">
        <p14:creationId xmlns:p14="http://schemas.microsoft.com/office/powerpoint/2010/main" val="6220013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30D4FD6-7222-4490-8874-D4BEBBE93CC0}" type="datetimeFigureOut">
              <a:rPr lang="en-US" smtClean="0"/>
              <a:t>3/10/2011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20E3D30-40B0-415A-8033-1382E0E341E3}" type="slidenum">
              <a:rPr lang="en-US" smtClean="0"/>
              <a:t>‹#›</a:t>
            </a:fld>
            <a:endParaRPr lang="en-US"/>
          </a:p>
        </p:txBody>
      </p:sp>
    </p:spTree>
    <p:extLst>
      <p:ext uri="{BB962C8B-B14F-4D97-AF65-F5344CB8AC3E}">
        <p14:creationId xmlns:p14="http://schemas.microsoft.com/office/powerpoint/2010/main" val="29400512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30D4FD6-7222-4490-8874-D4BEBBE93CC0}" type="datetimeFigureOut">
              <a:rPr lang="en-US" smtClean="0"/>
              <a:t>3/10/2011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20E3D30-40B0-415A-8033-1382E0E341E3}" type="slidenum">
              <a:rPr lang="en-US" smtClean="0"/>
              <a:t>‹#›</a:t>
            </a:fld>
            <a:endParaRPr lang="en-US"/>
          </a:p>
        </p:txBody>
      </p:sp>
    </p:spTree>
    <p:extLst>
      <p:ext uri="{BB962C8B-B14F-4D97-AF65-F5344CB8AC3E}">
        <p14:creationId xmlns:p14="http://schemas.microsoft.com/office/powerpoint/2010/main" val="37730436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40000"/>
            <a:lum bright="70000" contrast="-70000"/>
            <a:extLst>
              <a:ext uri="{BEBA8EAE-BF5A-486C-A8C5-ECC9F3942E4B}">
                <a14:imgProps xmlns:a14="http://schemas.microsoft.com/office/drawing/2010/main">
                  <a14:imgLayer r:embed="rId14">
                    <a14:imgEffect>
                      <a14:saturation sat="0"/>
                    </a14:imgEffect>
                  </a14:imgLayer>
                </a14:imgProps>
              </a:ext>
            </a:extLst>
          </a:blip>
          <a:srcRect/>
          <a:stretch>
            <a:fillRect l="-10000" r="-10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30D4FD6-7222-4490-8874-D4BEBBE93CC0}" type="datetimeFigureOut">
              <a:rPr lang="en-US" smtClean="0"/>
              <a:t>3/10/2011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0E3D30-40B0-415A-8033-1382E0E341E3}" type="slidenum">
              <a:rPr lang="en-US" smtClean="0"/>
              <a:t>‹#›</a:t>
            </a:fld>
            <a:endParaRPr lang="en-US"/>
          </a:p>
        </p:txBody>
      </p:sp>
    </p:spTree>
    <p:extLst>
      <p:ext uri="{BB962C8B-B14F-4D97-AF65-F5344CB8AC3E}">
        <p14:creationId xmlns:p14="http://schemas.microsoft.com/office/powerpoint/2010/main" val="20159933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www.esecurityplanet.com/article.php/3925701/RSA-New-Frontiers-in-Threat-Research.htm"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hyperlink" Target="http://blogs.adobe.com/security/SampleSignedPDFDocument.pdf" TargetMode="Externa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hyperlink" Target="http://blogs.adobe.com/asset/2010/10/inside-adobe-reader-protected-mode-part-1-design.html"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www.adobe.com/products/reader/faq.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blogs.adobe.com/asset/2010/11/inside-adobe-reader-protected-mode-part-3-broker-process-policies-and-inter-process-communication.html"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vrt-blog.snort.org/2010/01/acrobat-javascript-blacklist-framework.html"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hyperlink" Target="http://blogs.msdn.com/b/david_leblanc/archive/2007/11/02/more-on-sandboxing-network-implications.aspx"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www.w3schools.com/browsers/browsers_stats.asp" TargetMode="External"/><Relationship Id="rId2" Type="http://schemas.openxmlformats.org/officeDocument/2006/relationships/hyperlink" Target="http://www.internetworldstats.com/stats.htm"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hyperlink" Target="http://vrt-blog.snort.org/" TargetMode="External"/><Relationship Id="rId2" Type="http://schemas.openxmlformats.org/officeDocument/2006/relationships/hyperlink" Target="mailto:rjohnson@sourcefire.com"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6" Type="http://schemas.openxmlformats.org/officeDocument/2006/relationships/hyperlink" Target="http://www.cvedetails.com/vulnerability-list/vendor_id-53/product_id-497/year-2007/Adobe-Acrobat-Reader.html" TargetMode="External"/><Relationship Id="rId21" Type="http://schemas.openxmlformats.org/officeDocument/2006/relationships/hyperlink" Target="http://www.cvedetails.com/vulnerability-list/vendor_id-53/product_id-497/year-2006/Adobe-Acrobat-Reader.html" TargetMode="External"/><Relationship Id="rId42" Type="http://schemas.openxmlformats.org/officeDocument/2006/relationships/hyperlink" Target="http://www.cvedetails.com/vulnerability-list/vendor_id-53/product_id-497/year-2009/opec-1/Adobe-Acrobat-Reader.html" TargetMode="External"/><Relationship Id="rId47" Type="http://schemas.openxmlformats.org/officeDocument/2006/relationships/hyperlink" Target="http://www.cvedetails.com/vulnerability-list/vendor_id-53/product_id-497/year-2009/hasexp-1/Adobe-Acrobat-Reader.html" TargetMode="External"/><Relationship Id="rId63" Type="http://schemas.openxmlformats.org/officeDocument/2006/relationships/hyperlink" Target="http://www.cvedetails.com/vulnerability-list/vendor_id-53/product_id-497/year-2011/opgpriv-1/Adobe-Acrobat-Reader.html" TargetMode="External"/><Relationship Id="rId68" Type="http://schemas.openxmlformats.org/officeDocument/2006/relationships/hyperlink" Target="http://www.cvedetails.com/vulnerability-list/vendor_id-53/product_id-497/opxss-1/Adobe-Acrobat-Reader.html" TargetMode="External"/><Relationship Id="rId2" Type="http://schemas.openxmlformats.org/officeDocument/2006/relationships/notesSlide" Target="../notesSlides/notesSlide4.xml"/><Relationship Id="rId16" Type="http://schemas.openxmlformats.org/officeDocument/2006/relationships/hyperlink" Target="http://www.cvedetails.com/vulnerability-list/vendor_id-53/product_id-497/year-2004/opov-1/Adobe-Acrobat-Reader.html" TargetMode="External"/><Relationship Id="rId29" Type="http://schemas.openxmlformats.org/officeDocument/2006/relationships/hyperlink" Target="http://www.cvedetails.com/vulnerability-list/vendor_id-53/product_id-497/year-2007/opmemc-1/Adobe-Acrobat-Reader.html" TargetMode="External"/><Relationship Id="rId11" Type="http://schemas.openxmlformats.org/officeDocument/2006/relationships/hyperlink" Target="http://www.cvedetails.com/vulnerability-list/vendor_id-53/product_id-497/year-2003/Adobe-Acrobat-Reader.html" TargetMode="External"/><Relationship Id="rId24" Type="http://schemas.openxmlformats.org/officeDocument/2006/relationships/hyperlink" Target="http://www.cvedetails.com/vulnerability-list/vendor_id-53/product_id-497/year-2006/opmemc-1/Adobe-Acrobat-Reader.html" TargetMode="External"/><Relationship Id="rId32" Type="http://schemas.openxmlformats.org/officeDocument/2006/relationships/hyperlink" Target="http://www.cvedetails.com/vulnerability-list/vendor_id-53/product_id-497/year-2007/opcsrf-1/Adobe-Acrobat-Reader.html" TargetMode="External"/><Relationship Id="rId37" Type="http://schemas.openxmlformats.org/officeDocument/2006/relationships/hyperlink" Target="http://www.cvedetails.com/vulnerability-list/vendor_id-53/product_id-497/year-2008/opov-1/Adobe-Acrobat-Reader.html" TargetMode="External"/><Relationship Id="rId40" Type="http://schemas.openxmlformats.org/officeDocument/2006/relationships/hyperlink" Target="http://www.cvedetails.com/vulnerability-list/vendor_id-53/product_id-497/year-2009/Adobe-Acrobat-Reader.html" TargetMode="External"/><Relationship Id="rId45" Type="http://schemas.openxmlformats.org/officeDocument/2006/relationships/hyperlink" Target="http://www.cvedetails.com/vulnerability-list/vendor_id-53/product_id-497/year-2009/opbyp-1/Adobe-Acrobat-Reader.html" TargetMode="External"/><Relationship Id="rId53" Type="http://schemas.openxmlformats.org/officeDocument/2006/relationships/hyperlink" Target="http://www.cvedetails.com/vulnerability-list/vendor_id-53/product_id-497/year-2010/opxss-1/Adobe-Acrobat-Reader.html" TargetMode="External"/><Relationship Id="rId58" Type="http://schemas.openxmlformats.org/officeDocument/2006/relationships/hyperlink" Target="http://www.cvedetails.com/vulnerability-list/vendor_id-53/product_id-497/year-2011/opdos-1/Adobe-Acrobat-Reader.html" TargetMode="External"/><Relationship Id="rId66" Type="http://schemas.openxmlformats.org/officeDocument/2006/relationships/hyperlink" Target="http://www.cvedetails.com/vulnerability-list/vendor_id-53/product_id-497/opov-1/Adobe-Acrobat-Reader.html" TargetMode="External"/><Relationship Id="rId74" Type="http://schemas.openxmlformats.org/officeDocument/2006/relationships/hyperlink" Target="http://www.cvedetails.com/product/497/Adobe-Acrobat-Reader.html?vendor_id=53" TargetMode="External"/><Relationship Id="rId5" Type="http://schemas.openxmlformats.org/officeDocument/2006/relationships/hyperlink" Target="http://www.cvedetails.com/vulnerability-list/vendor_id-53/product_id-497/year-1999/opov-1/Adobe-Acrobat-Reader.html" TargetMode="External"/><Relationship Id="rId61" Type="http://schemas.openxmlformats.org/officeDocument/2006/relationships/hyperlink" Target="http://www.cvedetails.com/vulnerability-list/vendor_id-53/product_id-497/year-2011/opmemc-1/Adobe-Acrobat-Reader.html" TargetMode="External"/><Relationship Id="rId19" Type="http://schemas.openxmlformats.org/officeDocument/2006/relationships/hyperlink" Target="http://www.cvedetails.com/vulnerability-list/vendor_id-53/product_id-497/year-2005/opec-1/Adobe-Acrobat-Reader.html" TargetMode="External"/><Relationship Id="rId14" Type="http://schemas.openxmlformats.org/officeDocument/2006/relationships/hyperlink" Target="http://www.cvedetails.com/vulnerability-list/vendor_id-53/product_id-497/year-2004/Adobe-Acrobat-Reader.html" TargetMode="External"/><Relationship Id="rId22" Type="http://schemas.openxmlformats.org/officeDocument/2006/relationships/hyperlink" Target="http://www.cvedetails.com/vulnerability-list/vendor_id-53/product_id-497/year-2006/opdos-1/Adobe-Acrobat-Reader.html" TargetMode="External"/><Relationship Id="rId27" Type="http://schemas.openxmlformats.org/officeDocument/2006/relationships/hyperlink" Target="http://www.cvedetails.com/vulnerability-list/vendor_id-53/product_id-497/year-2007/opdos-1/Adobe-Acrobat-Reader.html" TargetMode="External"/><Relationship Id="rId30" Type="http://schemas.openxmlformats.org/officeDocument/2006/relationships/hyperlink" Target="http://www.cvedetails.com/vulnerability-list/vendor_id-53/product_id-497/year-2007/opxss-1/Adobe-Acrobat-Reader.html" TargetMode="External"/><Relationship Id="rId35" Type="http://schemas.openxmlformats.org/officeDocument/2006/relationships/hyperlink" Target="http://www.cvedetails.com/vulnerability-list/vendor_id-53/product_id-497/year-2008/opdos-1/Adobe-Acrobat-Reader.html" TargetMode="External"/><Relationship Id="rId43" Type="http://schemas.openxmlformats.org/officeDocument/2006/relationships/hyperlink" Target="http://www.cvedetails.com/vulnerability-list/vendor_id-53/product_id-497/year-2009/opov-1/Adobe-Acrobat-Reader.html" TargetMode="External"/><Relationship Id="rId48" Type="http://schemas.openxmlformats.org/officeDocument/2006/relationships/hyperlink" Target="http://www.cvedetails.com/vulnerability-list/vendor_id-53/product_id-497/year-2010/Adobe-Acrobat-Reader.html" TargetMode="External"/><Relationship Id="rId56" Type="http://schemas.openxmlformats.org/officeDocument/2006/relationships/hyperlink" Target="http://www.cvedetails.com/vulnerability-list/vendor_id-53/product_id-497/year-2010/hasexp-1/Adobe-Acrobat-Reader.html" TargetMode="External"/><Relationship Id="rId64" Type="http://schemas.openxmlformats.org/officeDocument/2006/relationships/hyperlink" Target="http://www.cvedetails.com/vulnerability-list/vendor_id-53/product_id-497/opdos-1/Adobe-Acrobat-Reader.html" TargetMode="External"/><Relationship Id="rId69" Type="http://schemas.openxmlformats.org/officeDocument/2006/relationships/hyperlink" Target="http://www.cvedetails.com/vulnerability-list/vendor_id-53/product_id-497/ophttprs-1/Adobe-Acrobat-Reader.html" TargetMode="External"/><Relationship Id="rId8" Type="http://schemas.openxmlformats.org/officeDocument/2006/relationships/hyperlink" Target="http://www.cvedetails.com/vulnerability-list/vendor_id-53/product_id-497/year-2000/opov-1/Adobe-Acrobat-Reader.html" TargetMode="External"/><Relationship Id="rId51" Type="http://schemas.openxmlformats.org/officeDocument/2006/relationships/hyperlink" Target="http://www.cvedetails.com/vulnerability-list/vendor_id-53/product_id-497/year-2010/opov-1/Adobe-Acrobat-Reader.html" TargetMode="External"/><Relationship Id="rId72" Type="http://schemas.openxmlformats.org/officeDocument/2006/relationships/hyperlink" Target="http://www.cvedetails.com/vulnerability-list/vendor_id-53/product_id-497/opcsrf-1/Adobe-Acrobat-Reader.html" TargetMode="External"/><Relationship Id="rId3" Type="http://schemas.openxmlformats.org/officeDocument/2006/relationships/hyperlink" Target="http://www.cvedetails.com/vulnerability-list/vendor_id-53/product_id-497/year-1999/Adobe-Acrobat-Reader.html" TargetMode="External"/><Relationship Id="rId12" Type="http://schemas.openxmlformats.org/officeDocument/2006/relationships/hyperlink" Target="http://www.cvedetails.com/vulnerability-list/vendor_id-53/product_id-497/year-2003/opec-1/Adobe-Acrobat-Reader.html" TargetMode="External"/><Relationship Id="rId17" Type="http://schemas.openxmlformats.org/officeDocument/2006/relationships/hyperlink" Target="http://www.cvedetails.com/vulnerability-list/vendor_id-53/product_id-497/year-2005/Adobe-Acrobat-Reader.html" TargetMode="External"/><Relationship Id="rId25" Type="http://schemas.openxmlformats.org/officeDocument/2006/relationships/hyperlink" Target="http://www.cvedetails.com/vulnerability-list/vendor_id-53/product_id-497/year-2006/opgpriv-1/Adobe-Acrobat-Reader.html" TargetMode="External"/><Relationship Id="rId33" Type="http://schemas.openxmlformats.org/officeDocument/2006/relationships/hyperlink" Target="http://www.cvedetails.com/vulnerability-list/vendor_id-53/product_id-497/year-2007/hasexp-1/Adobe-Acrobat-Reader.html" TargetMode="External"/><Relationship Id="rId38" Type="http://schemas.openxmlformats.org/officeDocument/2006/relationships/hyperlink" Target="http://www.cvedetails.com/vulnerability-list/vendor_id-53/product_id-497/year-2008/opmemc-1/Adobe-Acrobat-Reader.html" TargetMode="External"/><Relationship Id="rId46" Type="http://schemas.openxmlformats.org/officeDocument/2006/relationships/hyperlink" Target="http://www.cvedetails.com/vulnerability-list/vendor_id-53/product_id-497/year-2009/opgpriv-1/Adobe-Acrobat-Reader.html" TargetMode="External"/><Relationship Id="rId59" Type="http://schemas.openxmlformats.org/officeDocument/2006/relationships/hyperlink" Target="http://www.cvedetails.com/vulnerability-list/vendor_id-53/product_id-497/year-2011/opec-1/Adobe-Acrobat-Reader.html" TargetMode="External"/><Relationship Id="rId67" Type="http://schemas.openxmlformats.org/officeDocument/2006/relationships/hyperlink" Target="http://www.cvedetails.com/vulnerability-list/vendor_id-53/product_id-497/opmemc-1/Adobe-Acrobat-Reader.html" TargetMode="External"/><Relationship Id="rId20" Type="http://schemas.openxmlformats.org/officeDocument/2006/relationships/hyperlink" Target="http://www.cvedetails.com/vulnerability-list/vendor_id-53/product_id-497/year-2005/opov-1/Adobe-Acrobat-Reader.html" TargetMode="External"/><Relationship Id="rId41" Type="http://schemas.openxmlformats.org/officeDocument/2006/relationships/hyperlink" Target="http://www.cvedetails.com/vulnerability-list/vendor_id-53/product_id-497/year-2009/opdos-1/Adobe-Acrobat-Reader.html" TargetMode="External"/><Relationship Id="rId54" Type="http://schemas.openxmlformats.org/officeDocument/2006/relationships/hyperlink" Target="http://www.cvedetails.com/vulnerability-list/vendor_id-53/product_id-497/year-2010/opbyp-1/Adobe-Acrobat-Reader.html" TargetMode="External"/><Relationship Id="rId62" Type="http://schemas.openxmlformats.org/officeDocument/2006/relationships/hyperlink" Target="http://www.cvedetails.com/vulnerability-list/vendor_id-53/product_id-497/year-2011/opxss-1/Adobe-Acrobat-Reader.html" TargetMode="External"/><Relationship Id="rId70" Type="http://schemas.openxmlformats.org/officeDocument/2006/relationships/hyperlink" Target="http://www.cvedetails.com/vulnerability-list/vendor_id-53/product_id-497/opbyp-1/Adobe-Acrobat-Reader.html" TargetMode="External"/><Relationship Id="rId1" Type="http://schemas.openxmlformats.org/officeDocument/2006/relationships/slideLayout" Target="../slideLayouts/slideLayout2.xml"/><Relationship Id="rId6" Type="http://schemas.openxmlformats.org/officeDocument/2006/relationships/hyperlink" Target="http://www.cvedetails.com/vulnerability-list/vendor_id-53/product_id-497/year-2000/Adobe-Acrobat-Reader.html" TargetMode="External"/><Relationship Id="rId15" Type="http://schemas.openxmlformats.org/officeDocument/2006/relationships/hyperlink" Target="http://www.cvedetails.com/vulnerability-list/vendor_id-53/product_id-497/year-2004/opec-1/Adobe-Acrobat-Reader.html" TargetMode="External"/><Relationship Id="rId23" Type="http://schemas.openxmlformats.org/officeDocument/2006/relationships/hyperlink" Target="http://www.cvedetails.com/vulnerability-list/vendor_id-53/product_id-497/year-2006/opec-1/Adobe-Acrobat-Reader.html" TargetMode="External"/><Relationship Id="rId28" Type="http://schemas.openxmlformats.org/officeDocument/2006/relationships/hyperlink" Target="http://www.cvedetails.com/vulnerability-list/vendor_id-53/product_id-497/year-2007/opec-1/Adobe-Acrobat-Reader.html" TargetMode="External"/><Relationship Id="rId36" Type="http://schemas.openxmlformats.org/officeDocument/2006/relationships/hyperlink" Target="http://www.cvedetails.com/vulnerability-list/vendor_id-53/product_id-497/year-2008/opec-1/Adobe-Acrobat-Reader.html" TargetMode="External"/><Relationship Id="rId49" Type="http://schemas.openxmlformats.org/officeDocument/2006/relationships/hyperlink" Target="http://www.cvedetails.com/vulnerability-list/vendor_id-53/product_id-497/year-2010/opdos-1/Adobe-Acrobat-Reader.html" TargetMode="External"/><Relationship Id="rId57" Type="http://schemas.openxmlformats.org/officeDocument/2006/relationships/hyperlink" Target="http://www.cvedetails.com/vulnerability-list/vendor_id-53/product_id-497/year-2011/Adobe-Acrobat-Reader.html" TargetMode="External"/><Relationship Id="rId10" Type="http://schemas.openxmlformats.org/officeDocument/2006/relationships/hyperlink" Target="http://www.cvedetails.com/vulnerability-list/vendor_id-53/product_id-497/year-2002/Adobe-Acrobat-Reader.html" TargetMode="External"/><Relationship Id="rId31" Type="http://schemas.openxmlformats.org/officeDocument/2006/relationships/hyperlink" Target="http://www.cvedetails.com/vulnerability-list/vendor_id-53/product_id-497/year-2007/ophttprs-1/Adobe-Acrobat-Reader.html" TargetMode="External"/><Relationship Id="rId44" Type="http://schemas.openxmlformats.org/officeDocument/2006/relationships/hyperlink" Target="http://www.cvedetails.com/vulnerability-list/vendor_id-53/product_id-497/year-2009/opmemc-1/Adobe-Acrobat-Reader.html" TargetMode="External"/><Relationship Id="rId52" Type="http://schemas.openxmlformats.org/officeDocument/2006/relationships/hyperlink" Target="http://www.cvedetails.com/vulnerability-list/vendor_id-53/product_id-497/year-2010/opmemc-1/Adobe-Acrobat-Reader.html" TargetMode="External"/><Relationship Id="rId60" Type="http://schemas.openxmlformats.org/officeDocument/2006/relationships/hyperlink" Target="http://www.cvedetails.com/vulnerability-list/vendor_id-53/product_id-497/year-2011/opov-1/Adobe-Acrobat-Reader.html" TargetMode="External"/><Relationship Id="rId65" Type="http://schemas.openxmlformats.org/officeDocument/2006/relationships/hyperlink" Target="http://www.cvedetails.com/vulnerability-list/vendor_id-53/product_id-497/opec-1/Adobe-Acrobat-Reader.html" TargetMode="External"/><Relationship Id="rId73" Type="http://schemas.openxmlformats.org/officeDocument/2006/relationships/hyperlink" Target="http://www.cvedetails.com/vulnerability-list/vendor_id-53/product_id-497/hasexp-1/Adobe-Acrobat-Reader.html" TargetMode="External"/><Relationship Id="rId4" Type="http://schemas.openxmlformats.org/officeDocument/2006/relationships/hyperlink" Target="http://www.cvedetails.com/vulnerability-list/vendor_id-53/product_id-497/year-1999/opec-1/Adobe-Acrobat-Reader.html" TargetMode="External"/><Relationship Id="rId9" Type="http://schemas.openxmlformats.org/officeDocument/2006/relationships/hyperlink" Target="http://www.cvedetails.com/vulnerability-list/vendor_id-53/product_id-497/year-2001/Adobe-Acrobat-Reader.html" TargetMode="External"/><Relationship Id="rId13" Type="http://schemas.openxmlformats.org/officeDocument/2006/relationships/hyperlink" Target="http://www.cvedetails.com/vulnerability-list/vendor_id-53/product_id-497/year-2003/opov-1/Adobe-Acrobat-Reader.html" TargetMode="External"/><Relationship Id="rId18" Type="http://schemas.openxmlformats.org/officeDocument/2006/relationships/hyperlink" Target="http://www.cvedetails.com/vulnerability-list/vendor_id-53/product_id-497/year-2005/opdos-1/Adobe-Acrobat-Reader.html" TargetMode="External"/><Relationship Id="rId39" Type="http://schemas.openxmlformats.org/officeDocument/2006/relationships/hyperlink" Target="http://www.cvedetails.com/vulnerability-list/vendor_id-53/product_id-497/year-2008/hasexp-1/Adobe-Acrobat-Reader.html" TargetMode="External"/><Relationship Id="rId34" Type="http://schemas.openxmlformats.org/officeDocument/2006/relationships/hyperlink" Target="http://www.cvedetails.com/vulnerability-list/vendor_id-53/product_id-497/year-2008/Adobe-Acrobat-Reader.html" TargetMode="External"/><Relationship Id="rId50" Type="http://schemas.openxmlformats.org/officeDocument/2006/relationships/hyperlink" Target="http://www.cvedetails.com/vulnerability-list/vendor_id-53/product_id-497/year-2010/opec-1/Adobe-Acrobat-Reader.html" TargetMode="External"/><Relationship Id="rId55" Type="http://schemas.openxmlformats.org/officeDocument/2006/relationships/hyperlink" Target="http://www.cvedetails.com/vulnerability-list/vendor_id-53/product_id-497/year-2010/opgpriv-1/Adobe-Acrobat-Reader.html" TargetMode="External"/><Relationship Id="rId7" Type="http://schemas.openxmlformats.org/officeDocument/2006/relationships/hyperlink" Target="http://www.cvedetails.com/vulnerability-list/vendor_id-53/product_id-497/year-2000/opec-1/Adobe-Acrobat-Reader.html" TargetMode="External"/><Relationship Id="rId71" Type="http://schemas.openxmlformats.org/officeDocument/2006/relationships/hyperlink" Target="http://www.cvedetails.com/vulnerability-list/vendor_id-53/product_id-497/opgpriv-1/Adobe-Acrobat-Reader.html" TargetMode="External"/></Relationships>
</file>

<file path=ppt/slides/_rels/slide6.xml.rels><?xml version="1.0" encoding="UTF-8" standalone="yes"?>
<Relationships xmlns="http://schemas.openxmlformats.org/package/2006/relationships"><Relationship Id="rId13" Type="http://schemas.openxmlformats.org/officeDocument/2006/relationships/hyperlink" Target="http://www.cvedetails.com/vulnerability-list/vendor_id-53/product_id-921/year-2005/opdos-1/Adobe-Acrobat.html" TargetMode="External"/><Relationship Id="rId18" Type="http://schemas.openxmlformats.org/officeDocument/2006/relationships/hyperlink" Target="http://www.cvedetails.com/vulnerability-list/vendor_id-53/product_id-921/year-2006/opov-1/Adobe-Acrobat.html" TargetMode="External"/><Relationship Id="rId26" Type="http://schemas.openxmlformats.org/officeDocument/2006/relationships/hyperlink" Target="http://www.cvedetails.com/vulnerability-list/vendor_id-53/product_id-921/year-2008/Adobe-Acrobat.html" TargetMode="External"/><Relationship Id="rId39" Type="http://schemas.openxmlformats.org/officeDocument/2006/relationships/hyperlink" Target="http://www.cvedetails.com/vulnerability-list/vendor_id-53/product_id-921/year-2009/hasexp-1/Adobe-Acrobat.html" TargetMode="External"/><Relationship Id="rId21" Type="http://schemas.openxmlformats.org/officeDocument/2006/relationships/hyperlink" Target="http://www.cvedetails.com/vulnerability-list/vendor_id-53/product_id-921/year-2007/Adobe-Acrobat.html" TargetMode="External"/><Relationship Id="rId34" Type="http://schemas.openxmlformats.org/officeDocument/2006/relationships/hyperlink" Target="http://www.cvedetails.com/vulnerability-list/vendor_id-53/product_id-921/year-2009/opdos-1/Adobe-Acrobat.html" TargetMode="External"/><Relationship Id="rId42" Type="http://schemas.openxmlformats.org/officeDocument/2006/relationships/hyperlink" Target="http://www.cvedetails.com/vulnerability-list/vendor_id-53/product_id-921/year-2010/opec-1/Adobe-Acrobat.html" TargetMode="External"/><Relationship Id="rId47" Type="http://schemas.openxmlformats.org/officeDocument/2006/relationships/hyperlink" Target="http://www.cvedetails.com/vulnerability-list/vendor_id-53/product_id-921/year-2010/opgpriv-1/Adobe-Acrobat.html" TargetMode="External"/><Relationship Id="rId50" Type="http://schemas.openxmlformats.org/officeDocument/2006/relationships/hyperlink" Target="http://www.cvedetails.com/vulnerability-list/vendor_id-53/product_id-921/year-2011/opdos-1/Adobe-Acrobat.html" TargetMode="External"/><Relationship Id="rId55" Type="http://schemas.openxmlformats.org/officeDocument/2006/relationships/hyperlink" Target="http://www.cvedetails.com/vulnerability-list/vendor_id-53/product_id-921/year-2011/opgpriv-1/Adobe-Acrobat.html" TargetMode="External"/><Relationship Id="rId63" Type="http://schemas.openxmlformats.org/officeDocument/2006/relationships/hyperlink" Target="http://www.cvedetails.com/vulnerability-list/vendor_id-53/product_id-921/opcsrf-1/Adobe-Acrobat.html" TargetMode="External"/><Relationship Id="rId7" Type="http://schemas.openxmlformats.org/officeDocument/2006/relationships/hyperlink" Target="http://www.cvedetails.com/vulnerability-list/vendor_id-53/product_id-921/year-2003/Adobe-Acrobat.html" TargetMode="External"/><Relationship Id="rId2" Type="http://schemas.openxmlformats.org/officeDocument/2006/relationships/notesSlide" Target="../notesSlides/notesSlide5.xml"/><Relationship Id="rId16" Type="http://schemas.openxmlformats.org/officeDocument/2006/relationships/hyperlink" Target="http://www.cvedetails.com/vulnerability-list/vendor_id-53/product_id-921/year-2006/Adobe-Acrobat.html" TargetMode="External"/><Relationship Id="rId29" Type="http://schemas.openxmlformats.org/officeDocument/2006/relationships/hyperlink" Target="http://www.cvedetails.com/vulnerability-list/vendor_id-53/product_id-921/year-2008/opov-1/Adobe-Acrobat.html" TargetMode="External"/><Relationship Id="rId11" Type="http://schemas.openxmlformats.org/officeDocument/2006/relationships/hyperlink" Target="http://www.cvedetails.com/vulnerability-list/vendor_id-53/product_id-921/year-2004/opov-1/Adobe-Acrobat.html" TargetMode="External"/><Relationship Id="rId24" Type="http://schemas.openxmlformats.org/officeDocument/2006/relationships/hyperlink" Target="http://www.cvedetails.com/vulnerability-list/vendor_id-53/product_id-921/year-2007/opxss-1/Adobe-Acrobat.html" TargetMode="External"/><Relationship Id="rId32" Type="http://schemas.openxmlformats.org/officeDocument/2006/relationships/hyperlink" Target="http://www.cvedetails.com/vulnerability-list/vendor_id-53/product_id-921/year-2008/hasexp-1/Adobe-Acrobat.html" TargetMode="External"/><Relationship Id="rId37" Type="http://schemas.openxmlformats.org/officeDocument/2006/relationships/hyperlink" Target="http://www.cvedetails.com/vulnerability-list/vendor_id-53/product_id-921/year-2009/opmemc-1/Adobe-Acrobat.html" TargetMode="External"/><Relationship Id="rId40" Type="http://schemas.openxmlformats.org/officeDocument/2006/relationships/hyperlink" Target="http://www.cvedetails.com/vulnerability-list/vendor_id-53/product_id-921/year-2010/Adobe-Acrobat.html" TargetMode="External"/><Relationship Id="rId45" Type="http://schemas.openxmlformats.org/officeDocument/2006/relationships/hyperlink" Target="http://www.cvedetails.com/vulnerability-list/vendor_id-53/product_id-921/year-2010/opxss-1/Adobe-Acrobat.html" TargetMode="External"/><Relationship Id="rId53" Type="http://schemas.openxmlformats.org/officeDocument/2006/relationships/hyperlink" Target="http://www.cvedetails.com/vulnerability-list/vendor_id-53/product_id-921/year-2011/opmemc-1/Adobe-Acrobat.html" TargetMode="External"/><Relationship Id="rId58" Type="http://schemas.openxmlformats.org/officeDocument/2006/relationships/hyperlink" Target="http://www.cvedetails.com/vulnerability-list/vendor_id-53/product_id-921/opov-1/Adobe-Acrobat.html" TargetMode="External"/><Relationship Id="rId5" Type="http://schemas.openxmlformats.org/officeDocument/2006/relationships/hyperlink" Target="http://www.cvedetails.com/vulnerability-list/vendor_id-53/product_id-921/year-2000/opec-1/Adobe-Acrobat.html" TargetMode="External"/><Relationship Id="rId61" Type="http://schemas.openxmlformats.org/officeDocument/2006/relationships/hyperlink" Target="http://www.cvedetails.com/vulnerability-list/vendor_id-53/product_id-921/opbyp-1/Adobe-Acrobat.html" TargetMode="External"/><Relationship Id="rId19" Type="http://schemas.openxmlformats.org/officeDocument/2006/relationships/hyperlink" Target="http://www.cvedetails.com/vulnerability-list/vendor_id-53/product_id-921/year-2006/opmemc-1/Adobe-Acrobat.html" TargetMode="External"/><Relationship Id="rId14" Type="http://schemas.openxmlformats.org/officeDocument/2006/relationships/hyperlink" Target="http://www.cvedetails.com/vulnerability-list/vendor_id-53/product_id-921/year-2005/opec-1/Adobe-Acrobat.html" TargetMode="External"/><Relationship Id="rId22" Type="http://schemas.openxmlformats.org/officeDocument/2006/relationships/hyperlink" Target="http://www.cvedetails.com/vulnerability-list/vendor_id-53/product_id-921/year-2007/opdos-1/Adobe-Acrobat.html" TargetMode="External"/><Relationship Id="rId27" Type="http://schemas.openxmlformats.org/officeDocument/2006/relationships/hyperlink" Target="http://www.cvedetails.com/vulnerability-list/vendor_id-53/product_id-921/year-2008/opdos-1/Adobe-Acrobat.html" TargetMode="External"/><Relationship Id="rId30" Type="http://schemas.openxmlformats.org/officeDocument/2006/relationships/hyperlink" Target="http://www.cvedetails.com/vulnerability-list/vendor_id-53/product_id-921/year-2008/opmemc-1/Adobe-Acrobat.html" TargetMode="External"/><Relationship Id="rId35" Type="http://schemas.openxmlformats.org/officeDocument/2006/relationships/hyperlink" Target="http://www.cvedetails.com/vulnerability-list/vendor_id-53/product_id-921/year-2009/opec-1/Adobe-Acrobat.html" TargetMode="External"/><Relationship Id="rId43" Type="http://schemas.openxmlformats.org/officeDocument/2006/relationships/hyperlink" Target="http://www.cvedetails.com/vulnerability-list/vendor_id-53/product_id-921/year-2010/opov-1/Adobe-Acrobat.html" TargetMode="External"/><Relationship Id="rId48" Type="http://schemas.openxmlformats.org/officeDocument/2006/relationships/hyperlink" Target="http://www.cvedetails.com/vulnerability-list/vendor_id-53/product_id-921/year-2010/hasexp-1/Adobe-Acrobat.html" TargetMode="External"/><Relationship Id="rId56" Type="http://schemas.openxmlformats.org/officeDocument/2006/relationships/hyperlink" Target="http://www.cvedetails.com/vulnerability-list/vendor_id-53/product_id-921/opdos-1/Adobe-Acrobat.html" TargetMode="External"/><Relationship Id="rId64" Type="http://schemas.openxmlformats.org/officeDocument/2006/relationships/hyperlink" Target="http://www.cvedetails.com/vulnerability-list/vendor_id-53/product_id-921/hasexp-1/Adobe-Acrobat.html" TargetMode="External"/><Relationship Id="rId8" Type="http://schemas.openxmlformats.org/officeDocument/2006/relationships/hyperlink" Target="http://www.cvedetails.com/vulnerability-list/vendor_id-53/product_id-921/year-2003/opec-1/Adobe-Acrobat.html" TargetMode="External"/><Relationship Id="rId51" Type="http://schemas.openxmlformats.org/officeDocument/2006/relationships/hyperlink" Target="http://www.cvedetails.com/vulnerability-list/vendor_id-53/product_id-921/year-2011/opec-1/Adobe-Acrobat.html" TargetMode="External"/><Relationship Id="rId3" Type="http://schemas.openxmlformats.org/officeDocument/2006/relationships/hyperlink" Target="http://www.cvedetails.com/product/921/Adobe-Acrobat.html?vendor_id=53" TargetMode="External"/><Relationship Id="rId12" Type="http://schemas.openxmlformats.org/officeDocument/2006/relationships/hyperlink" Target="http://www.cvedetails.com/vulnerability-list/vendor_id-53/product_id-921/year-2005/Adobe-Acrobat.html" TargetMode="External"/><Relationship Id="rId17" Type="http://schemas.openxmlformats.org/officeDocument/2006/relationships/hyperlink" Target="http://www.cvedetails.com/vulnerability-list/vendor_id-53/product_id-921/year-2006/opec-1/Adobe-Acrobat.html" TargetMode="External"/><Relationship Id="rId25" Type="http://schemas.openxmlformats.org/officeDocument/2006/relationships/hyperlink" Target="http://www.cvedetails.com/vulnerability-list/vendor_id-53/product_id-921/year-2007/opcsrf-1/Adobe-Acrobat.html" TargetMode="External"/><Relationship Id="rId33" Type="http://schemas.openxmlformats.org/officeDocument/2006/relationships/hyperlink" Target="http://www.cvedetails.com/vulnerability-list/vendor_id-53/product_id-921/year-2009/Adobe-Acrobat.html" TargetMode="External"/><Relationship Id="rId38" Type="http://schemas.openxmlformats.org/officeDocument/2006/relationships/hyperlink" Target="http://www.cvedetails.com/vulnerability-list/vendor_id-53/product_id-921/year-2009/opbyp-1/Adobe-Acrobat.html" TargetMode="External"/><Relationship Id="rId46" Type="http://schemas.openxmlformats.org/officeDocument/2006/relationships/hyperlink" Target="http://www.cvedetails.com/vulnerability-list/vendor_id-53/product_id-921/year-2010/opbyp-1/Adobe-Acrobat.html" TargetMode="External"/><Relationship Id="rId59" Type="http://schemas.openxmlformats.org/officeDocument/2006/relationships/hyperlink" Target="http://www.cvedetails.com/vulnerability-list/vendor_id-53/product_id-921/opmemc-1/Adobe-Acrobat.html" TargetMode="External"/><Relationship Id="rId20" Type="http://schemas.openxmlformats.org/officeDocument/2006/relationships/hyperlink" Target="http://www.cvedetails.com/vulnerability-list/vendor_id-53/product_id-921/year-2006/opgpriv-1/Adobe-Acrobat.html" TargetMode="External"/><Relationship Id="rId41" Type="http://schemas.openxmlformats.org/officeDocument/2006/relationships/hyperlink" Target="http://www.cvedetails.com/vulnerability-list/vendor_id-53/product_id-921/year-2010/opdos-1/Adobe-Acrobat.html" TargetMode="External"/><Relationship Id="rId54" Type="http://schemas.openxmlformats.org/officeDocument/2006/relationships/hyperlink" Target="http://www.cvedetails.com/vulnerability-list/vendor_id-53/product_id-921/year-2011/opxss-1/Adobe-Acrobat.html" TargetMode="External"/><Relationship Id="rId62" Type="http://schemas.openxmlformats.org/officeDocument/2006/relationships/hyperlink" Target="http://www.cvedetails.com/vulnerability-list/vendor_id-53/product_id-921/opgpriv-1/Adobe-Acrobat.html" TargetMode="External"/><Relationship Id="rId1" Type="http://schemas.openxmlformats.org/officeDocument/2006/relationships/slideLayout" Target="../slideLayouts/slideLayout2.xml"/><Relationship Id="rId6" Type="http://schemas.openxmlformats.org/officeDocument/2006/relationships/hyperlink" Target="http://www.cvedetails.com/vulnerability-list/vendor_id-53/product_id-921/year-2000/opov-1/Adobe-Acrobat.html" TargetMode="External"/><Relationship Id="rId15" Type="http://schemas.openxmlformats.org/officeDocument/2006/relationships/hyperlink" Target="http://www.cvedetails.com/vulnerability-list/vendor_id-53/product_id-921/year-2005/opov-1/Adobe-Acrobat.html" TargetMode="External"/><Relationship Id="rId23" Type="http://schemas.openxmlformats.org/officeDocument/2006/relationships/hyperlink" Target="http://www.cvedetails.com/vulnerability-list/vendor_id-53/product_id-921/year-2007/opec-1/Adobe-Acrobat.html" TargetMode="External"/><Relationship Id="rId28" Type="http://schemas.openxmlformats.org/officeDocument/2006/relationships/hyperlink" Target="http://www.cvedetails.com/vulnerability-list/vendor_id-53/product_id-921/year-2008/opec-1/Adobe-Acrobat.html" TargetMode="External"/><Relationship Id="rId36" Type="http://schemas.openxmlformats.org/officeDocument/2006/relationships/hyperlink" Target="http://www.cvedetails.com/vulnerability-list/vendor_id-53/product_id-921/year-2009/opov-1/Adobe-Acrobat.html" TargetMode="External"/><Relationship Id="rId49" Type="http://schemas.openxmlformats.org/officeDocument/2006/relationships/hyperlink" Target="http://www.cvedetails.com/vulnerability-list/vendor_id-53/product_id-921/year-2011/Adobe-Acrobat.html" TargetMode="External"/><Relationship Id="rId57" Type="http://schemas.openxmlformats.org/officeDocument/2006/relationships/hyperlink" Target="http://www.cvedetails.com/vulnerability-list/vendor_id-53/product_id-921/opec-1/Adobe-Acrobat.html" TargetMode="External"/><Relationship Id="rId10" Type="http://schemas.openxmlformats.org/officeDocument/2006/relationships/hyperlink" Target="http://www.cvedetails.com/vulnerability-list/vendor_id-53/product_id-921/year-2004/opec-1/Adobe-Acrobat.html" TargetMode="External"/><Relationship Id="rId31" Type="http://schemas.openxmlformats.org/officeDocument/2006/relationships/hyperlink" Target="http://www.cvedetails.com/vulnerability-list/vendor_id-53/product_id-921/year-2008/opgpriv-1/Adobe-Acrobat.html" TargetMode="External"/><Relationship Id="rId44" Type="http://schemas.openxmlformats.org/officeDocument/2006/relationships/hyperlink" Target="http://www.cvedetails.com/vulnerability-list/vendor_id-53/product_id-921/year-2010/opmemc-1/Adobe-Acrobat.html" TargetMode="External"/><Relationship Id="rId52" Type="http://schemas.openxmlformats.org/officeDocument/2006/relationships/hyperlink" Target="http://www.cvedetails.com/vulnerability-list/vendor_id-53/product_id-921/year-2011/opov-1/Adobe-Acrobat.html" TargetMode="External"/><Relationship Id="rId60" Type="http://schemas.openxmlformats.org/officeDocument/2006/relationships/hyperlink" Target="http://www.cvedetails.com/vulnerability-list/vendor_id-53/product_id-921/opxss-1/Adobe-Acrobat.html" TargetMode="External"/><Relationship Id="rId4" Type="http://schemas.openxmlformats.org/officeDocument/2006/relationships/hyperlink" Target="http://www.cvedetails.com/vulnerability-list/vendor_id-53/product_id-921/year-2000/Adobe-Acrobat.html" TargetMode="External"/><Relationship Id="rId9" Type="http://schemas.openxmlformats.org/officeDocument/2006/relationships/hyperlink" Target="http://www.cvedetails.com/vulnerability-list/vendor_id-53/product_id-921/year-2004/Adobe-Acrobat.html"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www.esecurityplanet.com/article.php/3925701/RSA-New-Frontiers-in-Threat-Research.htm"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89000">
              <a:schemeClr val="tx1"/>
            </a:gs>
            <a:gs pos="25000">
              <a:schemeClr val="bg1">
                <a:lumMod val="55000"/>
              </a:schemeClr>
            </a:gs>
          </a:gsLst>
          <a:path path="shape">
            <a:fillToRect l="50000" t="50000" r="50000" b="50000"/>
          </a:path>
        </a:gradFill>
        <a:effectLst/>
      </p:bgPr>
    </p:bg>
    <p:spTree>
      <p:nvGrpSpPr>
        <p:cNvPr id="1" name=""/>
        <p:cNvGrpSpPr/>
        <p:nvPr/>
      </p:nvGrpSpPr>
      <p:grpSpPr>
        <a:xfrm>
          <a:off x="0" y="0"/>
          <a:ext cx="0" cy="0"/>
          <a:chOff x="0" y="0"/>
          <a:chExt cx="0" cy="0"/>
        </a:xfrm>
      </p:grpSpPr>
      <p:pic>
        <p:nvPicPr>
          <p:cNvPr id="6146" name="Picture 2" descr="http://loyalkng.com/wp-content/uploads/2009/02/boy-hate-sandcastle.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28800" y="2362200"/>
            <a:ext cx="5429250" cy="373380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ctrTitle"/>
          </p:nvPr>
        </p:nvSpPr>
        <p:spPr>
          <a:xfrm>
            <a:off x="685800" y="762000"/>
            <a:ext cx="7772400" cy="1470025"/>
          </a:xfrm>
        </p:spPr>
        <p:txBody>
          <a:bodyPr/>
          <a:lstStyle/>
          <a:p>
            <a:r>
              <a:rPr lang="en-US" dirty="0" smtClean="0">
                <a:solidFill>
                  <a:schemeClr val="bg1"/>
                </a:solidFill>
              </a:rPr>
              <a:t>A Castle Made of Sand</a:t>
            </a:r>
            <a:endParaRPr lang="en-US" dirty="0">
              <a:solidFill>
                <a:schemeClr val="bg1"/>
              </a:solidFill>
            </a:endParaRPr>
          </a:p>
        </p:txBody>
      </p:sp>
      <p:sp>
        <p:nvSpPr>
          <p:cNvPr id="3" name="Subtitle 2"/>
          <p:cNvSpPr>
            <a:spLocks noGrp="1"/>
          </p:cNvSpPr>
          <p:nvPr>
            <p:ph type="subTitle" idx="1"/>
          </p:nvPr>
        </p:nvSpPr>
        <p:spPr>
          <a:xfrm>
            <a:off x="1371600" y="1752600"/>
            <a:ext cx="6400800" cy="1752600"/>
          </a:xfrm>
        </p:spPr>
        <p:txBody>
          <a:bodyPr/>
          <a:lstStyle/>
          <a:p>
            <a:r>
              <a:rPr lang="en-US" dirty="0" smtClean="0">
                <a:solidFill>
                  <a:schemeClr val="bg1"/>
                </a:solidFill>
              </a:rPr>
              <a:t>Adobe Reader X Sandbox</a:t>
            </a:r>
            <a:endParaRPr lang="en-US" dirty="0">
              <a:solidFill>
                <a:schemeClr val="bg1"/>
              </a:solidFill>
            </a:endParaRPr>
          </a:p>
        </p:txBody>
      </p:sp>
      <p:sp>
        <p:nvSpPr>
          <p:cNvPr id="4" name="Subtitle 2"/>
          <p:cNvSpPr txBox="1">
            <a:spLocks/>
          </p:cNvSpPr>
          <p:nvPr/>
        </p:nvSpPr>
        <p:spPr>
          <a:xfrm>
            <a:off x="0" y="6324600"/>
            <a:ext cx="4648200" cy="533400"/>
          </a:xfrm>
          <a:prstGeom prst="rect">
            <a:avLst/>
          </a:prstGeom>
        </p:spPr>
        <p:txBody>
          <a:bodyPr vert="horz" lIns="91440" tIns="45720" rIns="91440" bIns="45720" rtlCol="0" anchor="b">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r>
              <a:rPr lang="en-US" sz="1600" dirty="0" smtClean="0">
                <a:solidFill>
                  <a:schemeClr val="bg1">
                    <a:lumMod val="50000"/>
                  </a:schemeClr>
                </a:solidFill>
              </a:rPr>
              <a:t>Richard </a:t>
            </a:r>
            <a:r>
              <a:rPr lang="en-US" sz="1600" dirty="0">
                <a:solidFill>
                  <a:schemeClr val="bg1">
                    <a:lumMod val="50000"/>
                  </a:schemeClr>
                </a:solidFill>
              </a:rPr>
              <a:t>J</a:t>
            </a:r>
            <a:r>
              <a:rPr lang="en-US" sz="1600" dirty="0" smtClean="0">
                <a:solidFill>
                  <a:schemeClr val="bg1">
                    <a:lumMod val="50000"/>
                  </a:schemeClr>
                </a:solidFill>
              </a:rPr>
              <a:t>ohnson</a:t>
            </a:r>
            <a:endParaRPr lang="en-US" sz="1600" dirty="0">
              <a:solidFill>
                <a:schemeClr val="bg1">
                  <a:lumMod val="50000"/>
                </a:schemeClr>
              </a:solidFill>
            </a:endParaRPr>
          </a:p>
        </p:txBody>
      </p:sp>
      <p:sp>
        <p:nvSpPr>
          <p:cNvPr id="5" name="Subtitle 2"/>
          <p:cNvSpPr txBox="1">
            <a:spLocks/>
          </p:cNvSpPr>
          <p:nvPr/>
        </p:nvSpPr>
        <p:spPr>
          <a:xfrm>
            <a:off x="4495800" y="6324600"/>
            <a:ext cx="4648200" cy="533400"/>
          </a:xfrm>
          <a:prstGeom prst="rect">
            <a:avLst/>
          </a:prstGeom>
        </p:spPr>
        <p:txBody>
          <a:bodyPr vert="horz" lIns="91440" tIns="45720" rIns="91440" bIns="45720" rtlCol="0" anchor="b">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r"/>
            <a:r>
              <a:rPr lang="en-US" sz="1600" dirty="0" smtClean="0">
                <a:solidFill>
                  <a:schemeClr val="bg1">
                    <a:lumMod val="50000"/>
                  </a:schemeClr>
                </a:solidFill>
              </a:rPr>
              <a:t>rjohnson@sourcefire.com</a:t>
            </a:r>
            <a:endParaRPr lang="en-US" sz="1600" dirty="0">
              <a:solidFill>
                <a:schemeClr val="bg1">
                  <a:lumMod val="50000"/>
                </a:schemeClr>
              </a:solidFill>
            </a:endParaRPr>
          </a:p>
        </p:txBody>
      </p:sp>
    </p:spTree>
    <p:extLst>
      <p:ext uri="{BB962C8B-B14F-4D97-AF65-F5344CB8AC3E}">
        <p14:creationId xmlns:p14="http://schemas.microsoft.com/office/powerpoint/2010/main" val="236521123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Use of Windows Mitigations</a:t>
            </a:r>
            <a:endParaRPr lang="en-US" dirty="0"/>
          </a:p>
        </p:txBody>
      </p:sp>
      <p:sp>
        <p:nvSpPr>
          <p:cNvPr id="3" name="Content Placeholder 2"/>
          <p:cNvSpPr>
            <a:spLocks noGrp="1"/>
          </p:cNvSpPr>
          <p:nvPr>
            <p:ph idx="1"/>
          </p:nvPr>
        </p:nvSpPr>
        <p:spPr/>
        <p:txBody>
          <a:bodyPr>
            <a:normAutofit lnSpcReduction="10000"/>
          </a:bodyPr>
          <a:lstStyle/>
          <a:p>
            <a:r>
              <a:rPr lang="en-US" dirty="0" smtClean="0"/>
              <a:t>Address Space Layout Randomization</a:t>
            </a:r>
          </a:p>
          <a:p>
            <a:pPr lvl="1"/>
            <a:r>
              <a:rPr lang="en-US" dirty="0" smtClean="0"/>
              <a:t>Adobe has modified all internal code to take advantage of random image mappings</a:t>
            </a:r>
          </a:p>
          <a:p>
            <a:endParaRPr lang="en-US" dirty="0" smtClean="0"/>
          </a:p>
          <a:p>
            <a:r>
              <a:rPr lang="en-US" dirty="0" smtClean="0"/>
              <a:t>Data Execution Prevention</a:t>
            </a:r>
          </a:p>
          <a:p>
            <a:pPr lvl="1"/>
            <a:r>
              <a:rPr lang="en-US" dirty="0" smtClean="0"/>
              <a:t>Enabled with PERMENENT flag</a:t>
            </a:r>
          </a:p>
          <a:p>
            <a:pPr lvl="1"/>
            <a:endParaRPr lang="en-US" dirty="0"/>
          </a:p>
          <a:p>
            <a:r>
              <a:rPr lang="en-US" dirty="0" smtClean="0"/>
              <a:t>“…Q2 of </a:t>
            </a:r>
            <a:r>
              <a:rPr lang="en-US" dirty="0"/>
              <a:t>last year, PDF attacks fell to 30 </a:t>
            </a:r>
            <a:r>
              <a:rPr lang="en-US" dirty="0" smtClean="0"/>
              <a:t>percent...”</a:t>
            </a:r>
          </a:p>
          <a:p>
            <a:endParaRPr lang="en-US" dirty="0" smtClean="0"/>
          </a:p>
        </p:txBody>
      </p:sp>
      <p:sp>
        <p:nvSpPr>
          <p:cNvPr id="4" name="Rectangle 3"/>
          <p:cNvSpPr/>
          <p:nvPr/>
        </p:nvSpPr>
        <p:spPr>
          <a:xfrm>
            <a:off x="821724" y="5889137"/>
            <a:ext cx="9144000" cy="307777"/>
          </a:xfrm>
          <a:prstGeom prst="rect">
            <a:avLst/>
          </a:prstGeom>
        </p:spPr>
        <p:txBody>
          <a:bodyPr wrap="square">
            <a:spAutoFit/>
          </a:bodyPr>
          <a:lstStyle/>
          <a:p>
            <a:r>
              <a:rPr lang="en-US" sz="1400" dirty="0">
                <a:hlinkClick r:id="rId2"/>
              </a:rPr>
              <a:t>http://www.esecurityplanet.com/article.php/3925701/RSA-New-Frontiers-in-Threat-Research.htm</a:t>
            </a:r>
            <a:endParaRPr lang="en-US" sz="1400" dirty="0"/>
          </a:p>
        </p:txBody>
      </p:sp>
    </p:spTree>
    <p:extLst>
      <p:ext uri="{BB962C8B-B14F-4D97-AF65-F5344CB8AC3E}">
        <p14:creationId xmlns:p14="http://schemas.microsoft.com/office/powerpoint/2010/main" val="284691239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Windows Mitigations Fail</a:t>
            </a:r>
            <a:endParaRPr lang="en-US" dirty="0"/>
          </a:p>
        </p:txBody>
      </p:sp>
      <p:sp>
        <p:nvSpPr>
          <p:cNvPr id="3" name="Content Placeholder 2"/>
          <p:cNvSpPr>
            <a:spLocks noGrp="1"/>
          </p:cNvSpPr>
          <p:nvPr>
            <p:ph idx="1"/>
          </p:nvPr>
        </p:nvSpPr>
        <p:spPr>
          <a:xfrm>
            <a:off x="457200" y="1600200"/>
            <a:ext cx="8229600" cy="4525963"/>
          </a:xfrm>
        </p:spPr>
        <p:txBody>
          <a:bodyPr>
            <a:normAutofit/>
          </a:bodyPr>
          <a:lstStyle/>
          <a:p>
            <a:r>
              <a:rPr lang="en-US" dirty="0" smtClean="0"/>
              <a:t>Sadly, 3</a:t>
            </a:r>
            <a:r>
              <a:rPr lang="en-US" baseline="30000" dirty="0" smtClean="0"/>
              <a:t>rd</a:t>
            </a:r>
            <a:r>
              <a:rPr lang="en-US" dirty="0" smtClean="0"/>
              <a:t> party libraries that do not support ASLR can be forced to load via PDF</a:t>
            </a:r>
          </a:p>
          <a:p>
            <a:pPr lvl="1"/>
            <a:endParaRPr lang="en-US" dirty="0"/>
          </a:p>
          <a:p>
            <a:pPr lvl="1"/>
            <a:endParaRPr lang="en-US" dirty="0" smtClean="0"/>
          </a:p>
          <a:p>
            <a:pPr lvl="1"/>
            <a:endParaRPr lang="en-US" dirty="0"/>
          </a:p>
          <a:p>
            <a:pPr lvl="1"/>
            <a:endParaRPr lang="en-US" dirty="0" smtClean="0"/>
          </a:p>
          <a:p>
            <a:pPr lvl="1"/>
            <a:endParaRPr lang="en-US" dirty="0" smtClean="0"/>
          </a:p>
          <a:p>
            <a:pPr lvl="1"/>
            <a:endParaRPr lang="en-US" dirty="0"/>
          </a:p>
          <a:p>
            <a:pPr lvl="1"/>
            <a:endParaRPr lang="en-US" dirty="0" smtClean="0"/>
          </a:p>
          <a:p>
            <a:pPr lvl="1"/>
            <a:endParaRPr lang="en-US" dirty="0"/>
          </a:p>
        </p:txBody>
      </p:sp>
      <p:pic>
        <p:nvPicPr>
          <p:cNvPr id="4099"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6713" y="2817912"/>
            <a:ext cx="8410575" cy="2924175"/>
          </a:xfrm>
          <a:prstGeom prst="rect">
            <a:avLst/>
          </a:prstGeom>
          <a:noFill/>
          <a:ln w="63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Rectangle 3"/>
          <p:cNvSpPr/>
          <p:nvPr/>
        </p:nvSpPr>
        <p:spPr>
          <a:xfrm>
            <a:off x="366713" y="5148648"/>
            <a:ext cx="8410575" cy="457200"/>
          </a:xfrm>
          <a:prstGeom prst="rect">
            <a:avLst/>
          </a:prstGeom>
          <a:solidFill>
            <a:srgbClr val="FF0000">
              <a:alpha val="10000"/>
            </a:srgb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257430" y="5725180"/>
            <a:ext cx="6400800" cy="523220"/>
          </a:xfrm>
          <a:prstGeom prst="rect">
            <a:avLst/>
          </a:prstGeom>
        </p:spPr>
        <p:txBody>
          <a:bodyPr wrap="square">
            <a:spAutoFit/>
          </a:bodyPr>
          <a:lstStyle/>
          <a:p>
            <a:r>
              <a:rPr lang="en-US" sz="1400" dirty="0">
                <a:hlinkClick r:id="rId4"/>
              </a:rPr>
              <a:t>http://</a:t>
            </a:r>
            <a:r>
              <a:rPr lang="en-US" sz="1400" dirty="0" smtClean="0">
                <a:hlinkClick r:id="rId4"/>
              </a:rPr>
              <a:t>blogs.adobe.com/security/SampleSignedPDFDocument.pdf</a:t>
            </a:r>
            <a:endParaRPr lang="en-US" sz="1400" dirty="0" smtClean="0"/>
          </a:p>
          <a:p>
            <a:endParaRPr lang="en-US" sz="1400" dirty="0"/>
          </a:p>
        </p:txBody>
      </p:sp>
    </p:spTree>
    <p:extLst>
      <p:ext uri="{BB962C8B-B14F-4D97-AF65-F5344CB8AC3E}">
        <p14:creationId xmlns:p14="http://schemas.microsoft.com/office/powerpoint/2010/main" val="249980607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0" marR="0">
              <a:spcBef>
                <a:spcPts val="0"/>
              </a:spcBef>
              <a:spcAft>
                <a:spcPts val="0"/>
              </a:spcAft>
            </a:pPr>
            <a:r>
              <a:rPr lang="en-US" dirty="0" smtClean="0"/>
              <a:t>The Sandbox Concept</a:t>
            </a:r>
          </a:p>
        </p:txBody>
      </p:sp>
      <p:sp>
        <p:nvSpPr>
          <p:cNvPr id="3" name="Content Placeholder 2"/>
          <p:cNvSpPr>
            <a:spLocks noGrp="1"/>
          </p:cNvSpPr>
          <p:nvPr>
            <p:ph idx="1"/>
          </p:nvPr>
        </p:nvSpPr>
        <p:spPr/>
        <p:txBody>
          <a:bodyPr>
            <a:normAutofit lnSpcReduction="10000"/>
          </a:bodyPr>
          <a:lstStyle/>
          <a:p>
            <a:r>
              <a:rPr lang="en-US" dirty="0"/>
              <a:t>A sandbox is a mitigation strategy centered around the concept of isolating complex code into a lower privileged process which is managed by a higher privileged process</a:t>
            </a:r>
          </a:p>
          <a:p>
            <a:endParaRPr lang="en-US" dirty="0" smtClean="0"/>
          </a:p>
          <a:p>
            <a:r>
              <a:rPr lang="en-US" dirty="0" smtClean="0"/>
              <a:t>The </a:t>
            </a:r>
            <a:r>
              <a:rPr lang="en-US" dirty="0"/>
              <a:t>higher privileged process is less prone to attack due to reduced attack surface and can restrict resources from a compromised lower privileged process</a:t>
            </a:r>
          </a:p>
          <a:p>
            <a:endParaRPr lang="en-US" dirty="0" smtClean="0"/>
          </a:p>
        </p:txBody>
      </p:sp>
    </p:spTree>
    <p:extLst>
      <p:ext uri="{BB962C8B-B14F-4D97-AF65-F5344CB8AC3E}">
        <p14:creationId xmlns:p14="http://schemas.microsoft.com/office/powerpoint/2010/main" val="397396461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marL="0" marR="0" indent="0" algn="ctr" defTabSz="914400" rtl="0" eaLnBrk="1" fontAlgn="auto" latinLnBrk="0" hangingPunct="1">
              <a:lnSpc>
                <a:spcPct val="100000"/>
              </a:lnSpc>
              <a:spcBef>
                <a:spcPct val="0"/>
              </a:spcBef>
              <a:spcAft>
                <a:spcPts val="0"/>
              </a:spcAft>
              <a:buClrTx/>
              <a:buSzTx/>
              <a:buFontTx/>
              <a:buNone/>
              <a:tabLst/>
              <a:defRPr/>
            </a:pPr>
            <a:r>
              <a:rPr lang="en-US" sz="4000" kern="1200" dirty="0" smtClean="0">
                <a:solidFill>
                  <a:schemeClr val="tx1"/>
                </a:solidFill>
                <a:effectLst/>
                <a:latin typeface="+mj-lt"/>
                <a:ea typeface="+mj-ea"/>
                <a:cs typeface="+mj-cs"/>
              </a:rPr>
              <a:t>Sandbox Architecture Requirements</a:t>
            </a:r>
          </a:p>
        </p:txBody>
      </p:sp>
      <p:sp>
        <p:nvSpPr>
          <p:cNvPr id="3" name="Content Placeholder 2"/>
          <p:cNvSpPr>
            <a:spLocks noGrp="1"/>
          </p:cNvSpPr>
          <p:nvPr>
            <p:ph idx="1"/>
          </p:nvPr>
        </p:nvSpPr>
        <p:spPr/>
        <p:txBody>
          <a:bodyPr/>
          <a:lstStyle/>
          <a:p>
            <a:r>
              <a:rPr lang="en-US" dirty="0"/>
              <a:t>Sandbox mitigations require the ability to:</a:t>
            </a:r>
          </a:p>
          <a:p>
            <a:pPr lvl="1"/>
            <a:r>
              <a:rPr lang="en-US" dirty="0"/>
              <a:t>Create a child process with restricted access to resources </a:t>
            </a:r>
          </a:p>
          <a:p>
            <a:pPr lvl="1"/>
            <a:r>
              <a:rPr lang="en-US" dirty="0"/>
              <a:t>Communicate between the processes to broker request access to resources</a:t>
            </a:r>
          </a:p>
          <a:p>
            <a:endParaRPr lang="en-US" dirty="0"/>
          </a:p>
        </p:txBody>
      </p:sp>
    </p:spTree>
    <p:extLst>
      <p:ext uri="{BB962C8B-B14F-4D97-AF65-F5344CB8AC3E}">
        <p14:creationId xmlns:p14="http://schemas.microsoft.com/office/powerpoint/2010/main" val="108832734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Sandbox Architecture on </a:t>
            </a:r>
            <a:r>
              <a:rPr lang="en-US" dirty="0" smtClean="0"/>
              <a:t>Windows</a:t>
            </a:r>
            <a:endParaRPr lang="en-US" dirty="0"/>
          </a:p>
        </p:txBody>
      </p:sp>
      <p:sp>
        <p:nvSpPr>
          <p:cNvPr id="3" name="Content Placeholder 2"/>
          <p:cNvSpPr>
            <a:spLocks noGrp="1"/>
          </p:cNvSpPr>
          <p:nvPr>
            <p:ph idx="1"/>
          </p:nvPr>
        </p:nvSpPr>
        <p:spPr/>
        <p:txBody>
          <a:bodyPr/>
          <a:lstStyle/>
          <a:p>
            <a:r>
              <a:rPr lang="en-US" dirty="0" smtClean="0"/>
              <a:t>Process Restrictions</a:t>
            </a:r>
          </a:p>
          <a:p>
            <a:pPr lvl="1"/>
            <a:r>
              <a:rPr lang="en-US" dirty="0" smtClean="0"/>
              <a:t>Restricted process tokens</a:t>
            </a:r>
          </a:p>
          <a:p>
            <a:pPr lvl="1"/>
            <a:r>
              <a:rPr lang="en-US" dirty="0" smtClean="0"/>
              <a:t>Restricted process job object</a:t>
            </a:r>
          </a:p>
          <a:p>
            <a:pPr marL="457200" lvl="1" indent="0">
              <a:buNone/>
            </a:pPr>
            <a:endParaRPr lang="en-US" dirty="0" smtClean="0"/>
          </a:p>
          <a:p>
            <a:r>
              <a:rPr lang="en-US" dirty="0" smtClean="0"/>
              <a:t>IPC </a:t>
            </a:r>
            <a:r>
              <a:rPr lang="en-US" dirty="0" smtClean="0"/>
              <a:t>Mechanisms for System Call brokering</a:t>
            </a:r>
          </a:p>
          <a:p>
            <a:pPr lvl="1"/>
            <a:r>
              <a:rPr lang="en-US" dirty="0" smtClean="0"/>
              <a:t>Sockets, Pipes, Shared Memory, Files, </a:t>
            </a:r>
            <a:r>
              <a:rPr lang="en-US" dirty="0" err="1" smtClean="0"/>
              <a:t>etc</a:t>
            </a:r>
            <a:endParaRPr lang="en-US" dirty="0"/>
          </a:p>
        </p:txBody>
      </p:sp>
    </p:spTree>
    <p:extLst>
      <p:ext uri="{BB962C8B-B14F-4D97-AF65-F5344CB8AC3E}">
        <p14:creationId xmlns:p14="http://schemas.microsoft.com/office/powerpoint/2010/main" val="353932338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Sandbox Architecture on </a:t>
            </a:r>
            <a:r>
              <a:rPr lang="en-US" dirty="0" smtClean="0"/>
              <a:t>Windows</a:t>
            </a:r>
            <a:endParaRPr lang="en-US" dirty="0"/>
          </a:p>
        </p:txBody>
      </p:sp>
      <p:sp>
        <p:nvSpPr>
          <p:cNvPr id="3" name="Content Placeholder 2"/>
          <p:cNvSpPr>
            <a:spLocks noGrp="1"/>
          </p:cNvSpPr>
          <p:nvPr>
            <p:ph idx="1"/>
          </p:nvPr>
        </p:nvSpPr>
        <p:spPr/>
        <p:txBody>
          <a:bodyPr/>
          <a:lstStyle/>
          <a:p>
            <a:r>
              <a:rPr lang="en-US" dirty="0" smtClean="0"/>
              <a:t>Restricted process tokens</a:t>
            </a:r>
          </a:p>
          <a:p>
            <a:pPr lvl="1"/>
            <a:r>
              <a:rPr lang="en-US" dirty="0" smtClean="0"/>
              <a:t>Create processes with restricted privileges</a:t>
            </a:r>
          </a:p>
        </p:txBody>
      </p:sp>
      <p:sp>
        <p:nvSpPr>
          <p:cNvPr id="4" name="Rectangle 3"/>
          <p:cNvSpPr/>
          <p:nvPr/>
        </p:nvSpPr>
        <p:spPr>
          <a:xfrm>
            <a:off x="609600" y="2971800"/>
            <a:ext cx="3657600" cy="2492990"/>
          </a:xfrm>
          <a:prstGeom prst="rect">
            <a:avLst/>
          </a:prstGeom>
          <a:solidFill>
            <a:schemeClr val="bg1">
              <a:lumMod val="95000"/>
            </a:schemeClr>
          </a:solidFill>
          <a:ln>
            <a:solidFill>
              <a:schemeClr val="tx1"/>
            </a:solidFill>
          </a:ln>
        </p:spPr>
        <p:txBody>
          <a:bodyPr wrap="square">
            <a:spAutoFit/>
          </a:bodyPr>
          <a:lstStyle/>
          <a:p>
            <a:r>
              <a:rPr lang="en-US" sz="1200" dirty="0"/>
              <a:t>BOOL </a:t>
            </a:r>
            <a:r>
              <a:rPr lang="en-US" sz="1200" dirty="0" err="1"/>
              <a:t>CreateRestrictedToken</a:t>
            </a:r>
            <a:r>
              <a:rPr lang="en-US" sz="1200" dirty="0"/>
              <a:t>(</a:t>
            </a:r>
          </a:p>
          <a:p>
            <a:pPr lvl="1"/>
            <a:r>
              <a:rPr lang="en-US" sz="1200" dirty="0"/>
              <a:t>HANDLE </a:t>
            </a:r>
            <a:r>
              <a:rPr lang="en-US" sz="1200" dirty="0" err="1"/>
              <a:t>ExistingTokenHandle</a:t>
            </a:r>
            <a:r>
              <a:rPr lang="en-US" sz="1200" dirty="0"/>
              <a:t>,</a:t>
            </a:r>
          </a:p>
          <a:p>
            <a:pPr lvl="1"/>
            <a:r>
              <a:rPr lang="en-US" sz="1200" dirty="0"/>
              <a:t>DWORD Flags,</a:t>
            </a:r>
          </a:p>
          <a:p>
            <a:pPr lvl="1"/>
            <a:r>
              <a:rPr lang="en-US" sz="1200" dirty="0"/>
              <a:t>DWORD </a:t>
            </a:r>
            <a:r>
              <a:rPr lang="en-US" sz="1200" dirty="0" err="1" smtClean="0"/>
              <a:t>DisableSidCount</a:t>
            </a:r>
            <a:r>
              <a:rPr lang="en-US" sz="1200" dirty="0"/>
              <a:t>,</a:t>
            </a:r>
          </a:p>
          <a:p>
            <a:pPr lvl="1"/>
            <a:r>
              <a:rPr lang="en-US" sz="1200" dirty="0"/>
              <a:t>PSID_AND_ATTRIBUTES </a:t>
            </a:r>
            <a:r>
              <a:rPr lang="en-US" sz="1200" dirty="0" err="1"/>
              <a:t>SidsToDisable</a:t>
            </a:r>
            <a:r>
              <a:rPr lang="en-US" sz="1200" dirty="0"/>
              <a:t>,</a:t>
            </a:r>
          </a:p>
          <a:p>
            <a:pPr lvl="1"/>
            <a:r>
              <a:rPr lang="en-US" sz="1200" dirty="0"/>
              <a:t>DWORD </a:t>
            </a:r>
            <a:r>
              <a:rPr lang="en-US" sz="1200" dirty="0" err="1"/>
              <a:t>DeletePrivilegeCount</a:t>
            </a:r>
            <a:r>
              <a:rPr lang="en-US" sz="1200" dirty="0"/>
              <a:t>,</a:t>
            </a:r>
          </a:p>
          <a:p>
            <a:pPr lvl="1"/>
            <a:r>
              <a:rPr lang="en-US" sz="1200" dirty="0"/>
              <a:t>PLUID_AND_ATTRIBUTES </a:t>
            </a:r>
            <a:r>
              <a:rPr lang="en-US" sz="1200" dirty="0" err="1"/>
              <a:t>PrivilegesToDelete</a:t>
            </a:r>
            <a:r>
              <a:rPr lang="en-US" sz="1200" dirty="0"/>
              <a:t>,</a:t>
            </a:r>
          </a:p>
          <a:p>
            <a:pPr lvl="1"/>
            <a:r>
              <a:rPr lang="en-US" sz="1200" dirty="0"/>
              <a:t>DWORD </a:t>
            </a:r>
            <a:r>
              <a:rPr lang="en-US" sz="1200" dirty="0" err="1"/>
              <a:t>RestrictedSidCount</a:t>
            </a:r>
            <a:r>
              <a:rPr lang="en-US" sz="1200" dirty="0"/>
              <a:t>,</a:t>
            </a:r>
          </a:p>
          <a:p>
            <a:pPr lvl="1"/>
            <a:r>
              <a:rPr lang="en-US" sz="1200" dirty="0"/>
              <a:t>PSID_AND_ATTRIBUTES </a:t>
            </a:r>
            <a:r>
              <a:rPr lang="en-US" sz="1200" dirty="0" err="1"/>
              <a:t>SidsToRestrict</a:t>
            </a:r>
            <a:r>
              <a:rPr lang="en-US" sz="1200" dirty="0"/>
              <a:t>,</a:t>
            </a:r>
          </a:p>
          <a:p>
            <a:pPr lvl="1"/>
            <a:r>
              <a:rPr lang="en-US" sz="1200" dirty="0"/>
              <a:t>PHANDLE </a:t>
            </a:r>
            <a:r>
              <a:rPr lang="en-US" sz="1200" dirty="0" err="1"/>
              <a:t>NewTokenHandle</a:t>
            </a:r>
            <a:endParaRPr lang="en-US" sz="1200" dirty="0"/>
          </a:p>
          <a:p>
            <a:r>
              <a:rPr lang="en-US" sz="1200" dirty="0" smtClean="0"/>
              <a:t>);</a:t>
            </a:r>
          </a:p>
          <a:p>
            <a:endParaRPr lang="en-US" sz="1200" dirty="0"/>
          </a:p>
          <a:p>
            <a:endParaRPr lang="en-US" sz="1200" dirty="0"/>
          </a:p>
        </p:txBody>
      </p:sp>
      <p:sp>
        <p:nvSpPr>
          <p:cNvPr id="5" name="Rectangle 4"/>
          <p:cNvSpPr/>
          <p:nvPr/>
        </p:nvSpPr>
        <p:spPr>
          <a:xfrm>
            <a:off x="4495800" y="2971800"/>
            <a:ext cx="4038600" cy="2492990"/>
          </a:xfrm>
          <a:prstGeom prst="rect">
            <a:avLst/>
          </a:prstGeom>
          <a:solidFill>
            <a:schemeClr val="bg1">
              <a:lumMod val="95000"/>
            </a:schemeClr>
          </a:solidFill>
          <a:ln>
            <a:solidFill>
              <a:schemeClr val="tx1"/>
            </a:solidFill>
          </a:ln>
        </p:spPr>
        <p:txBody>
          <a:bodyPr wrap="square">
            <a:spAutoFit/>
          </a:bodyPr>
          <a:lstStyle/>
          <a:p>
            <a:r>
              <a:rPr lang="en-US" sz="1200" dirty="0"/>
              <a:t>BOOL WINAPI </a:t>
            </a:r>
            <a:r>
              <a:rPr lang="en-US" sz="1200" dirty="0" err="1"/>
              <a:t>CreateProcessAsUser</a:t>
            </a:r>
            <a:r>
              <a:rPr lang="en-US" sz="1200" dirty="0"/>
              <a:t>(</a:t>
            </a:r>
          </a:p>
          <a:p>
            <a:pPr lvl="1"/>
            <a:r>
              <a:rPr lang="en-US" sz="1200" dirty="0"/>
              <a:t>HANDLE </a:t>
            </a:r>
            <a:r>
              <a:rPr lang="en-US" sz="1200" dirty="0" err="1"/>
              <a:t>hToken</a:t>
            </a:r>
            <a:r>
              <a:rPr lang="en-US" sz="1200" dirty="0"/>
              <a:t>,</a:t>
            </a:r>
          </a:p>
          <a:p>
            <a:pPr lvl="1"/>
            <a:r>
              <a:rPr lang="en-US" sz="1200" dirty="0"/>
              <a:t>LPCTSTR </a:t>
            </a:r>
            <a:r>
              <a:rPr lang="en-US" sz="1200" dirty="0" err="1"/>
              <a:t>lpApplicationName</a:t>
            </a:r>
            <a:r>
              <a:rPr lang="en-US" sz="1200" dirty="0"/>
              <a:t>,</a:t>
            </a:r>
          </a:p>
          <a:p>
            <a:pPr lvl="1"/>
            <a:r>
              <a:rPr lang="en-US" sz="1200" dirty="0"/>
              <a:t>LPTSTR </a:t>
            </a:r>
            <a:r>
              <a:rPr lang="en-US" sz="1200" dirty="0" err="1"/>
              <a:t>lpCommandLine</a:t>
            </a:r>
            <a:r>
              <a:rPr lang="en-US" sz="1200" dirty="0"/>
              <a:t>,</a:t>
            </a:r>
          </a:p>
          <a:p>
            <a:pPr lvl="1"/>
            <a:r>
              <a:rPr lang="en-US" sz="1200" dirty="0"/>
              <a:t>LPSECURITY_ATTRIBUTES </a:t>
            </a:r>
            <a:r>
              <a:rPr lang="en-US" sz="1200" dirty="0" err="1"/>
              <a:t>lpProcessAttributes</a:t>
            </a:r>
            <a:r>
              <a:rPr lang="en-US" sz="1200" dirty="0"/>
              <a:t>,</a:t>
            </a:r>
          </a:p>
          <a:p>
            <a:pPr lvl="1"/>
            <a:r>
              <a:rPr lang="en-US" sz="1200" dirty="0"/>
              <a:t>LPSECURITY_ATTRIBUTES </a:t>
            </a:r>
            <a:r>
              <a:rPr lang="en-US" sz="1200" dirty="0" err="1"/>
              <a:t>lpThreadAttributes</a:t>
            </a:r>
            <a:r>
              <a:rPr lang="en-US" sz="1200" dirty="0"/>
              <a:t>,</a:t>
            </a:r>
          </a:p>
          <a:p>
            <a:pPr lvl="1"/>
            <a:r>
              <a:rPr lang="en-US" sz="1200" dirty="0"/>
              <a:t>BOOL </a:t>
            </a:r>
            <a:r>
              <a:rPr lang="en-US" sz="1200" dirty="0" err="1"/>
              <a:t>bInheritHandles</a:t>
            </a:r>
            <a:r>
              <a:rPr lang="en-US" sz="1200" dirty="0"/>
              <a:t>,</a:t>
            </a:r>
          </a:p>
          <a:p>
            <a:pPr lvl="1"/>
            <a:r>
              <a:rPr lang="en-US" sz="1200" dirty="0"/>
              <a:t>DWORD </a:t>
            </a:r>
            <a:r>
              <a:rPr lang="en-US" sz="1200" dirty="0" err="1"/>
              <a:t>dwCreationFlags</a:t>
            </a:r>
            <a:r>
              <a:rPr lang="en-US" sz="1200" dirty="0"/>
              <a:t>,</a:t>
            </a:r>
          </a:p>
          <a:p>
            <a:pPr lvl="1"/>
            <a:r>
              <a:rPr lang="en-US" sz="1200" dirty="0"/>
              <a:t>LPVOID </a:t>
            </a:r>
            <a:r>
              <a:rPr lang="en-US" sz="1200" dirty="0" err="1"/>
              <a:t>lpEnvironment</a:t>
            </a:r>
            <a:r>
              <a:rPr lang="en-US" sz="1200" dirty="0"/>
              <a:t>,</a:t>
            </a:r>
          </a:p>
          <a:p>
            <a:pPr lvl="1"/>
            <a:r>
              <a:rPr lang="en-US" sz="1200" dirty="0"/>
              <a:t>LPCTSTR </a:t>
            </a:r>
            <a:r>
              <a:rPr lang="en-US" sz="1200" dirty="0" err="1"/>
              <a:t>lpCurrentDirectory</a:t>
            </a:r>
            <a:r>
              <a:rPr lang="en-US" sz="1200" dirty="0"/>
              <a:t>,</a:t>
            </a:r>
          </a:p>
          <a:p>
            <a:pPr lvl="1"/>
            <a:r>
              <a:rPr lang="en-US" sz="1200" dirty="0"/>
              <a:t>LPSTARTUPINFO </a:t>
            </a:r>
            <a:r>
              <a:rPr lang="en-US" sz="1200" dirty="0" err="1"/>
              <a:t>lpStartupInfo</a:t>
            </a:r>
            <a:r>
              <a:rPr lang="en-US" sz="1200" dirty="0"/>
              <a:t>,</a:t>
            </a:r>
          </a:p>
          <a:p>
            <a:pPr lvl="1"/>
            <a:r>
              <a:rPr lang="en-US" sz="1200" dirty="0"/>
              <a:t>LPPROCESS_INFORMATION </a:t>
            </a:r>
            <a:r>
              <a:rPr lang="en-US" sz="1200" dirty="0" err="1"/>
              <a:t>lpProcessInformation</a:t>
            </a:r>
            <a:endParaRPr lang="en-US" sz="1200" dirty="0"/>
          </a:p>
          <a:p>
            <a:r>
              <a:rPr lang="en-US" sz="1200" dirty="0" smtClean="0"/>
              <a:t>);</a:t>
            </a:r>
            <a:endParaRPr lang="en-US" sz="1200" dirty="0"/>
          </a:p>
        </p:txBody>
      </p:sp>
    </p:spTree>
    <p:extLst>
      <p:ext uri="{BB962C8B-B14F-4D97-AF65-F5344CB8AC3E}">
        <p14:creationId xmlns:p14="http://schemas.microsoft.com/office/powerpoint/2010/main" val="154511685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Sandbox Architecture on </a:t>
            </a:r>
            <a:r>
              <a:rPr lang="en-US" dirty="0" smtClean="0"/>
              <a:t>Windows</a:t>
            </a:r>
            <a:endParaRPr lang="en-US" dirty="0"/>
          </a:p>
        </p:txBody>
      </p:sp>
      <p:sp>
        <p:nvSpPr>
          <p:cNvPr id="3" name="Content Placeholder 2"/>
          <p:cNvSpPr>
            <a:spLocks noGrp="1"/>
          </p:cNvSpPr>
          <p:nvPr>
            <p:ph idx="1"/>
          </p:nvPr>
        </p:nvSpPr>
        <p:spPr/>
        <p:txBody>
          <a:bodyPr/>
          <a:lstStyle/>
          <a:p>
            <a:r>
              <a:rPr lang="en-US" dirty="0" smtClean="0"/>
              <a:t>Restricted job object</a:t>
            </a:r>
          </a:p>
        </p:txBody>
      </p:sp>
      <p:sp>
        <p:nvSpPr>
          <p:cNvPr id="4" name="Rectangle 3"/>
          <p:cNvSpPr/>
          <p:nvPr/>
        </p:nvSpPr>
        <p:spPr>
          <a:xfrm>
            <a:off x="609600" y="2438400"/>
            <a:ext cx="3733800" cy="830997"/>
          </a:xfrm>
          <a:prstGeom prst="rect">
            <a:avLst/>
          </a:prstGeom>
          <a:solidFill>
            <a:schemeClr val="bg1">
              <a:lumMod val="95000"/>
            </a:schemeClr>
          </a:solidFill>
          <a:ln>
            <a:solidFill>
              <a:schemeClr val="tx1"/>
            </a:solidFill>
          </a:ln>
        </p:spPr>
        <p:txBody>
          <a:bodyPr wrap="square">
            <a:spAutoFit/>
          </a:bodyPr>
          <a:lstStyle/>
          <a:p>
            <a:r>
              <a:rPr lang="en-US" sz="1200" dirty="0"/>
              <a:t>HANDLE WINAPI </a:t>
            </a:r>
            <a:r>
              <a:rPr lang="en-US" sz="1200" dirty="0" err="1"/>
              <a:t>CreateJobObject</a:t>
            </a:r>
            <a:r>
              <a:rPr lang="en-US" sz="1200" dirty="0"/>
              <a:t>(</a:t>
            </a:r>
          </a:p>
          <a:p>
            <a:r>
              <a:rPr lang="en-US" sz="1200" dirty="0" smtClean="0"/>
              <a:t>	LPSECURITY_ATTRIBUTES </a:t>
            </a:r>
            <a:r>
              <a:rPr lang="en-US" sz="1200" dirty="0" err="1"/>
              <a:t>lpJobAttributes</a:t>
            </a:r>
            <a:r>
              <a:rPr lang="en-US" sz="1200" dirty="0"/>
              <a:t>,</a:t>
            </a:r>
          </a:p>
          <a:p>
            <a:r>
              <a:rPr lang="en-US" sz="1200" dirty="0" smtClean="0"/>
              <a:t>	LPCTSTR </a:t>
            </a:r>
            <a:r>
              <a:rPr lang="en-US" sz="1200" dirty="0" err="1"/>
              <a:t>lpName</a:t>
            </a:r>
            <a:endParaRPr lang="en-US" sz="1200" dirty="0"/>
          </a:p>
          <a:p>
            <a:r>
              <a:rPr lang="en-US" sz="1200" dirty="0" smtClean="0"/>
              <a:t>);</a:t>
            </a:r>
            <a:endParaRPr lang="en-US" sz="1200" dirty="0"/>
          </a:p>
        </p:txBody>
      </p:sp>
      <p:sp>
        <p:nvSpPr>
          <p:cNvPr id="5" name="Rectangle 4"/>
          <p:cNvSpPr/>
          <p:nvPr/>
        </p:nvSpPr>
        <p:spPr>
          <a:xfrm>
            <a:off x="609600" y="4655403"/>
            <a:ext cx="3733800" cy="830997"/>
          </a:xfrm>
          <a:prstGeom prst="rect">
            <a:avLst/>
          </a:prstGeom>
          <a:solidFill>
            <a:schemeClr val="bg1">
              <a:lumMod val="95000"/>
            </a:schemeClr>
          </a:solidFill>
          <a:ln>
            <a:solidFill>
              <a:schemeClr val="tx1"/>
            </a:solidFill>
          </a:ln>
        </p:spPr>
        <p:txBody>
          <a:bodyPr wrap="square">
            <a:spAutoFit/>
          </a:bodyPr>
          <a:lstStyle/>
          <a:p>
            <a:r>
              <a:rPr lang="en-US" sz="1200" dirty="0"/>
              <a:t>BOOL WINAPI </a:t>
            </a:r>
            <a:r>
              <a:rPr lang="en-US" sz="1200" dirty="0" err="1"/>
              <a:t>AssignProcessToJobObject</a:t>
            </a:r>
            <a:r>
              <a:rPr lang="en-US" sz="1200" dirty="0"/>
              <a:t>(</a:t>
            </a:r>
          </a:p>
          <a:p>
            <a:r>
              <a:rPr lang="en-US" sz="1200" dirty="0" smtClean="0"/>
              <a:t>	HANDLE </a:t>
            </a:r>
            <a:r>
              <a:rPr lang="en-US" sz="1200" dirty="0" err="1"/>
              <a:t>hJob</a:t>
            </a:r>
            <a:r>
              <a:rPr lang="en-US" sz="1200" dirty="0"/>
              <a:t>,</a:t>
            </a:r>
          </a:p>
          <a:p>
            <a:r>
              <a:rPr lang="en-US" sz="1200" dirty="0" smtClean="0"/>
              <a:t>	HANDLE </a:t>
            </a:r>
            <a:r>
              <a:rPr lang="en-US" sz="1200" dirty="0" err="1"/>
              <a:t>hProcess</a:t>
            </a:r>
            <a:endParaRPr lang="en-US" sz="1200" dirty="0"/>
          </a:p>
          <a:p>
            <a:r>
              <a:rPr lang="en-US" sz="1200" dirty="0" smtClean="0"/>
              <a:t>);</a:t>
            </a:r>
            <a:endParaRPr lang="en-US" sz="1200" dirty="0"/>
          </a:p>
        </p:txBody>
      </p:sp>
      <p:sp>
        <p:nvSpPr>
          <p:cNvPr id="6" name="Rectangle 1"/>
          <p:cNvSpPr>
            <a:spLocks noChangeArrowheads="1"/>
          </p:cNvSpPr>
          <p:nvPr/>
        </p:nvSpPr>
        <p:spPr bwMode="auto">
          <a:xfrm>
            <a:off x="609600" y="3512403"/>
            <a:ext cx="3733800" cy="923330"/>
          </a:xfrm>
          <a:prstGeom prst="rect">
            <a:avLst/>
          </a:prstGeom>
          <a:solidFill>
            <a:schemeClr val="bg1">
              <a:lumMod val="95000"/>
            </a:schemeClr>
          </a:solidFill>
          <a:ln>
            <a:solidFill>
              <a:schemeClr val="tx1"/>
            </a:solidFill>
          </a:ln>
          <a:effectLst/>
        </p:spPr>
        <p:txBody>
          <a:bodyPr vert="horz" wrap="square" lIns="0" tIns="0" rIns="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err="1" smtClean="0">
                <a:ln>
                  <a:noFill/>
                </a:ln>
                <a:solidFill>
                  <a:srgbClr val="000000"/>
                </a:solidFill>
                <a:effectLst/>
                <a:cs typeface="Consolas" pitchFamily="49" charset="0"/>
              </a:rPr>
              <a:t>typedef</a:t>
            </a:r>
            <a:r>
              <a:rPr kumimoji="0" lang="en-US" sz="1200" b="0" i="0" u="none" strike="noStrike" cap="none" normalizeH="0" baseline="0" dirty="0" smtClean="0">
                <a:ln>
                  <a:noFill/>
                </a:ln>
                <a:solidFill>
                  <a:srgbClr val="000000"/>
                </a:solidFill>
                <a:effectLst/>
                <a:cs typeface="Consolas" pitchFamily="49" charset="0"/>
              </a:rPr>
              <a:t> </a:t>
            </a:r>
            <a:r>
              <a:rPr kumimoji="0" lang="en-US" sz="1200" b="0" i="0" u="none" strike="noStrike" cap="none" normalizeH="0" baseline="0" dirty="0" err="1" smtClean="0">
                <a:ln>
                  <a:noFill/>
                </a:ln>
                <a:solidFill>
                  <a:srgbClr val="000000"/>
                </a:solidFill>
                <a:effectLst/>
                <a:cs typeface="Consolas" pitchFamily="49" charset="0"/>
              </a:rPr>
              <a:t>struct</a:t>
            </a:r>
            <a:r>
              <a:rPr kumimoji="0" lang="en-US" sz="1200" b="0" i="0" u="none" strike="noStrike" cap="none" normalizeH="0" baseline="0" dirty="0" smtClean="0">
                <a:ln>
                  <a:noFill/>
                </a:ln>
                <a:solidFill>
                  <a:srgbClr val="000000"/>
                </a:solidFill>
                <a:effectLst/>
                <a:cs typeface="Consolas" pitchFamily="49" charset="0"/>
              </a:rPr>
              <a:t> _SECURITY_ATTRIBUTES { </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000000"/>
                </a:solidFill>
                <a:effectLst/>
                <a:cs typeface="Consolas" pitchFamily="49" charset="0"/>
              </a:rPr>
              <a:t>	DWORD  </a:t>
            </a:r>
            <a:r>
              <a:rPr kumimoji="0" lang="en-US" sz="1200" b="0" i="0" u="none" strike="noStrike" cap="none" normalizeH="0" baseline="0" dirty="0" err="1" smtClean="0">
                <a:ln>
                  <a:noFill/>
                </a:ln>
                <a:solidFill>
                  <a:srgbClr val="000000"/>
                </a:solidFill>
                <a:effectLst/>
                <a:cs typeface="Consolas" pitchFamily="49" charset="0"/>
              </a:rPr>
              <a:t>nLength</a:t>
            </a:r>
            <a:r>
              <a:rPr kumimoji="0" lang="en-US" sz="1200" b="0" i="0" u="none" strike="noStrike" cap="none" normalizeH="0" baseline="0" dirty="0" smtClean="0">
                <a:ln>
                  <a:noFill/>
                </a:ln>
                <a:solidFill>
                  <a:srgbClr val="000000"/>
                </a:solidFill>
                <a:effectLst/>
                <a:cs typeface="Consolas" pitchFamily="49" charset="0"/>
              </a:rPr>
              <a:t>; </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000000"/>
                </a:solidFill>
                <a:effectLst/>
                <a:cs typeface="Consolas" pitchFamily="49" charset="0"/>
              </a:rPr>
              <a:t>	LPVOID </a:t>
            </a:r>
            <a:r>
              <a:rPr kumimoji="0" lang="en-US" sz="1200" b="0" i="0" u="none" strike="noStrike" cap="none" normalizeH="0" baseline="0" dirty="0" err="1" smtClean="0">
                <a:ln>
                  <a:noFill/>
                </a:ln>
                <a:solidFill>
                  <a:srgbClr val="000000"/>
                </a:solidFill>
                <a:effectLst/>
                <a:cs typeface="Consolas" pitchFamily="49" charset="0"/>
              </a:rPr>
              <a:t>lpSecurityDescriptor</a:t>
            </a:r>
            <a:r>
              <a:rPr kumimoji="0" lang="en-US" sz="1200" b="0" i="0" u="none" strike="noStrike" cap="none" normalizeH="0" baseline="0" dirty="0" smtClean="0">
                <a:ln>
                  <a:noFill/>
                </a:ln>
                <a:solidFill>
                  <a:srgbClr val="000000"/>
                </a:solidFill>
                <a:effectLst/>
                <a:cs typeface="Consolas" pitchFamily="49" charset="0"/>
              </a:rPr>
              <a:t>; </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000000"/>
                </a:solidFill>
                <a:effectLst/>
                <a:cs typeface="Consolas" pitchFamily="49" charset="0"/>
              </a:rPr>
              <a:t>	BOOL   </a:t>
            </a:r>
            <a:r>
              <a:rPr kumimoji="0" lang="en-US" sz="1200" b="0" i="0" u="none" strike="noStrike" cap="none" normalizeH="0" baseline="0" dirty="0" err="1" smtClean="0">
                <a:ln>
                  <a:noFill/>
                </a:ln>
                <a:solidFill>
                  <a:srgbClr val="000000"/>
                </a:solidFill>
                <a:effectLst/>
                <a:cs typeface="Consolas" pitchFamily="49" charset="0"/>
              </a:rPr>
              <a:t>bInheritHandle</a:t>
            </a:r>
            <a:r>
              <a:rPr kumimoji="0" lang="en-US" sz="1200" b="0" i="0" u="none" strike="noStrike" cap="none" normalizeH="0" baseline="0" dirty="0" smtClean="0">
                <a:ln>
                  <a:noFill/>
                </a:ln>
                <a:solidFill>
                  <a:srgbClr val="000000"/>
                </a:solidFill>
                <a:effectLst/>
                <a:cs typeface="Consolas" pitchFamily="49" charset="0"/>
              </a:rPr>
              <a:t>; </a:t>
            </a:r>
          </a:p>
          <a:p>
            <a:pPr lvl="0" fontAlgn="base">
              <a:spcBef>
                <a:spcPct val="0"/>
              </a:spcBef>
              <a:spcAft>
                <a:spcPct val="0"/>
              </a:spcAft>
            </a:pPr>
            <a:r>
              <a:rPr kumimoji="0" lang="en-US" sz="1200" b="0" i="0" u="none" strike="noStrike" cap="none" normalizeH="0" baseline="0" dirty="0" smtClean="0">
                <a:ln>
                  <a:noFill/>
                </a:ln>
                <a:solidFill>
                  <a:srgbClr val="000000"/>
                </a:solidFill>
                <a:effectLst/>
                <a:cs typeface="Consolas" pitchFamily="49" charset="0"/>
              </a:rPr>
              <a:t>} SECURITY_ATTRIBUTE</a:t>
            </a:r>
            <a:r>
              <a:rPr lang="en-US" sz="1200" dirty="0" smtClean="0">
                <a:cs typeface="Arial" pitchFamily="34" charset="0"/>
              </a:rPr>
              <a:t>S, </a:t>
            </a:r>
            <a:r>
              <a:rPr lang="en-US" sz="1200" dirty="0"/>
              <a:t>*LPSECURITY_ATTRIBUTES;</a:t>
            </a:r>
            <a:endParaRPr kumimoji="0" lang="en-US" sz="1200" b="0" i="0" u="none" strike="noStrike" cap="none" normalizeH="0" baseline="0" dirty="0" smtClean="0">
              <a:ln>
                <a:noFill/>
              </a:ln>
              <a:solidFill>
                <a:schemeClr val="tx1"/>
              </a:solidFill>
              <a:effectLst/>
              <a:cs typeface="Arial" pitchFamily="34" charset="0"/>
            </a:endParaRPr>
          </a:p>
        </p:txBody>
      </p:sp>
      <p:sp>
        <p:nvSpPr>
          <p:cNvPr id="8" name="Rectangle 7"/>
          <p:cNvSpPr/>
          <p:nvPr/>
        </p:nvSpPr>
        <p:spPr>
          <a:xfrm>
            <a:off x="4648200" y="1752600"/>
            <a:ext cx="4191000" cy="4339650"/>
          </a:xfrm>
          <a:prstGeom prst="rect">
            <a:avLst/>
          </a:prstGeom>
          <a:solidFill>
            <a:schemeClr val="bg1">
              <a:lumMod val="95000"/>
            </a:schemeClr>
          </a:solidFill>
          <a:ln>
            <a:solidFill>
              <a:schemeClr val="tx1"/>
            </a:solidFill>
          </a:ln>
        </p:spPr>
        <p:txBody>
          <a:bodyPr wrap="square">
            <a:spAutoFit/>
          </a:bodyPr>
          <a:lstStyle/>
          <a:p>
            <a:r>
              <a:rPr lang="en-US" sz="1200" dirty="0"/>
              <a:t>BOOL </a:t>
            </a:r>
            <a:r>
              <a:rPr lang="en-US" sz="1200" dirty="0" err="1" smtClean="0"/>
              <a:t>CreateCustomDACL</a:t>
            </a:r>
            <a:r>
              <a:rPr lang="en-US" sz="1200" dirty="0" smtClean="0"/>
              <a:t>(SECURITY_ATTRIBUTES </a:t>
            </a:r>
            <a:r>
              <a:rPr lang="en-US" sz="1200" dirty="0"/>
              <a:t>* </a:t>
            </a:r>
            <a:r>
              <a:rPr lang="en-US" sz="1200" dirty="0" err="1"/>
              <a:t>pSA</a:t>
            </a:r>
            <a:r>
              <a:rPr lang="en-US" sz="1200" dirty="0" smtClean="0"/>
              <a:t>) {</a:t>
            </a:r>
            <a:endParaRPr lang="en-US" sz="1200" dirty="0"/>
          </a:p>
          <a:p>
            <a:r>
              <a:rPr lang="en-US" sz="1200" dirty="0" smtClean="0"/>
              <a:t>     //     </a:t>
            </a:r>
            <a:r>
              <a:rPr lang="en-US" sz="1200" dirty="0"/>
              <a:t>Built-in guests are denied all access.</a:t>
            </a:r>
          </a:p>
          <a:p>
            <a:r>
              <a:rPr lang="en-US" sz="1200" dirty="0"/>
              <a:t>     //     Anonymous logon is denied all access.</a:t>
            </a:r>
          </a:p>
          <a:p>
            <a:r>
              <a:rPr lang="en-US" sz="1200" dirty="0" smtClean="0"/>
              <a:t>     //     </a:t>
            </a:r>
            <a:r>
              <a:rPr lang="en-US" sz="1200" dirty="0"/>
              <a:t>Administrators are allowed full control.</a:t>
            </a:r>
          </a:p>
          <a:p>
            <a:r>
              <a:rPr lang="en-US" sz="1200" dirty="0"/>
              <a:t>     // Modify these values as needed to generate the proper</a:t>
            </a:r>
          </a:p>
          <a:p>
            <a:r>
              <a:rPr lang="en-US" sz="1200" dirty="0"/>
              <a:t>     // DACL for your application. </a:t>
            </a:r>
          </a:p>
          <a:p>
            <a:r>
              <a:rPr lang="en-US" sz="1200" dirty="0"/>
              <a:t>     TCHAR * </a:t>
            </a:r>
            <a:r>
              <a:rPr lang="en-US" sz="1200" dirty="0" err="1"/>
              <a:t>szSD</a:t>
            </a:r>
            <a:r>
              <a:rPr lang="en-US" sz="1200" dirty="0"/>
              <a:t> = TEXT("D:")       </a:t>
            </a:r>
            <a:r>
              <a:rPr lang="en-US" sz="1200" dirty="0" smtClean="0"/>
              <a:t> // </a:t>
            </a:r>
            <a:r>
              <a:rPr lang="en-US" sz="1200" dirty="0"/>
              <a:t>Discretionary ACL</a:t>
            </a:r>
          </a:p>
          <a:p>
            <a:r>
              <a:rPr lang="en-US" sz="1200" dirty="0"/>
              <a:t>        TEXT("(D;OICI;GA;;;BG)")     </a:t>
            </a:r>
            <a:r>
              <a:rPr lang="en-US" sz="1200" dirty="0" smtClean="0"/>
              <a:t>   // </a:t>
            </a:r>
            <a:r>
              <a:rPr lang="en-US" sz="1200" dirty="0"/>
              <a:t>Deny access to </a:t>
            </a:r>
          </a:p>
          <a:p>
            <a:r>
              <a:rPr lang="en-US" sz="1200" dirty="0"/>
              <a:t>                                    </a:t>
            </a:r>
            <a:r>
              <a:rPr lang="en-US" sz="1200" dirty="0" smtClean="0"/>
              <a:t>	       // </a:t>
            </a:r>
            <a:r>
              <a:rPr lang="en-US" sz="1200" dirty="0"/>
              <a:t>built-in guests</a:t>
            </a:r>
          </a:p>
          <a:p>
            <a:r>
              <a:rPr lang="en-US" sz="1200" dirty="0"/>
              <a:t>        TEXT("(D;OICI;GA;;;AN)")     </a:t>
            </a:r>
            <a:r>
              <a:rPr lang="en-US" sz="1200" dirty="0" smtClean="0"/>
              <a:t>  // </a:t>
            </a:r>
            <a:r>
              <a:rPr lang="en-US" sz="1200" dirty="0"/>
              <a:t>Deny access to </a:t>
            </a:r>
          </a:p>
          <a:p>
            <a:r>
              <a:rPr lang="en-US" sz="1200" dirty="0"/>
              <a:t>                                     </a:t>
            </a:r>
            <a:r>
              <a:rPr lang="en-US" sz="1200" dirty="0" smtClean="0"/>
              <a:t>                      // </a:t>
            </a:r>
            <a:r>
              <a:rPr lang="en-US" sz="1200" dirty="0"/>
              <a:t>anonymous logon</a:t>
            </a:r>
          </a:p>
          <a:p>
            <a:r>
              <a:rPr lang="en-US" sz="1200" dirty="0" smtClean="0"/>
              <a:t>        TEXT</a:t>
            </a:r>
            <a:r>
              <a:rPr lang="en-US" sz="1200" dirty="0"/>
              <a:t>("(A;OICI;GA;;;BA)");    </a:t>
            </a:r>
            <a:r>
              <a:rPr lang="en-US" sz="1200" dirty="0" smtClean="0"/>
              <a:t>  // </a:t>
            </a:r>
            <a:r>
              <a:rPr lang="en-US" sz="1200" dirty="0"/>
              <a:t>Allow full control </a:t>
            </a:r>
          </a:p>
          <a:p>
            <a:pPr lvl="2"/>
            <a:r>
              <a:rPr lang="en-US" sz="1200" dirty="0" smtClean="0"/>
              <a:t>	      // </a:t>
            </a:r>
            <a:r>
              <a:rPr lang="en-US" sz="1200" dirty="0"/>
              <a:t>to administrators</a:t>
            </a:r>
          </a:p>
          <a:p>
            <a:endParaRPr lang="en-US" sz="1200" dirty="0"/>
          </a:p>
          <a:p>
            <a:r>
              <a:rPr lang="en-US" sz="1200" dirty="0"/>
              <a:t>    if (NULL == </a:t>
            </a:r>
            <a:r>
              <a:rPr lang="en-US" sz="1200" dirty="0" err="1"/>
              <a:t>pSA</a:t>
            </a:r>
            <a:r>
              <a:rPr lang="en-US" sz="1200" dirty="0"/>
              <a:t>)</a:t>
            </a:r>
          </a:p>
          <a:p>
            <a:r>
              <a:rPr lang="en-US" sz="1200" dirty="0"/>
              <a:t>        return FALSE;</a:t>
            </a:r>
          </a:p>
          <a:p>
            <a:endParaRPr lang="en-US" sz="1200" dirty="0"/>
          </a:p>
          <a:p>
            <a:r>
              <a:rPr lang="en-US" sz="1200" dirty="0"/>
              <a:t>     return </a:t>
            </a:r>
            <a:r>
              <a:rPr lang="en-US" sz="1200" dirty="0" err="1"/>
              <a:t>ConvertStringSecurityDescriptorToSecurityDescriptor</a:t>
            </a:r>
            <a:r>
              <a:rPr lang="en-US" sz="1200" dirty="0"/>
              <a:t>(</a:t>
            </a:r>
          </a:p>
          <a:p>
            <a:r>
              <a:rPr lang="en-US" sz="1200" dirty="0"/>
              <a:t>                </a:t>
            </a:r>
            <a:r>
              <a:rPr lang="en-US" sz="1200" dirty="0" err="1"/>
              <a:t>szSD</a:t>
            </a:r>
            <a:r>
              <a:rPr lang="en-US" sz="1200" dirty="0"/>
              <a:t>,</a:t>
            </a:r>
          </a:p>
          <a:p>
            <a:r>
              <a:rPr lang="en-US" sz="1200" dirty="0"/>
              <a:t>                SDDL_REVISION_1,</a:t>
            </a:r>
          </a:p>
          <a:p>
            <a:r>
              <a:rPr lang="en-US" sz="1200" dirty="0"/>
              <a:t>                &amp;(</a:t>
            </a:r>
            <a:r>
              <a:rPr lang="en-US" sz="1200" dirty="0" err="1"/>
              <a:t>pSA</a:t>
            </a:r>
            <a:r>
              <a:rPr lang="en-US" sz="1200" dirty="0"/>
              <a:t>-&gt;</a:t>
            </a:r>
            <a:r>
              <a:rPr lang="en-US" sz="1200" dirty="0" err="1"/>
              <a:t>lpSecurityDescriptor</a:t>
            </a:r>
            <a:r>
              <a:rPr lang="en-US" sz="1200" dirty="0"/>
              <a:t>),</a:t>
            </a:r>
          </a:p>
          <a:p>
            <a:r>
              <a:rPr lang="en-US" sz="1200" dirty="0"/>
              <a:t>                NULL);</a:t>
            </a:r>
          </a:p>
          <a:p>
            <a:r>
              <a:rPr lang="en-US" sz="1200" dirty="0" smtClean="0"/>
              <a:t>}</a:t>
            </a:r>
            <a:endParaRPr lang="en-US" sz="1200" dirty="0"/>
          </a:p>
        </p:txBody>
      </p:sp>
    </p:spTree>
    <p:extLst>
      <p:ext uri="{BB962C8B-B14F-4D97-AF65-F5344CB8AC3E}">
        <p14:creationId xmlns:p14="http://schemas.microsoft.com/office/powerpoint/2010/main" val="77068803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Adobe Reader X Sandbox Design</a:t>
            </a:r>
            <a:endParaRPr lang="en-US" dirty="0"/>
          </a:p>
        </p:txBody>
      </p:sp>
      <p:sp>
        <p:nvSpPr>
          <p:cNvPr id="3" name="Content Placeholder 2"/>
          <p:cNvSpPr>
            <a:spLocks noGrp="1"/>
          </p:cNvSpPr>
          <p:nvPr>
            <p:ph idx="1"/>
          </p:nvPr>
        </p:nvSpPr>
        <p:spPr/>
        <p:txBody>
          <a:bodyPr/>
          <a:lstStyle/>
          <a:p>
            <a:r>
              <a:rPr lang="en-US" dirty="0" smtClean="0"/>
              <a:t>Adobe enables the sandbox through a configuration option called ‘Protected Mode’</a:t>
            </a:r>
          </a:p>
          <a:p>
            <a:endParaRPr lang="en-US" dirty="0"/>
          </a:p>
          <a:p>
            <a:r>
              <a:rPr lang="en-US" dirty="0" smtClean="0"/>
              <a:t>Separation of rendering code from basic process initialization and management code</a:t>
            </a:r>
          </a:p>
          <a:p>
            <a:pPr lvl="1"/>
            <a:r>
              <a:rPr lang="en-US" dirty="0" smtClean="0"/>
              <a:t>25mb broker process</a:t>
            </a:r>
          </a:p>
          <a:p>
            <a:pPr lvl="1"/>
            <a:r>
              <a:rPr lang="en-US" dirty="0" smtClean="0"/>
              <a:t>200mb rendering process</a:t>
            </a:r>
            <a:endParaRPr lang="en-US" dirty="0"/>
          </a:p>
        </p:txBody>
      </p:sp>
    </p:spTree>
    <p:extLst>
      <p:ext uri="{BB962C8B-B14F-4D97-AF65-F5344CB8AC3E}">
        <p14:creationId xmlns:p14="http://schemas.microsoft.com/office/powerpoint/2010/main" val="205584107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Adobe Reader X Sandbox Design</a:t>
            </a:r>
            <a:endParaRPr lang="en-US" dirty="0"/>
          </a:p>
        </p:txBody>
      </p:sp>
      <p:sp>
        <p:nvSpPr>
          <p:cNvPr id="3" name="Content Placeholder 2"/>
          <p:cNvSpPr>
            <a:spLocks noGrp="1"/>
          </p:cNvSpPr>
          <p:nvPr>
            <p:ph idx="1"/>
          </p:nvPr>
        </p:nvSpPr>
        <p:spPr/>
        <p:txBody>
          <a:bodyPr>
            <a:normAutofit lnSpcReduction="10000"/>
          </a:bodyPr>
          <a:lstStyle/>
          <a:p>
            <a:r>
              <a:rPr lang="en-US" dirty="0" smtClean="0"/>
              <a:t>Rendering process has restricted tokens which disallow writing to the file system or executing new processes</a:t>
            </a:r>
          </a:p>
          <a:p>
            <a:endParaRPr lang="en-US" dirty="0" smtClean="0"/>
          </a:p>
          <a:p>
            <a:r>
              <a:rPr lang="en-US" dirty="0" smtClean="0"/>
              <a:t>Requests for system resources are denied and then requested from the broker process via a shared memory protocol </a:t>
            </a:r>
          </a:p>
          <a:p>
            <a:endParaRPr lang="en-US" dirty="0"/>
          </a:p>
          <a:p>
            <a:r>
              <a:rPr lang="en-US" dirty="0" smtClean="0"/>
              <a:t>Requests are validated against internal policy</a:t>
            </a:r>
            <a:endParaRPr lang="en-US" dirty="0"/>
          </a:p>
        </p:txBody>
      </p:sp>
    </p:spTree>
    <p:extLst>
      <p:ext uri="{BB962C8B-B14F-4D97-AF65-F5344CB8AC3E}">
        <p14:creationId xmlns:p14="http://schemas.microsoft.com/office/powerpoint/2010/main" val="243747066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kern="1200" dirty="0" smtClean="0">
                <a:solidFill>
                  <a:schemeClr val="tx1"/>
                </a:solidFill>
                <a:effectLst/>
                <a:latin typeface="+mj-lt"/>
                <a:ea typeface="+mj-ea"/>
                <a:cs typeface="+mj-cs"/>
              </a:rPr>
              <a:t>Adobe Reader X Sandbox Design</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OS denies</a:t>
            </a:r>
            <a:br>
              <a:rPr lang="en-US" dirty="0" smtClean="0"/>
            </a:br>
            <a:r>
              <a:rPr lang="en-US" dirty="0" smtClean="0"/>
              <a:t>requests to </a:t>
            </a:r>
            <a:br>
              <a:rPr lang="en-US" dirty="0" smtClean="0"/>
            </a:br>
            <a:r>
              <a:rPr lang="en-US" dirty="0" smtClean="0"/>
              <a:t>resources</a:t>
            </a:r>
          </a:p>
          <a:p>
            <a:r>
              <a:rPr lang="en-US" dirty="0" smtClean="0"/>
              <a:t>Broker gets</a:t>
            </a:r>
            <a:br>
              <a:rPr lang="en-US" dirty="0" smtClean="0"/>
            </a:br>
            <a:r>
              <a:rPr lang="en-US" dirty="0" smtClean="0"/>
              <a:t>request and </a:t>
            </a:r>
            <a:br>
              <a:rPr lang="en-US" dirty="0" smtClean="0"/>
            </a:br>
            <a:r>
              <a:rPr lang="en-US" dirty="0" smtClean="0"/>
              <a:t>checks ACLs</a:t>
            </a:r>
          </a:p>
          <a:p>
            <a:r>
              <a:rPr lang="en-US" dirty="0" smtClean="0"/>
              <a:t>Broker gets </a:t>
            </a:r>
            <a:r>
              <a:rPr lang="en-US" dirty="0"/>
              <a:t/>
            </a:r>
            <a:br>
              <a:rPr lang="en-US" dirty="0"/>
            </a:br>
            <a:r>
              <a:rPr lang="en-US" dirty="0" smtClean="0"/>
              <a:t>resource and </a:t>
            </a:r>
            <a:br>
              <a:rPr lang="en-US" dirty="0" smtClean="0"/>
            </a:br>
            <a:r>
              <a:rPr lang="en-US" dirty="0" smtClean="0"/>
              <a:t>duplicates the</a:t>
            </a:r>
            <a:br>
              <a:rPr lang="en-US" dirty="0" smtClean="0"/>
            </a:br>
            <a:r>
              <a:rPr lang="en-US" dirty="0" smtClean="0"/>
              <a:t>handle</a:t>
            </a:r>
            <a:endParaRPr lang="en-US" dirty="0" smtClean="0"/>
          </a:p>
        </p:txBody>
      </p:sp>
      <p:pic>
        <p:nvPicPr>
          <p:cNvPr id="2052" name="Picture 4" descr="http://blogs.adobe.com/asset/files/2010/10/Sandbox-Diagrams3.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05200" y="1600200"/>
            <a:ext cx="5181600" cy="4554528"/>
          </a:xfrm>
          <a:prstGeom prst="rect">
            <a:avLst/>
          </a:prstGeom>
          <a:noFill/>
          <a:extLst>
            <a:ext uri="{909E8E84-426E-40DD-AFC4-6F175D3DCCD1}">
              <a14:hiddenFill xmlns:a14="http://schemas.microsoft.com/office/drawing/2010/main">
                <a:solidFill>
                  <a:srgbClr val="FFFFFF"/>
                </a:solidFill>
              </a14:hiddenFill>
            </a:ext>
          </a:extLst>
        </p:spPr>
      </p:pic>
      <p:sp>
        <p:nvSpPr>
          <p:cNvPr id="9" name="Rectangle 8"/>
          <p:cNvSpPr/>
          <p:nvPr/>
        </p:nvSpPr>
        <p:spPr>
          <a:xfrm>
            <a:off x="3429000" y="6154579"/>
            <a:ext cx="5334000" cy="246221"/>
          </a:xfrm>
          <a:prstGeom prst="rect">
            <a:avLst/>
          </a:prstGeom>
        </p:spPr>
        <p:txBody>
          <a:bodyPr wrap="square">
            <a:spAutoFit/>
          </a:bodyPr>
          <a:lstStyle/>
          <a:p>
            <a:r>
              <a:rPr lang="en-US" sz="1000" dirty="0">
                <a:hlinkClick r:id="rId4"/>
              </a:rPr>
              <a:t>http://blogs.adobe.com/asset/2010/10/inside-adobe-reader-protected-mode-part-1-design.html</a:t>
            </a:r>
            <a:endParaRPr lang="en-US" sz="1000" dirty="0"/>
          </a:p>
        </p:txBody>
      </p:sp>
    </p:spTree>
    <p:extLst>
      <p:ext uri="{BB962C8B-B14F-4D97-AF65-F5344CB8AC3E}">
        <p14:creationId xmlns:p14="http://schemas.microsoft.com/office/powerpoint/2010/main" val="5339454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Adobe Acrobat</a:t>
            </a:r>
            <a:endParaRPr lang="en-US" dirty="0"/>
          </a:p>
        </p:txBody>
      </p:sp>
      <p:sp>
        <p:nvSpPr>
          <p:cNvPr id="3" name="Content Placeholder 2"/>
          <p:cNvSpPr>
            <a:spLocks noGrp="1"/>
          </p:cNvSpPr>
          <p:nvPr>
            <p:ph idx="1"/>
          </p:nvPr>
        </p:nvSpPr>
        <p:spPr/>
        <p:txBody>
          <a:bodyPr/>
          <a:lstStyle/>
          <a:p>
            <a:r>
              <a:rPr lang="en-US" dirty="0" smtClean="0"/>
              <a:t>“Adobe </a:t>
            </a:r>
            <a:r>
              <a:rPr lang="en-US" dirty="0"/>
              <a:t>Reader is free software that lets you open, view, search, digitally sign, verify, and print PDF files. To date, more than 600 million copies of Adobe Reader have been distributed worldwide on 23 platforms and in 33 </a:t>
            </a:r>
            <a:r>
              <a:rPr lang="en-US" dirty="0" smtClean="0"/>
              <a:t>languages”</a:t>
            </a:r>
          </a:p>
        </p:txBody>
      </p:sp>
      <p:sp>
        <p:nvSpPr>
          <p:cNvPr id="4" name="TextBox 3"/>
          <p:cNvSpPr txBox="1"/>
          <p:nvPr/>
        </p:nvSpPr>
        <p:spPr>
          <a:xfrm>
            <a:off x="829962" y="4569023"/>
            <a:ext cx="3192546" cy="307777"/>
          </a:xfrm>
          <a:prstGeom prst="rect">
            <a:avLst/>
          </a:prstGeom>
          <a:noFill/>
        </p:spPr>
        <p:txBody>
          <a:bodyPr wrap="none" rtlCol="0">
            <a:spAutoFit/>
          </a:bodyPr>
          <a:lstStyle/>
          <a:p>
            <a:r>
              <a:rPr lang="en-US" sz="1400" dirty="0">
                <a:hlinkClick r:id="rId3"/>
              </a:rPr>
              <a:t>http://www.adobe.com/products/reader/faq.html</a:t>
            </a:r>
            <a:endParaRPr lang="en-US" sz="1400" dirty="0"/>
          </a:p>
        </p:txBody>
      </p:sp>
    </p:spTree>
    <p:extLst>
      <p:ext uri="{BB962C8B-B14F-4D97-AF65-F5344CB8AC3E}">
        <p14:creationId xmlns:p14="http://schemas.microsoft.com/office/powerpoint/2010/main" val="18870062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kern="1200" dirty="0" smtClean="0">
                <a:solidFill>
                  <a:schemeClr val="tx1"/>
                </a:solidFill>
                <a:effectLst/>
                <a:latin typeface="+mj-lt"/>
                <a:ea typeface="+mj-ea"/>
                <a:cs typeface="+mj-cs"/>
              </a:rPr>
              <a:t>Adobe Reader X Sandbox Design</a:t>
            </a:r>
            <a:endParaRPr lang="en-US" dirty="0"/>
          </a:p>
        </p:txBody>
      </p:sp>
      <p:sp>
        <p:nvSpPr>
          <p:cNvPr id="3" name="Content Placeholder 2"/>
          <p:cNvSpPr>
            <a:spLocks noGrp="1"/>
          </p:cNvSpPr>
          <p:nvPr>
            <p:ph idx="1"/>
          </p:nvPr>
        </p:nvSpPr>
        <p:spPr/>
        <p:txBody>
          <a:bodyPr>
            <a:normAutofit/>
          </a:bodyPr>
          <a:lstStyle/>
          <a:p>
            <a:endParaRPr lang="en-US" dirty="0" smtClean="0"/>
          </a:p>
        </p:txBody>
      </p:sp>
      <p:sp>
        <p:nvSpPr>
          <p:cNvPr id="9" name="Rectangle 8"/>
          <p:cNvSpPr/>
          <p:nvPr/>
        </p:nvSpPr>
        <p:spPr>
          <a:xfrm>
            <a:off x="609600" y="5181600"/>
            <a:ext cx="8305800" cy="246221"/>
          </a:xfrm>
          <a:prstGeom prst="rect">
            <a:avLst/>
          </a:prstGeom>
        </p:spPr>
        <p:txBody>
          <a:bodyPr wrap="square">
            <a:spAutoFit/>
          </a:bodyPr>
          <a:lstStyle/>
          <a:p>
            <a:r>
              <a:rPr lang="en-US" sz="1000" dirty="0">
                <a:hlinkClick r:id="rId3"/>
              </a:rPr>
              <a:t>http://blogs.adobe.com/asset/2010/11/inside-adobe-reader-protected-mode-part-3-broker-process-policies-and-inter-process-communication.html</a:t>
            </a:r>
            <a:endParaRPr lang="en-US" sz="1000" dirty="0"/>
          </a:p>
        </p:txBody>
      </p:sp>
      <p:pic>
        <p:nvPicPr>
          <p:cNvPr id="3074" name="Picture 2" descr="Figure 1 - Sandbox and Broker Process IPC"/>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7200" y="1609724"/>
            <a:ext cx="8237718" cy="35718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7721450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Adobe Reader X Sandbox </a:t>
            </a:r>
            <a:r>
              <a:rPr lang="en-US" dirty="0" err="1" smtClean="0"/>
              <a:t>Config</a:t>
            </a:r>
            <a:endParaRPr lang="en-US" dirty="0"/>
          </a:p>
        </p:txBody>
      </p:sp>
      <p:sp>
        <p:nvSpPr>
          <p:cNvPr id="3" name="Content Placeholder 2"/>
          <p:cNvSpPr>
            <a:spLocks noGrp="1"/>
          </p:cNvSpPr>
          <p:nvPr>
            <p:ph idx="1"/>
          </p:nvPr>
        </p:nvSpPr>
        <p:spPr/>
        <p:txBody>
          <a:bodyPr/>
          <a:lstStyle/>
          <a:p>
            <a:pPr lvl="0"/>
            <a:r>
              <a:rPr lang="en-US" dirty="0"/>
              <a:t>Configuration settings</a:t>
            </a:r>
          </a:p>
          <a:p>
            <a:pPr lvl="1"/>
            <a:r>
              <a:rPr lang="en-US" dirty="0"/>
              <a:t>JavaScript enabled by default</a:t>
            </a:r>
          </a:p>
          <a:p>
            <a:pPr lvl="1"/>
            <a:r>
              <a:rPr lang="en-US" dirty="0"/>
              <a:t>JavaScript global object security </a:t>
            </a:r>
            <a:r>
              <a:rPr lang="en-US" dirty="0" smtClean="0"/>
              <a:t>policy</a:t>
            </a:r>
            <a:endParaRPr lang="en-US" dirty="0"/>
          </a:p>
          <a:p>
            <a:pPr lvl="1"/>
            <a:r>
              <a:rPr lang="en-US" dirty="0"/>
              <a:t>JavaScript blacklist</a:t>
            </a:r>
          </a:p>
          <a:p>
            <a:pPr lvl="1"/>
            <a:r>
              <a:rPr lang="en-US" dirty="0" smtClean="0"/>
              <a:t>ACLs </a:t>
            </a:r>
            <a:r>
              <a:rPr lang="en-US" dirty="0"/>
              <a:t>for file, registry, process access</a:t>
            </a:r>
          </a:p>
          <a:p>
            <a:pPr lvl="1"/>
            <a:r>
              <a:rPr lang="en-US" dirty="0"/>
              <a:t>Log file disabled by default</a:t>
            </a:r>
          </a:p>
          <a:p>
            <a:endParaRPr lang="en-US" dirty="0"/>
          </a:p>
        </p:txBody>
      </p:sp>
    </p:spTree>
    <p:extLst>
      <p:ext uri="{BB962C8B-B14F-4D97-AF65-F5344CB8AC3E}">
        <p14:creationId xmlns:p14="http://schemas.microsoft.com/office/powerpoint/2010/main" val="4006135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JavaScript Blacklist</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Blacklist is stored in the registry</a:t>
            </a:r>
          </a:p>
          <a:p>
            <a:pPr lvl="1"/>
            <a:endParaRPr lang="en-US" dirty="0"/>
          </a:p>
          <a:p>
            <a:r>
              <a:rPr lang="en-US" dirty="0" smtClean="0"/>
              <a:t>Blacklist is capable of blocking API names</a:t>
            </a:r>
          </a:p>
          <a:p>
            <a:pPr lvl="1"/>
            <a:r>
              <a:rPr lang="en-US" dirty="0" smtClean="0"/>
              <a:t>Withstands obfuscation methods</a:t>
            </a:r>
          </a:p>
          <a:p>
            <a:pPr lvl="1"/>
            <a:r>
              <a:rPr lang="en-US" dirty="0" smtClean="0"/>
              <a:t>Does not come with any blocked by default</a:t>
            </a:r>
          </a:p>
          <a:p>
            <a:pPr lvl="1"/>
            <a:endParaRPr lang="en-US" dirty="0"/>
          </a:p>
          <a:p>
            <a:r>
              <a:rPr lang="en-US" dirty="0" smtClean="0"/>
              <a:t>Blacklist cannot pattern match or prevent generic algorithms for </a:t>
            </a:r>
            <a:r>
              <a:rPr lang="en-US" dirty="0" smtClean="0"/>
              <a:t>spraying</a:t>
            </a:r>
          </a:p>
          <a:p>
            <a:endParaRPr lang="en-US" dirty="0"/>
          </a:p>
          <a:p>
            <a:r>
              <a:rPr lang="en-US" dirty="0" smtClean="0"/>
              <a:t>More: </a:t>
            </a:r>
            <a:r>
              <a:rPr lang="en-US" sz="1900" dirty="0" smtClean="0">
                <a:hlinkClick r:id="rId2"/>
              </a:rPr>
              <a:t>http</a:t>
            </a:r>
            <a:r>
              <a:rPr lang="en-US" sz="1900" dirty="0">
                <a:hlinkClick r:id="rId2"/>
              </a:rPr>
              <a:t>://vrt-blog.snort.org/2010/01/acrobat-javascript-blacklist-framework.html</a:t>
            </a:r>
            <a:endParaRPr lang="en-US" sz="1900" dirty="0"/>
          </a:p>
          <a:p>
            <a:endParaRPr lang="en-US" dirty="0"/>
          </a:p>
          <a:p>
            <a:endParaRPr lang="en-US" dirty="0"/>
          </a:p>
          <a:p>
            <a:endParaRPr lang="en-US" dirty="0"/>
          </a:p>
        </p:txBody>
      </p:sp>
    </p:spTree>
    <p:extLst>
      <p:ext uri="{BB962C8B-B14F-4D97-AF65-F5344CB8AC3E}">
        <p14:creationId xmlns:p14="http://schemas.microsoft.com/office/powerpoint/2010/main" val="274442715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Sandbox Analysis</a:t>
            </a:r>
            <a:endParaRPr lang="en-US" dirty="0"/>
          </a:p>
        </p:txBody>
      </p:sp>
      <p:sp>
        <p:nvSpPr>
          <p:cNvPr id="3" name="Content Placeholder 2"/>
          <p:cNvSpPr>
            <a:spLocks noGrp="1"/>
          </p:cNvSpPr>
          <p:nvPr>
            <p:ph idx="1"/>
          </p:nvPr>
        </p:nvSpPr>
        <p:spPr/>
        <p:txBody>
          <a:bodyPr/>
          <a:lstStyle/>
          <a:p>
            <a:r>
              <a:rPr lang="en-US" dirty="0" smtClean="0"/>
              <a:t>Determine rights of separate processes</a:t>
            </a:r>
          </a:p>
          <a:p>
            <a:endParaRPr lang="en-US" dirty="0" smtClean="0"/>
          </a:p>
          <a:p>
            <a:r>
              <a:rPr lang="en-US" dirty="0" smtClean="0"/>
              <a:t>Determine IPC mechanisms in </a:t>
            </a:r>
            <a:r>
              <a:rPr lang="en-US" dirty="0" smtClean="0"/>
              <a:t>use</a:t>
            </a:r>
          </a:p>
          <a:p>
            <a:endParaRPr lang="en-US" dirty="0"/>
          </a:p>
          <a:p>
            <a:r>
              <a:rPr lang="en-US" dirty="0" smtClean="0"/>
              <a:t>Validate resource requests are denied</a:t>
            </a:r>
            <a:endParaRPr lang="en-US" dirty="0" smtClean="0"/>
          </a:p>
          <a:p>
            <a:endParaRPr lang="en-US" dirty="0" smtClean="0"/>
          </a:p>
          <a:p>
            <a:r>
              <a:rPr lang="en-US" dirty="0" smtClean="0"/>
              <a:t>Fuzz or audit broker resource request parser</a:t>
            </a:r>
            <a:endParaRPr lang="en-US" dirty="0" smtClean="0"/>
          </a:p>
        </p:txBody>
      </p:sp>
    </p:spTree>
    <p:extLst>
      <p:ext uri="{BB962C8B-B14F-4D97-AF65-F5344CB8AC3E}">
        <p14:creationId xmlns:p14="http://schemas.microsoft.com/office/powerpoint/2010/main" val="104645782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Sandbox Analysis</a:t>
            </a:r>
            <a:endParaRPr lang="en-US" dirty="0"/>
          </a:p>
        </p:txBody>
      </p:sp>
      <p:sp>
        <p:nvSpPr>
          <p:cNvPr id="3" name="Content Placeholder 2"/>
          <p:cNvSpPr>
            <a:spLocks noGrp="1"/>
          </p:cNvSpPr>
          <p:nvPr>
            <p:ph idx="1"/>
          </p:nvPr>
        </p:nvSpPr>
        <p:spPr/>
        <p:txBody>
          <a:bodyPr/>
          <a:lstStyle/>
          <a:p>
            <a:r>
              <a:rPr lang="en-US" dirty="0" smtClean="0"/>
              <a:t>Token restriction</a:t>
            </a:r>
          </a:p>
        </p:txBody>
      </p:sp>
      <p:pic>
        <p:nvPicPr>
          <p:cNvPr id="409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14290" y="2286001"/>
            <a:ext cx="2965042" cy="4052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100"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27583" y="2286001"/>
            <a:ext cx="2966549" cy="40549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extBox 3"/>
          <p:cNvSpPr txBox="1"/>
          <p:nvPr/>
        </p:nvSpPr>
        <p:spPr>
          <a:xfrm rot="16200000">
            <a:off x="256143" y="5373211"/>
            <a:ext cx="1685846" cy="369332"/>
          </a:xfrm>
          <a:prstGeom prst="rect">
            <a:avLst/>
          </a:prstGeom>
          <a:noFill/>
        </p:spPr>
        <p:txBody>
          <a:bodyPr wrap="none" rtlCol="0">
            <a:spAutoFit/>
          </a:bodyPr>
          <a:lstStyle/>
          <a:p>
            <a:r>
              <a:rPr lang="en-US" dirty="0" smtClean="0"/>
              <a:t>Adobe Reader 9</a:t>
            </a:r>
            <a:endParaRPr lang="en-US" dirty="0"/>
          </a:p>
        </p:txBody>
      </p:sp>
      <p:sp>
        <p:nvSpPr>
          <p:cNvPr id="8" name="TextBox 7"/>
          <p:cNvSpPr txBox="1"/>
          <p:nvPr/>
        </p:nvSpPr>
        <p:spPr>
          <a:xfrm rot="16200000">
            <a:off x="4035083" y="5037350"/>
            <a:ext cx="2357568" cy="369332"/>
          </a:xfrm>
          <a:prstGeom prst="rect">
            <a:avLst/>
          </a:prstGeom>
          <a:noFill/>
        </p:spPr>
        <p:txBody>
          <a:bodyPr wrap="none" rtlCol="0">
            <a:spAutoFit/>
          </a:bodyPr>
          <a:lstStyle/>
          <a:p>
            <a:r>
              <a:rPr lang="en-US" dirty="0" smtClean="0"/>
              <a:t>Adobe Reader X Broker</a:t>
            </a:r>
            <a:endParaRPr lang="en-US" dirty="0"/>
          </a:p>
        </p:txBody>
      </p:sp>
    </p:spTree>
    <p:extLst>
      <p:ext uri="{BB962C8B-B14F-4D97-AF65-F5344CB8AC3E}">
        <p14:creationId xmlns:p14="http://schemas.microsoft.com/office/powerpoint/2010/main" val="301885988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Sandbox Analysis</a:t>
            </a:r>
            <a:endParaRPr lang="en-US" dirty="0"/>
          </a:p>
        </p:txBody>
      </p:sp>
      <p:sp>
        <p:nvSpPr>
          <p:cNvPr id="3" name="Content Placeholder 2"/>
          <p:cNvSpPr>
            <a:spLocks noGrp="1"/>
          </p:cNvSpPr>
          <p:nvPr>
            <p:ph idx="1"/>
          </p:nvPr>
        </p:nvSpPr>
        <p:spPr/>
        <p:txBody>
          <a:bodyPr/>
          <a:lstStyle/>
          <a:p>
            <a:r>
              <a:rPr lang="en-US" dirty="0" smtClean="0"/>
              <a:t>Token restriction</a:t>
            </a:r>
            <a:endParaRPr lang="en-US" dirty="0" smtClean="0"/>
          </a:p>
        </p:txBody>
      </p:sp>
      <p:pic>
        <p:nvPicPr>
          <p:cNvPr id="409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14290" y="2286000"/>
            <a:ext cx="2965042" cy="4052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2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23661" y="1766888"/>
            <a:ext cx="2970471" cy="457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TextBox 7"/>
          <p:cNvSpPr txBox="1"/>
          <p:nvPr/>
        </p:nvSpPr>
        <p:spPr>
          <a:xfrm rot="16200000">
            <a:off x="-79718" y="5032718"/>
            <a:ext cx="2357568" cy="369332"/>
          </a:xfrm>
          <a:prstGeom prst="rect">
            <a:avLst/>
          </a:prstGeom>
          <a:noFill/>
        </p:spPr>
        <p:txBody>
          <a:bodyPr wrap="none" rtlCol="0">
            <a:spAutoFit/>
          </a:bodyPr>
          <a:lstStyle/>
          <a:p>
            <a:r>
              <a:rPr lang="en-US" dirty="0"/>
              <a:t>Adobe Reader X Broker</a:t>
            </a:r>
            <a:endParaRPr lang="en-US" dirty="0"/>
          </a:p>
        </p:txBody>
      </p:sp>
      <p:sp>
        <p:nvSpPr>
          <p:cNvPr id="9" name="TextBox 8"/>
          <p:cNvSpPr txBox="1"/>
          <p:nvPr/>
        </p:nvSpPr>
        <p:spPr>
          <a:xfrm rot="16200000">
            <a:off x="3908799" y="4930404"/>
            <a:ext cx="2610138" cy="369332"/>
          </a:xfrm>
          <a:prstGeom prst="rect">
            <a:avLst/>
          </a:prstGeom>
          <a:noFill/>
        </p:spPr>
        <p:txBody>
          <a:bodyPr wrap="none" rtlCol="0">
            <a:spAutoFit/>
          </a:bodyPr>
          <a:lstStyle/>
          <a:p>
            <a:r>
              <a:rPr lang="en-US" dirty="0" smtClean="0"/>
              <a:t>Adobe Reader X Renderer</a:t>
            </a:r>
            <a:endParaRPr lang="en-US" dirty="0"/>
          </a:p>
        </p:txBody>
      </p:sp>
    </p:spTree>
    <p:extLst>
      <p:ext uri="{BB962C8B-B14F-4D97-AF65-F5344CB8AC3E}">
        <p14:creationId xmlns:p14="http://schemas.microsoft.com/office/powerpoint/2010/main" val="409741254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Sandbox Analysis</a:t>
            </a:r>
            <a:endParaRPr lang="en-US" dirty="0"/>
          </a:p>
        </p:txBody>
      </p:sp>
      <p:sp>
        <p:nvSpPr>
          <p:cNvPr id="3" name="Content Placeholder 2"/>
          <p:cNvSpPr>
            <a:spLocks noGrp="1"/>
          </p:cNvSpPr>
          <p:nvPr>
            <p:ph idx="1"/>
          </p:nvPr>
        </p:nvSpPr>
        <p:spPr/>
        <p:txBody>
          <a:bodyPr>
            <a:normAutofit/>
          </a:bodyPr>
          <a:lstStyle/>
          <a:p>
            <a:r>
              <a:rPr lang="en-US" dirty="0" smtClean="0"/>
              <a:t>Job limits</a:t>
            </a:r>
          </a:p>
          <a:p>
            <a:pPr lvl="1"/>
            <a:r>
              <a:rPr lang="en-US" dirty="0" smtClean="0"/>
              <a:t>Limit of one </a:t>
            </a:r>
            <a:r>
              <a:rPr lang="en-US" dirty="0" err="1" smtClean="0"/>
              <a:t>ActiveProcess</a:t>
            </a:r>
            <a:endParaRPr lang="en-US" dirty="0"/>
          </a:p>
          <a:p>
            <a:pPr lvl="1"/>
            <a:r>
              <a:rPr lang="en-US" dirty="0" smtClean="0"/>
              <a:t>No changing or creating desktops</a:t>
            </a:r>
            <a:endParaRPr lang="en-US" dirty="0"/>
          </a:p>
          <a:p>
            <a:pPr lvl="1"/>
            <a:r>
              <a:rPr lang="en-US" dirty="0" smtClean="0"/>
              <a:t>Cannot use handles associated with another job</a:t>
            </a:r>
          </a:p>
          <a:p>
            <a:pPr lvl="1"/>
            <a:r>
              <a:rPr lang="en-US" dirty="0"/>
              <a:t>Denied access to </a:t>
            </a:r>
            <a:r>
              <a:rPr lang="en-US" dirty="0" err="1"/>
              <a:t>ChangeDisplaySettings</a:t>
            </a:r>
            <a:endParaRPr lang="en-US" dirty="0"/>
          </a:p>
          <a:p>
            <a:pPr lvl="1"/>
            <a:r>
              <a:rPr lang="en-US" dirty="0"/>
              <a:t>Denied access to </a:t>
            </a:r>
            <a:r>
              <a:rPr lang="en-US" dirty="0" err="1" smtClean="0"/>
              <a:t>ExitWindows</a:t>
            </a:r>
            <a:endParaRPr lang="en-US" dirty="0"/>
          </a:p>
          <a:p>
            <a:pPr lvl="1"/>
            <a:r>
              <a:rPr lang="en-US" dirty="0"/>
              <a:t>Denied access to </a:t>
            </a:r>
            <a:r>
              <a:rPr lang="en-US" dirty="0" err="1" smtClean="0"/>
              <a:t>SystemParametersInfo</a:t>
            </a:r>
            <a:endParaRPr lang="en-US" dirty="0" smtClean="0"/>
          </a:p>
        </p:txBody>
      </p:sp>
    </p:spTree>
    <p:extLst>
      <p:ext uri="{BB962C8B-B14F-4D97-AF65-F5344CB8AC3E}">
        <p14:creationId xmlns:p14="http://schemas.microsoft.com/office/powerpoint/2010/main" val="301885988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Sandbox Analysis</a:t>
            </a:r>
            <a:endParaRPr lang="en-US" dirty="0"/>
          </a:p>
        </p:txBody>
      </p:sp>
      <p:sp>
        <p:nvSpPr>
          <p:cNvPr id="3" name="Content Placeholder 2"/>
          <p:cNvSpPr>
            <a:spLocks noGrp="1"/>
          </p:cNvSpPr>
          <p:nvPr>
            <p:ph idx="1"/>
          </p:nvPr>
        </p:nvSpPr>
        <p:spPr/>
        <p:txBody>
          <a:bodyPr/>
          <a:lstStyle/>
          <a:p>
            <a:r>
              <a:rPr lang="en-US" dirty="0" smtClean="0"/>
              <a:t>Determine IPC mechanisms in use</a:t>
            </a:r>
          </a:p>
          <a:p>
            <a:pPr lvl="1"/>
            <a:r>
              <a:rPr lang="en-US" dirty="0" smtClean="0"/>
              <a:t>Trace APIs </a:t>
            </a:r>
            <a:r>
              <a:rPr lang="en-US" dirty="0" smtClean="0"/>
              <a:t>related to various IPC mechanisms</a:t>
            </a:r>
          </a:p>
          <a:p>
            <a:pPr lvl="1"/>
            <a:r>
              <a:rPr lang="en-US" dirty="0" smtClean="0"/>
              <a:t>Show </a:t>
            </a:r>
            <a:r>
              <a:rPr lang="en-US" dirty="0" err="1" smtClean="0"/>
              <a:t>Windbg</a:t>
            </a:r>
            <a:r>
              <a:rPr lang="en-US" dirty="0" smtClean="0"/>
              <a:t> method of catching creation of IPC endpoints</a:t>
            </a:r>
          </a:p>
        </p:txBody>
      </p:sp>
    </p:spTree>
    <p:extLst>
      <p:ext uri="{BB962C8B-B14F-4D97-AF65-F5344CB8AC3E}">
        <p14:creationId xmlns:p14="http://schemas.microsoft.com/office/powerpoint/2010/main" val="299463106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Sandbox Analysis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Determine IPC mechanisms in </a:t>
            </a:r>
            <a:r>
              <a:rPr lang="en-US" dirty="0" smtClean="0"/>
              <a:t>use</a:t>
            </a:r>
          </a:p>
          <a:p>
            <a:pPr lvl="1"/>
            <a:r>
              <a:rPr lang="en-US" dirty="0" smtClean="0"/>
              <a:t>Clipboard</a:t>
            </a:r>
            <a:endParaRPr lang="en-US" dirty="0"/>
          </a:p>
          <a:p>
            <a:pPr lvl="1"/>
            <a:r>
              <a:rPr lang="en-US" dirty="0"/>
              <a:t>COM</a:t>
            </a:r>
          </a:p>
          <a:p>
            <a:pPr lvl="1"/>
            <a:r>
              <a:rPr lang="en-US" dirty="0"/>
              <a:t>Data Copy</a:t>
            </a:r>
          </a:p>
          <a:p>
            <a:pPr lvl="1"/>
            <a:r>
              <a:rPr lang="en-US" dirty="0"/>
              <a:t>DDE</a:t>
            </a:r>
          </a:p>
          <a:p>
            <a:pPr lvl="1"/>
            <a:r>
              <a:rPr lang="en-US" dirty="0"/>
              <a:t>File Mapping</a:t>
            </a:r>
          </a:p>
          <a:p>
            <a:pPr lvl="1"/>
            <a:r>
              <a:rPr lang="en-US" dirty="0" err="1"/>
              <a:t>Mailslots</a:t>
            </a:r>
            <a:endParaRPr lang="en-US" dirty="0"/>
          </a:p>
          <a:p>
            <a:pPr lvl="1"/>
            <a:r>
              <a:rPr lang="en-US" dirty="0"/>
              <a:t>Pipes</a:t>
            </a:r>
          </a:p>
          <a:p>
            <a:pPr lvl="1"/>
            <a:r>
              <a:rPr lang="en-US" dirty="0"/>
              <a:t>RPC</a:t>
            </a:r>
          </a:p>
          <a:p>
            <a:pPr lvl="1"/>
            <a:r>
              <a:rPr lang="en-US" dirty="0"/>
              <a:t>Windows </a:t>
            </a:r>
            <a:r>
              <a:rPr lang="en-US" dirty="0" smtClean="0"/>
              <a:t>Sockets</a:t>
            </a:r>
            <a:endParaRPr lang="en-US" dirty="0"/>
          </a:p>
        </p:txBody>
      </p:sp>
    </p:spTree>
    <p:extLst>
      <p:ext uri="{BB962C8B-B14F-4D97-AF65-F5344CB8AC3E}">
        <p14:creationId xmlns:p14="http://schemas.microsoft.com/office/powerpoint/2010/main" val="170410039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Sandbox Analysis</a:t>
            </a:r>
            <a:endParaRPr lang="en-US" dirty="0"/>
          </a:p>
        </p:txBody>
      </p:sp>
      <p:sp>
        <p:nvSpPr>
          <p:cNvPr id="3" name="Content Placeholder 2"/>
          <p:cNvSpPr>
            <a:spLocks noGrp="1"/>
          </p:cNvSpPr>
          <p:nvPr>
            <p:ph idx="1"/>
          </p:nvPr>
        </p:nvSpPr>
        <p:spPr/>
        <p:txBody>
          <a:bodyPr/>
          <a:lstStyle/>
          <a:p>
            <a:r>
              <a:rPr lang="en-US" dirty="0" smtClean="0"/>
              <a:t>Memory mappings are backed to </a:t>
            </a:r>
            <a:r>
              <a:rPr lang="en-US" dirty="0" err="1" smtClean="0"/>
              <a:t>pagefile</a:t>
            </a:r>
            <a:r>
              <a:rPr lang="en-US" dirty="0" smtClean="0"/>
              <a:t> and may be named or unnamed</a:t>
            </a:r>
          </a:p>
          <a:p>
            <a:endParaRPr lang="en-US" dirty="0" smtClean="0"/>
          </a:p>
          <a:p>
            <a:r>
              <a:rPr lang="en-US" dirty="0" smtClean="0"/>
              <a:t>If unnamed, the handle must be passed to the child process via </a:t>
            </a:r>
            <a:r>
              <a:rPr lang="en-US" dirty="0" err="1" smtClean="0"/>
              <a:t>DuplicateHandle</a:t>
            </a:r>
            <a:endParaRPr lang="en-US" dirty="0" smtClean="0"/>
          </a:p>
        </p:txBody>
      </p:sp>
    </p:spTree>
    <p:extLst>
      <p:ext uri="{BB962C8B-B14F-4D97-AF65-F5344CB8AC3E}">
        <p14:creationId xmlns:p14="http://schemas.microsoft.com/office/powerpoint/2010/main" val="17041003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a:t>
            </a:r>
            <a:endParaRPr lang="en-US" dirty="0"/>
          </a:p>
        </p:txBody>
      </p:sp>
      <p:sp>
        <p:nvSpPr>
          <p:cNvPr id="3" name="Content Placeholder 2"/>
          <p:cNvSpPr>
            <a:spLocks noGrp="1"/>
          </p:cNvSpPr>
          <p:nvPr>
            <p:ph idx="1"/>
          </p:nvPr>
        </p:nvSpPr>
        <p:spPr/>
        <p:txBody>
          <a:bodyPr/>
          <a:lstStyle/>
          <a:p>
            <a:r>
              <a:rPr lang="en-US" dirty="0"/>
              <a:t>Why Adobe needs a sandbox</a:t>
            </a:r>
          </a:p>
          <a:p>
            <a:r>
              <a:rPr lang="en-US" dirty="0"/>
              <a:t>What's in </a:t>
            </a:r>
            <a:r>
              <a:rPr lang="en-US"/>
              <a:t>a </a:t>
            </a:r>
            <a:r>
              <a:rPr lang="en-US" smtClean="0"/>
              <a:t>Sandbox</a:t>
            </a:r>
            <a:endParaRPr lang="en-US" dirty="0"/>
          </a:p>
          <a:p>
            <a:r>
              <a:rPr lang="en-US" dirty="0"/>
              <a:t>Windows </a:t>
            </a:r>
            <a:r>
              <a:rPr lang="en-US" dirty="0" smtClean="0"/>
              <a:t>Sandboxing</a:t>
            </a:r>
            <a:endParaRPr lang="en-US" dirty="0"/>
          </a:p>
          <a:p>
            <a:r>
              <a:rPr lang="en-US" dirty="0" smtClean="0"/>
              <a:t>Adobe</a:t>
            </a:r>
            <a:r>
              <a:rPr lang="en-US" dirty="0"/>
              <a:t> </a:t>
            </a:r>
            <a:r>
              <a:rPr lang="en-US" dirty="0" smtClean="0"/>
              <a:t>Reader Sandbox Architecture</a:t>
            </a:r>
            <a:endParaRPr lang="en-US" dirty="0"/>
          </a:p>
          <a:p>
            <a:r>
              <a:rPr lang="en-US" dirty="0"/>
              <a:t>Attacking Sandboxes</a:t>
            </a:r>
          </a:p>
          <a:p>
            <a:r>
              <a:rPr lang="en-US" dirty="0"/>
              <a:t>Conclusion</a:t>
            </a:r>
          </a:p>
          <a:p>
            <a:endParaRPr lang="en-US" dirty="0"/>
          </a:p>
        </p:txBody>
      </p:sp>
    </p:spTree>
    <p:extLst>
      <p:ext uri="{BB962C8B-B14F-4D97-AF65-F5344CB8AC3E}">
        <p14:creationId xmlns:p14="http://schemas.microsoft.com/office/powerpoint/2010/main" val="261392016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Sandbox Analysis</a:t>
            </a:r>
            <a:endParaRPr lang="en-US" dirty="0"/>
          </a:p>
        </p:txBody>
      </p:sp>
      <p:sp>
        <p:nvSpPr>
          <p:cNvPr id="3" name="Content Placeholder 2"/>
          <p:cNvSpPr>
            <a:spLocks noGrp="1"/>
          </p:cNvSpPr>
          <p:nvPr>
            <p:ph idx="1"/>
          </p:nvPr>
        </p:nvSpPr>
        <p:spPr/>
        <p:txBody>
          <a:bodyPr/>
          <a:lstStyle/>
          <a:p>
            <a:r>
              <a:rPr lang="en-US" dirty="0" err="1" smtClean="0"/>
              <a:t>Windbg</a:t>
            </a:r>
            <a:r>
              <a:rPr lang="en-US" dirty="0" smtClean="0"/>
              <a:t> can trace mappings for you</a:t>
            </a:r>
            <a:endParaRPr lang="en-US" dirty="0" smtClean="0"/>
          </a:p>
        </p:txBody>
      </p:sp>
      <p:sp>
        <p:nvSpPr>
          <p:cNvPr id="4" name="Rectangle 3"/>
          <p:cNvSpPr/>
          <p:nvPr/>
        </p:nvSpPr>
        <p:spPr>
          <a:xfrm>
            <a:off x="609600" y="2177401"/>
            <a:ext cx="7924800" cy="3477875"/>
          </a:xfrm>
          <a:prstGeom prst="rect">
            <a:avLst/>
          </a:prstGeom>
          <a:solidFill>
            <a:schemeClr val="bg1">
              <a:lumMod val="95000"/>
            </a:schemeClr>
          </a:solidFill>
          <a:ln>
            <a:solidFill>
              <a:schemeClr val="tx1"/>
            </a:solidFill>
          </a:ln>
        </p:spPr>
        <p:txBody>
          <a:bodyPr wrap="square">
            <a:spAutoFit/>
          </a:bodyPr>
          <a:lstStyle/>
          <a:p>
            <a:r>
              <a:rPr lang="en-US" sz="1100" dirty="0">
                <a:latin typeface="Consolas" pitchFamily="49" charset="0"/>
                <a:cs typeface="Consolas" pitchFamily="49" charset="0"/>
              </a:rPr>
              <a:t>r $t0 = 0;</a:t>
            </a:r>
          </a:p>
          <a:p>
            <a:endParaRPr lang="en-US" sz="1100" dirty="0">
              <a:latin typeface="Consolas" pitchFamily="49" charset="0"/>
              <a:cs typeface="Consolas" pitchFamily="49" charset="0"/>
            </a:endParaRPr>
          </a:p>
          <a:p>
            <a:r>
              <a:rPr lang="en-US" sz="1100" dirty="0" err="1">
                <a:latin typeface="Consolas" pitchFamily="49" charset="0"/>
                <a:cs typeface="Consolas" pitchFamily="49" charset="0"/>
              </a:rPr>
              <a:t>bp</a:t>
            </a:r>
            <a:r>
              <a:rPr lang="en-US" sz="1100" dirty="0">
                <a:latin typeface="Consolas" pitchFamily="49" charset="0"/>
                <a:cs typeface="Consolas" pitchFamily="49" charset="0"/>
              </a:rPr>
              <a:t> </a:t>
            </a:r>
            <a:r>
              <a:rPr lang="en-US" sz="1100" dirty="0" err="1">
                <a:latin typeface="Consolas" pitchFamily="49" charset="0"/>
                <a:cs typeface="Consolas" pitchFamily="49" charset="0"/>
              </a:rPr>
              <a:t>KERNELBASE!CreateFileMappingW</a:t>
            </a:r>
            <a:r>
              <a:rPr lang="en-US" sz="1100" dirty="0">
                <a:latin typeface="Consolas" pitchFamily="49" charset="0"/>
                <a:cs typeface="Consolas" pitchFamily="49" charset="0"/>
              </a:rPr>
              <a:t> ".if (poi(@</a:t>
            </a:r>
            <a:r>
              <a:rPr lang="en-US" sz="1100" dirty="0" err="1">
                <a:latin typeface="Consolas" pitchFamily="49" charset="0"/>
                <a:cs typeface="Consolas" pitchFamily="49" charset="0"/>
              </a:rPr>
              <a:t>esp</a:t>
            </a:r>
            <a:r>
              <a:rPr lang="en-US" sz="1100" dirty="0">
                <a:latin typeface="Consolas" pitchFamily="49" charset="0"/>
                <a:cs typeface="Consolas" pitchFamily="49" charset="0"/>
              </a:rPr>
              <a:t> + 4)) = -1 { .echo ; </a:t>
            </a:r>
            <a:r>
              <a:rPr lang="en-US" sz="1100" dirty="0" err="1">
                <a:latin typeface="Consolas" pitchFamily="49" charset="0"/>
                <a:cs typeface="Consolas" pitchFamily="49" charset="0"/>
              </a:rPr>
              <a:t>kn</a:t>
            </a:r>
            <a:r>
              <a:rPr lang="en-US" sz="1100" dirty="0">
                <a:latin typeface="Consolas" pitchFamily="49" charset="0"/>
                <a:cs typeface="Consolas" pitchFamily="49" charset="0"/>
              </a:rPr>
              <a:t> 5 ; .</a:t>
            </a:r>
            <a:r>
              <a:rPr lang="en-US" sz="1100" dirty="0" err="1">
                <a:latin typeface="Consolas" pitchFamily="49" charset="0"/>
                <a:cs typeface="Consolas" pitchFamily="49" charset="0"/>
              </a:rPr>
              <a:t>printf</a:t>
            </a:r>
            <a:r>
              <a:rPr lang="en-US" sz="1100" dirty="0">
                <a:latin typeface="Consolas" pitchFamily="49" charset="0"/>
                <a:cs typeface="Consolas" pitchFamily="49" charset="0"/>
              </a:rPr>
              <a:t> \"\\</a:t>
            </a:r>
            <a:r>
              <a:rPr lang="en-US" sz="1100" dirty="0" err="1">
                <a:latin typeface="Consolas" pitchFamily="49" charset="0"/>
                <a:cs typeface="Consolas" pitchFamily="49" charset="0"/>
              </a:rPr>
              <a:t>nCreateFileMappingW</a:t>
            </a:r>
            <a:r>
              <a:rPr lang="en-US" sz="1100" dirty="0">
                <a:latin typeface="Consolas" pitchFamily="49" charset="0"/>
                <a:cs typeface="Consolas" pitchFamily="49" charset="0"/>
              </a:rPr>
              <a:t>\\</a:t>
            </a:r>
            <a:r>
              <a:rPr lang="en-US" sz="1100" dirty="0" err="1">
                <a:latin typeface="Consolas" pitchFamily="49" charset="0"/>
                <a:cs typeface="Consolas" pitchFamily="49" charset="0"/>
              </a:rPr>
              <a:t>nHandle</a:t>
            </a:r>
            <a:r>
              <a:rPr lang="en-US" sz="1100" dirty="0">
                <a:latin typeface="Consolas" pitchFamily="49" charset="0"/>
                <a:cs typeface="Consolas" pitchFamily="49" charset="0"/>
              </a:rPr>
              <a:t>: %x\\n\", poi(@</a:t>
            </a:r>
            <a:r>
              <a:rPr lang="en-US" sz="1100" dirty="0" err="1">
                <a:latin typeface="Consolas" pitchFamily="49" charset="0"/>
                <a:cs typeface="Consolas" pitchFamily="49" charset="0"/>
              </a:rPr>
              <a:t>esp</a:t>
            </a:r>
            <a:r>
              <a:rPr lang="en-US" sz="1100" dirty="0">
                <a:latin typeface="Consolas" pitchFamily="49" charset="0"/>
                <a:cs typeface="Consolas" pitchFamily="49" charset="0"/>
              </a:rPr>
              <a:t> + 4) ; </a:t>
            </a:r>
            <a:r>
              <a:rPr lang="en-US" sz="1100" dirty="0" err="1">
                <a:latin typeface="Consolas" pitchFamily="49" charset="0"/>
                <a:cs typeface="Consolas" pitchFamily="49" charset="0"/>
              </a:rPr>
              <a:t>ddu</a:t>
            </a:r>
            <a:r>
              <a:rPr lang="en-US" sz="1100" dirty="0">
                <a:latin typeface="Consolas" pitchFamily="49" charset="0"/>
                <a:cs typeface="Consolas" pitchFamily="49" charset="0"/>
              </a:rPr>
              <a:t> </a:t>
            </a:r>
            <a:r>
              <a:rPr lang="en-US" sz="1100" dirty="0" err="1">
                <a:latin typeface="Consolas" pitchFamily="49" charset="0"/>
                <a:cs typeface="Consolas" pitchFamily="49" charset="0"/>
              </a:rPr>
              <a:t>esp</a:t>
            </a:r>
            <a:r>
              <a:rPr lang="en-US" sz="1100" dirty="0">
                <a:latin typeface="Consolas" pitchFamily="49" charset="0"/>
                <a:cs typeface="Consolas" pitchFamily="49" charset="0"/>
              </a:rPr>
              <a:t> + 24 l1 ; </a:t>
            </a:r>
            <a:r>
              <a:rPr lang="en-US" sz="1100" dirty="0" err="1">
                <a:latin typeface="Consolas" pitchFamily="49" charset="0"/>
                <a:cs typeface="Consolas" pitchFamily="49" charset="0"/>
              </a:rPr>
              <a:t>gu</a:t>
            </a:r>
            <a:r>
              <a:rPr lang="en-US" sz="1100" dirty="0">
                <a:latin typeface="Consolas" pitchFamily="49" charset="0"/>
                <a:cs typeface="Consolas" pitchFamily="49" charset="0"/>
              </a:rPr>
              <a:t> ; .</a:t>
            </a:r>
            <a:r>
              <a:rPr lang="en-US" sz="1100" dirty="0" err="1">
                <a:latin typeface="Consolas" pitchFamily="49" charset="0"/>
                <a:cs typeface="Consolas" pitchFamily="49" charset="0"/>
              </a:rPr>
              <a:t>printf</a:t>
            </a:r>
            <a:r>
              <a:rPr lang="en-US" sz="1100" dirty="0">
                <a:latin typeface="Consolas" pitchFamily="49" charset="0"/>
                <a:cs typeface="Consolas" pitchFamily="49" charset="0"/>
              </a:rPr>
              <a:t> \"Mapped Memory Handle: %x\\n\\n\", @</a:t>
            </a:r>
            <a:r>
              <a:rPr lang="en-US" sz="1100" dirty="0" err="1">
                <a:latin typeface="Consolas" pitchFamily="49" charset="0"/>
                <a:cs typeface="Consolas" pitchFamily="49" charset="0"/>
              </a:rPr>
              <a:t>eax</a:t>
            </a:r>
            <a:r>
              <a:rPr lang="en-US" sz="1100" dirty="0">
                <a:latin typeface="Consolas" pitchFamily="49" charset="0"/>
                <a:cs typeface="Consolas" pitchFamily="49" charset="0"/>
              </a:rPr>
              <a:t> ; r $t0 = @</a:t>
            </a:r>
            <a:r>
              <a:rPr lang="en-US" sz="1100" dirty="0" err="1">
                <a:latin typeface="Consolas" pitchFamily="49" charset="0"/>
                <a:cs typeface="Consolas" pitchFamily="49" charset="0"/>
              </a:rPr>
              <a:t>eax</a:t>
            </a:r>
            <a:r>
              <a:rPr lang="en-US" sz="1100" dirty="0">
                <a:latin typeface="Consolas" pitchFamily="49" charset="0"/>
                <a:cs typeface="Consolas" pitchFamily="49" charset="0"/>
              </a:rPr>
              <a:t> ; g } .else { g } " </a:t>
            </a:r>
          </a:p>
          <a:p>
            <a:endParaRPr lang="en-US" sz="1100" dirty="0">
              <a:latin typeface="Consolas" pitchFamily="49" charset="0"/>
              <a:cs typeface="Consolas" pitchFamily="49" charset="0"/>
            </a:endParaRPr>
          </a:p>
          <a:p>
            <a:r>
              <a:rPr lang="en-US" sz="1100" dirty="0" err="1">
                <a:latin typeface="Consolas" pitchFamily="49" charset="0"/>
                <a:cs typeface="Consolas" pitchFamily="49" charset="0"/>
              </a:rPr>
              <a:t>bp</a:t>
            </a:r>
            <a:r>
              <a:rPr lang="en-US" sz="1100" dirty="0">
                <a:latin typeface="Consolas" pitchFamily="49" charset="0"/>
                <a:cs typeface="Consolas" pitchFamily="49" charset="0"/>
              </a:rPr>
              <a:t> </a:t>
            </a:r>
            <a:r>
              <a:rPr lang="en-US" sz="1100" dirty="0" err="1">
                <a:latin typeface="Consolas" pitchFamily="49" charset="0"/>
                <a:cs typeface="Consolas" pitchFamily="49" charset="0"/>
              </a:rPr>
              <a:t>KERNELBASE!MapViewOfFile</a:t>
            </a:r>
            <a:r>
              <a:rPr lang="en-US" sz="1100" dirty="0">
                <a:latin typeface="Consolas" pitchFamily="49" charset="0"/>
                <a:cs typeface="Consolas" pitchFamily="49" charset="0"/>
              </a:rPr>
              <a:t> ".if (poi(@</a:t>
            </a:r>
            <a:r>
              <a:rPr lang="en-US" sz="1100" dirty="0" err="1">
                <a:latin typeface="Consolas" pitchFamily="49" charset="0"/>
                <a:cs typeface="Consolas" pitchFamily="49" charset="0"/>
              </a:rPr>
              <a:t>esp</a:t>
            </a:r>
            <a:r>
              <a:rPr lang="en-US" sz="1100" dirty="0">
                <a:latin typeface="Consolas" pitchFamily="49" charset="0"/>
                <a:cs typeface="Consolas" pitchFamily="49" charset="0"/>
              </a:rPr>
              <a:t> + 4)) = $t0 {  r $t1 = poi(@</a:t>
            </a:r>
            <a:r>
              <a:rPr lang="en-US" sz="1100" dirty="0" err="1">
                <a:latin typeface="Consolas" pitchFamily="49" charset="0"/>
                <a:cs typeface="Consolas" pitchFamily="49" charset="0"/>
              </a:rPr>
              <a:t>esp</a:t>
            </a:r>
            <a:r>
              <a:rPr lang="en-US" sz="1100" dirty="0">
                <a:latin typeface="Consolas" pitchFamily="49" charset="0"/>
                <a:cs typeface="Consolas" pitchFamily="49" charset="0"/>
              </a:rPr>
              <a:t> + 24) ; .echo ; </a:t>
            </a:r>
            <a:r>
              <a:rPr lang="en-US" sz="1100" dirty="0" err="1">
                <a:latin typeface="Consolas" pitchFamily="49" charset="0"/>
                <a:cs typeface="Consolas" pitchFamily="49" charset="0"/>
              </a:rPr>
              <a:t>kn</a:t>
            </a:r>
            <a:r>
              <a:rPr lang="en-US" sz="1100" dirty="0">
                <a:latin typeface="Consolas" pitchFamily="49" charset="0"/>
                <a:cs typeface="Consolas" pitchFamily="49" charset="0"/>
              </a:rPr>
              <a:t> 5 ; </a:t>
            </a:r>
            <a:r>
              <a:rPr lang="en-US" sz="1100" dirty="0" err="1">
                <a:latin typeface="Consolas" pitchFamily="49" charset="0"/>
                <a:cs typeface="Consolas" pitchFamily="49" charset="0"/>
              </a:rPr>
              <a:t>gu</a:t>
            </a:r>
            <a:r>
              <a:rPr lang="en-US" sz="1100" dirty="0">
                <a:latin typeface="Consolas" pitchFamily="49" charset="0"/>
                <a:cs typeface="Consolas" pitchFamily="49" charset="0"/>
              </a:rPr>
              <a:t> ; .</a:t>
            </a:r>
            <a:r>
              <a:rPr lang="en-US" sz="1100" dirty="0" err="1">
                <a:latin typeface="Consolas" pitchFamily="49" charset="0"/>
                <a:cs typeface="Consolas" pitchFamily="49" charset="0"/>
              </a:rPr>
              <a:t>printf</a:t>
            </a:r>
            <a:r>
              <a:rPr lang="en-US" sz="1100" dirty="0">
                <a:latin typeface="Consolas" pitchFamily="49" charset="0"/>
                <a:cs typeface="Consolas" pitchFamily="49" charset="0"/>
              </a:rPr>
              <a:t> \"\\</a:t>
            </a:r>
            <a:r>
              <a:rPr lang="en-US" sz="1100" dirty="0" err="1">
                <a:latin typeface="Consolas" pitchFamily="49" charset="0"/>
                <a:cs typeface="Consolas" pitchFamily="49" charset="0"/>
              </a:rPr>
              <a:t>nMapViewOfFile</a:t>
            </a:r>
            <a:r>
              <a:rPr lang="en-US" sz="1100" dirty="0">
                <a:latin typeface="Consolas" pitchFamily="49" charset="0"/>
                <a:cs typeface="Consolas" pitchFamily="49" charset="0"/>
              </a:rPr>
              <a:t>\\</a:t>
            </a:r>
            <a:r>
              <a:rPr lang="en-US" sz="1100" dirty="0" err="1">
                <a:latin typeface="Consolas" pitchFamily="49" charset="0"/>
                <a:cs typeface="Consolas" pitchFamily="49" charset="0"/>
              </a:rPr>
              <a:t>nMapped</a:t>
            </a:r>
            <a:r>
              <a:rPr lang="en-US" sz="1100" dirty="0">
                <a:latin typeface="Consolas" pitchFamily="49" charset="0"/>
                <a:cs typeface="Consolas" pitchFamily="49" charset="0"/>
              </a:rPr>
              <a:t> Address: %x   Size: %d\\</a:t>
            </a:r>
            <a:r>
              <a:rPr lang="en-US" sz="1100" dirty="0" err="1">
                <a:latin typeface="Consolas" pitchFamily="49" charset="0"/>
                <a:cs typeface="Consolas" pitchFamily="49" charset="0"/>
              </a:rPr>
              <a:t>nSetting</a:t>
            </a:r>
            <a:r>
              <a:rPr lang="en-US" sz="1100" dirty="0">
                <a:latin typeface="Consolas" pitchFamily="49" charset="0"/>
                <a:cs typeface="Consolas" pitchFamily="49" charset="0"/>
              </a:rPr>
              <a:t> memory breakpoint\\n\\n\", @</a:t>
            </a:r>
            <a:r>
              <a:rPr lang="en-US" sz="1100" dirty="0" err="1">
                <a:latin typeface="Consolas" pitchFamily="49" charset="0"/>
                <a:cs typeface="Consolas" pitchFamily="49" charset="0"/>
              </a:rPr>
              <a:t>eax</a:t>
            </a:r>
            <a:r>
              <a:rPr lang="en-US" sz="1100" dirty="0">
                <a:latin typeface="Consolas" pitchFamily="49" charset="0"/>
                <a:cs typeface="Consolas" pitchFamily="49" charset="0"/>
              </a:rPr>
              <a:t>, @$t1 ; </a:t>
            </a:r>
            <a:r>
              <a:rPr lang="en-US" sz="1100" dirty="0" err="1">
                <a:latin typeface="Consolas" pitchFamily="49" charset="0"/>
                <a:cs typeface="Consolas" pitchFamily="49" charset="0"/>
              </a:rPr>
              <a:t>ba</a:t>
            </a:r>
            <a:r>
              <a:rPr lang="en-US" sz="1100" dirty="0">
                <a:latin typeface="Consolas" pitchFamily="49" charset="0"/>
                <a:cs typeface="Consolas" pitchFamily="49" charset="0"/>
              </a:rPr>
              <a:t> r 4 @</a:t>
            </a:r>
            <a:r>
              <a:rPr lang="en-US" sz="1100" dirty="0" err="1">
                <a:latin typeface="Consolas" pitchFamily="49" charset="0"/>
                <a:cs typeface="Consolas" pitchFamily="49" charset="0"/>
              </a:rPr>
              <a:t>eax</a:t>
            </a:r>
            <a:r>
              <a:rPr lang="en-US" sz="1100" dirty="0">
                <a:latin typeface="Consolas" pitchFamily="49" charset="0"/>
                <a:cs typeface="Consolas" pitchFamily="49" charset="0"/>
              </a:rPr>
              <a:t> \".echo Mapped Memory Access ; </a:t>
            </a:r>
            <a:r>
              <a:rPr lang="en-US" sz="1100" dirty="0" err="1">
                <a:latin typeface="Consolas" pitchFamily="49" charset="0"/>
                <a:cs typeface="Consolas" pitchFamily="49" charset="0"/>
              </a:rPr>
              <a:t>kn</a:t>
            </a:r>
            <a:r>
              <a:rPr lang="en-US" sz="1100" dirty="0">
                <a:latin typeface="Consolas" pitchFamily="49" charset="0"/>
                <a:cs typeface="Consolas" pitchFamily="49" charset="0"/>
              </a:rPr>
              <a:t> 4 ; </a:t>
            </a:r>
            <a:r>
              <a:rPr lang="en-US" sz="1100" dirty="0" err="1">
                <a:latin typeface="Consolas" pitchFamily="49" charset="0"/>
                <a:cs typeface="Consolas" pitchFamily="49" charset="0"/>
              </a:rPr>
              <a:t>ub</a:t>
            </a:r>
            <a:r>
              <a:rPr lang="en-US" sz="1100" dirty="0">
                <a:latin typeface="Consolas" pitchFamily="49" charset="0"/>
                <a:cs typeface="Consolas" pitchFamily="49" charset="0"/>
              </a:rPr>
              <a:t> ; g\" ; g } .else { g } "</a:t>
            </a:r>
          </a:p>
          <a:p>
            <a:endParaRPr lang="en-US" sz="1100" dirty="0">
              <a:latin typeface="Consolas" pitchFamily="49" charset="0"/>
              <a:cs typeface="Consolas" pitchFamily="49" charset="0"/>
            </a:endParaRPr>
          </a:p>
          <a:p>
            <a:r>
              <a:rPr lang="en-US" sz="1100" dirty="0" err="1">
                <a:latin typeface="Consolas" pitchFamily="49" charset="0"/>
                <a:cs typeface="Consolas" pitchFamily="49" charset="0"/>
              </a:rPr>
              <a:t>bp</a:t>
            </a:r>
            <a:r>
              <a:rPr lang="en-US" sz="1100" dirty="0">
                <a:latin typeface="Consolas" pitchFamily="49" charset="0"/>
                <a:cs typeface="Consolas" pitchFamily="49" charset="0"/>
              </a:rPr>
              <a:t> </a:t>
            </a:r>
            <a:r>
              <a:rPr lang="en-US" sz="1100" dirty="0" err="1">
                <a:latin typeface="Consolas" pitchFamily="49" charset="0"/>
                <a:cs typeface="Consolas" pitchFamily="49" charset="0"/>
              </a:rPr>
              <a:t>KERNELBASE!OpenFileMappingW</a:t>
            </a:r>
            <a:r>
              <a:rPr lang="en-US" sz="1100" dirty="0">
                <a:latin typeface="Consolas" pitchFamily="49" charset="0"/>
                <a:cs typeface="Consolas" pitchFamily="49" charset="0"/>
              </a:rPr>
              <a:t> "</a:t>
            </a:r>
            <a:r>
              <a:rPr lang="en-US" sz="1100" dirty="0" err="1">
                <a:latin typeface="Consolas" pitchFamily="49" charset="0"/>
                <a:cs typeface="Consolas" pitchFamily="49" charset="0"/>
              </a:rPr>
              <a:t>kn</a:t>
            </a:r>
            <a:r>
              <a:rPr lang="en-US" sz="1100" dirty="0">
                <a:latin typeface="Consolas" pitchFamily="49" charset="0"/>
                <a:cs typeface="Consolas" pitchFamily="49" charset="0"/>
              </a:rPr>
              <a:t> 5 ; .echo ; .</a:t>
            </a:r>
            <a:r>
              <a:rPr lang="en-US" sz="1100" dirty="0" err="1">
                <a:latin typeface="Consolas" pitchFamily="49" charset="0"/>
                <a:cs typeface="Consolas" pitchFamily="49" charset="0"/>
              </a:rPr>
              <a:t>printf</a:t>
            </a:r>
            <a:r>
              <a:rPr lang="en-US" sz="1100" dirty="0">
                <a:latin typeface="Consolas" pitchFamily="49" charset="0"/>
                <a:cs typeface="Consolas" pitchFamily="49" charset="0"/>
              </a:rPr>
              <a:t> \"</a:t>
            </a:r>
            <a:r>
              <a:rPr lang="en-US" sz="1100" dirty="0" err="1">
                <a:latin typeface="Consolas" pitchFamily="49" charset="0"/>
                <a:cs typeface="Consolas" pitchFamily="49" charset="0"/>
              </a:rPr>
              <a:t>OpenFileMappingW</a:t>
            </a:r>
            <a:r>
              <a:rPr lang="en-US" sz="1100" dirty="0">
                <a:latin typeface="Consolas" pitchFamily="49" charset="0"/>
                <a:cs typeface="Consolas" pitchFamily="49" charset="0"/>
              </a:rPr>
              <a:t>\</a:t>
            </a:r>
            <a:r>
              <a:rPr lang="en-US" sz="1100" dirty="0" err="1">
                <a:latin typeface="Consolas" pitchFamily="49" charset="0"/>
                <a:cs typeface="Consolas" pitchFamily="49" charset="0"/>
              </a:rPr>
              <a:t>nPath</a:t>
            </a:r>
            <a:r>
              <a:rPr lang="en-US" sz="1100" dirty="0">
                <a:latin typeface="Consolas" pitchFamily="49" charset="0"/>
                <a:cs typeface="Consolas" pitchFamily="49" charset="0"/>
              </a:rPr>
              <a:t>: [%mu]\", poi(@</a:t>
            </a:r>
            <a:r>
              <a:rPr lang="en-US" sz="1100" dirty="0" err="1">
                <a:latin typeface="Consolas" pitchFamily="49" charset="0"/>
                <a:cs typeface="Consolas" pitchFamily="49" charset="0"/>
              </a:rPr>
              <a:t>esp</a:t>
            </a:r>
            <a:r>
              <a:rPr lang="en-US" sz="1100" dirty="0">
                <a:latin typeface="Consolas" pitchFamily="49" charset="0"/>
                <a:cs typeface="Consolas" pitchFamily="49" charset="0"/>
              </a:rPr>
              <a:t> + c) ; .if(poi(@</a:t>
            </a:r>
            <a:r>
              <a:rPr lang="en-US" sz="1100" dirty="0" err="1">
                <a:latin typeface="Consolas" pitchFamily="49" charset="0"/>
                <a:cs typeface="Consolas" pitchFamily="49" charset="0"/>
              </a:rPr>
              <a:t>esp</a:t>
            </a:r>
            <a:r>
              <a:rPr lang="en-US" sz="1100" dirty="0">
                <a:latin typeface="Consolas" pitchFamily="49" charset="0"/>
                <a:cs typeface="Consolas" pitchFamily="49" charset="0"/>
              </a:rPr>
              <a:t> + 4)) &amp; 2 { .</a:t>
            </a:r>
            <a:r>
              <a:rPr lang="en-US" sz="1100" dirty="0" err="1">
                <a:latin typeface="Consolas" pitchFamily="49" charset="0"/>
                <a:cs typeface="Consolas" pitchFamily="49" charset="0"/>
              </a:rPr>
              <a:t>printf</a:t>
            </a:r>
            <a:r>
              <a:rPr lang="en-US" sz="1100" dirty="0">
                <a:latin typeface="Consolas" pitchFamily="49" charset="0"/>
                <a:cs typeface="Consolas" pitchFamily="49" charset="0"/>
              </a:rPr>
              <a:t> \" FILE_MAP_WRITE\" } ; .if(poi(@</a:t>
            </a:r>
            <a:r>
              <a:rPr lang="en-US" sz="1100" dirty="0" err="1">
                <a:latin typeface="Consolas" pitchFamily="49" charset="0"/>
                <a:cs typeface="Consolas" pitchFamily="49" charset="0"/>
              </a:rPr>
              <a:t>esp</a:t>
            </a:r>
            <a:r>
              <a:rPr lang="en-US" sz="1100" dirty="0">
                <a:latin typeface="Consolas" pitchFamily="49" charset="0"/>
                <a:cs typeface="Consolas" pitchFamily="49" charset="0"/>
              </a:rPr>
              <a:t> + 4)) &amp; 4 { .</a:t>
            </a:r>
            <a:r>
              <a:rPr lang="en-US" sz="1100" dirty="0" err="1">
                <a:latin typeface="Consolas" pitchFamily="49" charset="0"/>
                <a:cs typeface="Consolas" pitchFamily="49" charset="0"/>
              </a:rPr>
              <a:t>printf</a:t>
            </a:r>
            <a:r>
              <a:rPr lang="en-US" sz="1100" dirty="0">
                <a:latin typeface="Consolas" pitchFamily="49" charset="0"/>
                <a:cs typeface="Consolas" pitchFamily="49" charset="0"/>
              </a:rPr>
              <a:t> \" FILE_MAP_READ\" } ; .echo ; .echo ; g"</a:t>
            </a:r>
          </a:p>
          <a:p>
            <a:endParaRPr lang="en-US" sz="1100" dirty="0">
              <a:latin typeface="Consolas" pitchFamily="49" charset="0"/>
              <a:cs typeface="Consolas" pitchFamily="49" charset="0"/>
            </a:endParaRPr>
          </a:p>
          <a:p>
            <a:r>
              <a:rPr lang="en-US" sz="1100" dirty="0" err="1">
                <a:latin typeface="Consolas" pitchFamily="49" charset="0"/>
                <a:cs typeface="Consolas" pitchFamily="49" charset="0"/>
              </a:rPr>
              <a:t>bp</a:t>
            </a:r>
            <a:r>
              <a:rPr lang="en-US" sz="1100" dirty="0">
                <a:latin typeface="Consolas" pitchFamily="49" charset="0"/>
                <a:cs typeface="Consolas" pitchFamily="49" charset="0"/>
              </a:rPr>
              <a:t> </a:t>
            </a:r>
            <a:r>
              <a:rPr lang="en-US" sz="1100" dirty="0" err="1">
                <a:latin typeface="Consolas" pitchFamily="49" charset="0"/>
                <a:cs typeface="Consolas" pitchFamily="49" charset="0"/>
              </a:rPr>
              <a:t>DuplicateHandle</a:t>
            </a:r>
            <a:r>
              <a:rPr lang="en-US" sz="1100" dirty="0">
                <a:latin typeface="Consolas" pitchFamily="49" charset="0"/>
                <a:cs typeface="Consolas" pitchFamily="49" charset="0"/>
              </a:rPr>
              <a:t> ".echo ; .</a:t>
            </a:r>
            <a:r>
              <a:rPr lang="en-US" sz="1100" dirty="0" err="1">
                <a:latin typeface="Consolas" pitchFamily="49" charset="0"/>
                <a:cs typeface="Consolas" pitchFamily="49" charset="0"/>
              </a:rPr>
              <a:t>printf</a:t>
            </a:r>
            <a:r>
              <a:rPr lang="en-US" sz="1100" dirty="0">
                <a:latin typeface="Consolas" pitchFamily="49" charset="0"/>
                <a:cs typeface="Consolas" pitchFamily="49" charset="0"/>
              </a:rPr>
              <a:t> \"</a:t>
            </a:r>
            <a:r>
              <a:rPr lang="en-US" sz="1100" dirty="0" err="1">
                <a:latin typeface="Consolas" pitchFamily="49" charset="0"/>
                <a:cs typeface="Consolas" pitchFamily="49" charset="0"/>
              </a:rPr>
              <a:t>DuplicateHandle</a:t>
            </a:r>
            <a:r>
              <a:rPr lang="en-US" sz="1100" dirty="0">
                <a:latin typeface="Consolas" pitchFamily="49" charset="0"/>
                <a:cs typeface="Consolas" pitchFamily="49" charset="0"/>
              </a:rPr>
              <a:t>: %x\", poi(@</a:t>
            </a:r>
            <a:r>
              <a:rPr lang="en-US" sz="1100" dirty="0" err="1">
                <a:latin typeface="Consolas" pitchFamily="49" charset="0"/>
                <a:cs typeface="Consolas" pitchFamily="49" charset="0"/>
              </a:rPr>
              <a:t>esp</a:t>
            </a:r>
            <a:r>
              <a:rPr lang="en-US" sz="1100" dirty="0">
                <a:latin typeface="Consolas" pitchFamily="49" charset="0"/>
                <a:cs typeface="Consolas" pitchFamily="49" charset="0"/>
              </a:rPr>
              <a:t> + 8) ; .echo ; .echo ; g"</a:t>
            </a:r>
          </a:p>
          <a:p>
            <a:endParaRPr lang="en-US" sz="1100" dirty="0">
              <a:latin typeface="Consolas" pitchFamily="49" charset="0"/>
              <a:cs typeface="Consolas" pitchFamily="49" charset="0"/>
            </a:endParaRPr>
          </a:p>
          <a:p>
            <a:r>
              <a:rPr lang="en-US" sz="1100" dirty="0" err="1">
                <a:latin typeface="Consolas" pitchFamily="49" charset="0"/>
                <a:cs typeface="Consolas" pitchFamily="49" charset="0"/>
              </a:rPr>
              <a:t>bp</a:t>
            </a:r>
            <a:r>
              <a:rPr lang="en-US" sz="1100" dirty="0">
                <a:latin typeface="Consolas" pitchFamily="49" charset="0"/>
                <a:cs typeface="Consolas" pitchFamily="49" charset="0"/>
              </a:rPr>
              <a:t> </a:t>
            </a:r>
            <a:r>
              <a:rPr lang="en-US" sz="1100" dirty="0" err="1">
                <a:latin typeface="Consolas" pitchFamily="49" charset="0"/>
                <a:cs typeface="Consolas" pitchFamily="49" charset="0"/>
              </a:rPr>
              <a:t>ConnectNamedPipe</a:t>
            </a:r>
            <a:endParaRPr lang="en-US" sz="1100" dirty="0">
              <a:latin typeface="Consolas" pitchFamily="49" charset="0"/>
              <a:cs typeface="Consolas" pitchFamily="49" charset="0"/>
            </a:endParaRPr>
          </a:p>
          <a:p>
            <a:r>
              <a:rPr lang="en-US" sz="1100" dirty="0" err="1">
                <a:latin typeface="Consolas" pitchFamily="49" charset="0"/>
                <a:cs typeface="Consolas" pitchFamily="49" charset="0"/>
              </a:rPr>
              <a:t>bp</a:t>
            </a:r>
            <a:r>
              <a:rPr lang="en-US" sz="1100" dirty="0">
                <a:latin typeface="Consolas" pitchFamily="49" charset="0"/>
                <a:cs typeface="Consolas" pitchFamily="49" charset="0"/>
              </a:rPr>
              <a:t> </a:t>
            </a:r>
            <a:r>
              <a:rPr lang="en-US" sz="1100" dirty="0" err="1">
                <a:latin typeface="Consolas" pitchFamily="49" charset="0"/>
                <a:cs typeface="Consolas" pitchFamily="49" charset="0"/>
              </a:rPr>
              <a:t>CreateNamedPipeW</a:t>
            </a:r>
            <a:endParaRPr lang="en-US" sz="1100" dirty="0">
              <a:latin typeface="Consolas" pitchFamily="49" charset="0"/>
              <a:cs typeface="Consolas" pitchFamily="49" charset="0"/>
            </a:endParaRPr>
          </a:p>
          <a:p>
            <a:endParaRPr lang="en-US" sz="1100" dirty="0">
              <a:latin typeface="Consolas" pitchFamily="49" charset="0"/>
              <a:cs typeface="Consolas" pitchFamily="49" charset="0"/>
            </a:endParaRPr>
          </a:p>
          <a:p>
            <a:r>
              <a:rPr lang="en-US" sz="1100" dirty="0" err="1">
                <a:latin typeface="Consolas" pitchFamily="49" charset="0"/>
                <a:cs typeface="Consolas" pitchFamily="49" charset="0"/>
              </a:rPr>
              <a:t>bp</a:t>
            </a:r>
            <a:r>
              <a:rPr lang="en-US" sz="1100" dirty="0">
                <a:latin typeface="Consolas" pitchFamily="49" charset="0"/>
                <a:cs typeface="Consolas" pitchFamily="49" charset="0"/>
              </a:rPr>
              <a:t> AcroRd32Exe+0xc08f ".echo Attach to client</a:t>
            </a:r>
          </a:p>
        </p:txBody>
      </p:sp>
    </p:spTree>
    <p:extLst>
      <p:ext uri="{BB962C8B-B14F-4D97-AF65-F5344CB8AC3E}">
        <p14:creationId xmlns:p14="http://schemas.microsoft.com/office/powerpoint/2010/main" val="415042765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Sandbox Analysis</a:t>
            </a:r>
            <a:endParaRPr lang="en-US" dirty="0"/>
          </a:p>
        </p:txBody>
      </p:sp>
      <p:sp>
        <p:nvSpPr>
          <p:cNvPr id="3" name="Content Placeholder 2"/>
          <p:cNvSpPr>
            <a:spLocks noGrp="1"/>
          </p:cNvSpPr>
          <p:nvPr>
            <p:ph idx="1"/>
          </p:nvPr>
        </p:nvSpPr>
        <p:spPr/>
        <p:txBody>
          <a:bodyPr/>
          <a:lstStyle/>
          <a:p>
            <a:r>
              <a:rPr lang="en-US" dirty="0" err="1" smtClean="0"/>
              <a:t>Windbg</a:t>
            </a:r>
            <a:r>
              <a:rPr lang="en-US" dirty="0" smtClean="0"/>
              <a:t> can trace mappings for you</a:t>
            </a:r>
            <a:endParaRPr lang="en-US" dirty="0" smtClean="0"/>
          </a:p>
        </p:txBody>
      </p:sp>
      <p:sp>
        <p:nvSpPr>
          <p:cNvPr id="4" name="Rectangle 3"/>
          <p:cNvSpPr/>
          <p:nvPr/>
        </p:nvSpPr>
        <p:spPr>
          <a:xfrm>
            <a:off x="609600" y="2178657"/>
            <a:ext cx="7924800" cy="3816429"/>
          </a:xfrm>
          <a:prstGeom prst="rect">
            <a:avLst/>
          </a:prstGeom>
          <a:solidFill>
            <a:schemeClr val="bg1">
              <a:lumMod val="95000"/>
            </a:schemeClr>
          </a:solidFill>
          <a:ln>
            <a:solidFill>
              <a:schemeClr val="tx1"/>
            </a:solidFill>
          </a:ln>
        </p:spPr>
        <p:txBody>
          <a:bodyPr wrap="square">
            <a:spAutoFit/>
          </a:bodyPr>
          <a:lstStyle/>
          <a:p>
            <a:r>
              <a:rPr lang="en-US" sz="1100" dirty="0">
                <a:latin typeface="Consolas" pitchFamily="49" charset="0"/>
                <a:cs typeface="Consolas" pitchFamily="49" charset="0"/>
              </a:rPr>
              <a:t> # </a:t>
            </a:r>
            <a:r>
              <a:rPr lang="en-US" sz="1100" dirty="0" err="1">
                <a:latin typeface="Consolas" pitchFamily="49" charset="0"/>
                <a:cs typeface="Consolas" pitchFamily="49" charset="0"/>
              </a:rPr>
              <a:t>ChildEBP</a:t>
            </a:r>
            <a:r>
              <a:rPr lang="en-US" sz="1100" dirty="0">
                <a:latin typeface="Consolas" pitchFamily="49" charset="0"/>
                <a:cs typeface="Consolas" pitchFamily="49" charset="0"/>
              </a:rPr>
              <a:t> </a:t>
            </a:r>
            <a:r>
              <a:rPr lang="en-US" sz="1100" dirty="0" err="1">
                <a:latin typeface="Consolas" pitchFamily="49" charset="0"/>
                <a:cs typeface="Consolas" pitchFamily="49" charset="0"/>
              </a:rPr>
              <a:t>RetAddr</a:t>
            </a:r>
            <a:r>
              <a:rPr lang="en-US" sz="1100" dirty="0">
                <a:latin typeface="Consolas" pitchFamily="49" charset="0"/>
                <a:cs typeface="Consolas" pitchFamily="49" charset="0"/>
              </a:rPr>
              <a:t>  </a:t>
            </a:r>
          </a:p>
          <a:p>
            <a:r>
              <a:rPr lang="en-US" sz="1100" dirty="0">
                <a:latin typeface="Consolas" pitchFamily="49" charset="0"/>
                <a:cs typeface="Consolas" pitchFamily="49" charset="0"/>
              </a:rPr>
              <a:t>00 0041ec44 7700ac7e </a:t>
            </a:r>
            <a:r>
              <a:rPr lang="en-US" sz="1100" dirty="0" err="1">
                <a:latin typeface="Consolas" pitchFamily="49" charset="0"/>
                <a:cs typeface="Consolas" pitchFamily="49" charset="0"/>
              </a:rPr>
              <a:t>KERNELBASE!OpenFileMappingW</a:t>
            </a:r>
            <a:endParaRPr lang="en-US" sz="1100" dirty="0">
              <a:latin typeface="Consolas" pitchFamily="49" charset="0"/>
              <a:cs typeface="Consolas" pitchFamily="49" charset="0"/>
            </a:endParaRPr>
          </a:p>
          <a:p>
            <a:r>
              <a:rPr lang="en-US" sz="1100" dirty="0">
                <a:latin typeface="Consolas" pitchFamily="49" charset="0"/>
                <a:cs typeface="Consolas" pitchFamily="49" charset="0"/>
              </a:rPr>
              <a:t>01 0041ec60 7700ac11 SHLWAPI!SHCreateSharedSection+0x16</a:t>
            </a:r>
          </a:p>
          <a:p>
            <a:r>
              <a:rPr lang="en-US" sz="1100" dirty="0">
                <a:latin typeface="Consolas" pitchFamily="49" charset="0"/>
                <a:cs typeface="Consolas" pitchFamily="49" charset="0"/>
              </a:rPr>
              <a:t>02 0041ec90 7700acf6 SHLWAPI!OpenGlobalCounterFileMappingAndMapMemory+0x3d</a:t>
            </a:r>
          </a:p>
          <a:p>
            <a:r>
              <a:rPr lang="en-US" sz="1100" dirty="0">
                <a:latin typeface="Consolas" pitchFamily="49" charset="0"/>
                <a:cs typeface="Consolas" pitchFamily="49" charset="0"/>
              </a:rPr>
              <a:t>03 0041eca8 7700e9de SHLWAPI!GetGlobalCounterMemoryAddress+0x3d</a:t>
            </a:r>
          </a:p>
          <a:p>
            <a:r>
              <a:rPr lang="en-US" sz="1100" dirty="0">
                <a:latin typeface="Consolas" pitchFamily="49" charset="0"/>
                <a:cs typeface="Consolas" pitchFamily="49" charset="0"/>
              </a:rPr>
              <a:t>04 0041ecb4 75dac572 </a:t>
            </a:r>
            <a:r>
              <a:rPr lang="en-US" sz="1100" dirty="0" smtClean="0">
                <a:latin typeface="Consolas" pitchFamily="49" charset="0"/>
                <a:cs typeface="Consolas" pitchFamily="49" charset="0"/>
              </a:rPr>
              <a:t>SHLWAPI!SHGlobalCounterGetValue+0xd</a:t>
            </a:r>
            <a:endParaRPr lang="en-US" sz="1100" dirty="0">
              <a:latin typeface="Consolas" pitchFamily="49" charset="0"/>
              <a:cs typeface="Consolas" pitchFamily="49" charset="0"/>
            </a:endParaRPr>
          </a:p>
          <a:p>
            <a:r>
              <a:rPr lang="en-US" sz="1100" dirty="0" err="1">
                <a:latin typeface="Consolas" pitchFamily="49" charset="0"/>
                <a:cs typeface="Consolas" pitchFamily="49" charset="0"/>
              </a:rPr>
              <a:t>OpenFileMappingW</a:t>
            </a:r>
            <a:r>
              <a:rPr lang="en-US" sz="1100" dirty="0">
                <a:latin typeface="Consolas" pitchFamily="49" charset="0"/>
                <a:cs typeface="Consolas" pitchFamily="49" charset="0"/>
              </a:rPr>
              <a:t> Path: [</a:t>
            </a:r>
            <a:r>
              <a:rPr lang="en-US" sz="1100" dirty="0" err="1">
                <a:latin typeface="Consolas" pitchFamily="49" charset="0"/>
                <a:cs typeface="Consolas" pitchFamily="49" charset="0"/>
              </a:rPr>
              <a:t>windows_shell_global_counters</a:t>
            </a:r>
            <a:r>
              <a:rPr lang="en-US" sz="1100" dirty="0">
                <a:latin typeface="Consolas" pitchFamily="49" charset="0"/>
                <a:cs typeface="Consolas" pitchFamily="49" charset="0"/>
              </a:rPr>
              <a:t>] FILE_MAP_WRITE </a:t>
            </a:r>
            <a:r>
              <a:rPr lang="en-US" sz="1100" dirty="0" smtClean="0">
                <a:latin typeface="Consolas" pitchFamily="49" charset="0"/>
                <a:cs typeface="Consolas" pitchFamily="49" charset="0"/>
              </a:rPr>
              <a:t>FILE_MAP_READ</a:t>
            </a:r>
            <a:endParaRPr lang="en-US" sz="1100" dirty="0">
              <a:latin typeface="Consolas" pitchFamily="49" charset="0"/>
              <a:cs typeface="Consolas" pitchFamily="49" charset="0"/>
            </a:endParaRPr>
          </a:p>
          <a:p>
            <a:r>
              <a:rPr lang="en-US" sz="1100" dirty="0" smtClean="0">
                <a:latin typeface="Consolas" pitchFamily="49" charset="0"/>
                <a:cs typeface="Consolas" pitchFamily="49" charset="0"/>
              </a:rPr>
              <a:t>--------------------</a:t>
            </a:r>
            <a:endParaRPr lang="en-US" sz="1100" dirty="0">
              <a:latin typeface="Consolas" pitchFamily="49" charset="0"/>
              <a:cs typeface="Consolas" pitchFamily="49" charset="0"/>
            </a:endParaRPr>
          </a:p>
          <a:p>
            <a:r>
              <a:rPr lang="en-US" sz="1100" dirty="0" err="1">
                <a:latin typeface="Consolas" pitchFamily="49" charset="0"/>
                <a:cs typeface="Consolas" pitchFamily="49" charset="0"/>
              </a:rPr>
              <a:t>DuplicateHandle</a:t>
            </a:r>
            <a:r>
              <a:rPr lang="en-US" sz="1100" dirty="0">
                <a:latin typeface="Consolas" pitchFamily="49" charset="0"/>
                <a:cs typeface="Consolas" pitchFamily="49" charset="0"/>
              </a:rPr>
              <a:t>: </a:t>
            </a:r>
            <a:r>
              <a:rPr lang="en-US" sz="1100" dirty="0" smtClean="0">
                <a:latin typeface="Consolas" pitchFamily="49" charset="0"/>
                <a:cs typeface="Consolas" pitchFamily="49" charset="0"/>
              </a:rPr>
              <a:t>1e4</a:t>
            </a:r>
            <a:endParaRPr lang="en-US" sz="1100" dirty="0">
              <a:latin typeface="Consolas" pitchFamily="49" charset="0"/>
              <a:cs typeface="Consolas" pitchFamily="49" charset="0"/>
            </a:endParaRPr>
          </a:p>
          <a:p>
            <a:r>
              <a:rPr lang="en-US" sz="1100" dirty="0" smtClean="0">
                <a:latin typeface="Consolas" pitchFamily="49" charset="0"/>
                <a:cs typeface="Consolas" pitchFamily="49" charset="0"/>
              </a:rPr>
              <a:t>--------------------</a:t>
            </a:r>
            <a:endParaRPr lang="en-US" sz="1100" dirty="0">
              <a:latin typeface="Consolas" pitchFamily="49" charset="0"/>
              <a:cs typeface="Consolas" pitchFamily="49" charset="0"/>
            </a:endParaRPr>
          </a:p>
          <a:p>
            <a:r>
              <a:rPr lang="en-US" sz="1100" dirty="0">
                <a:latin typeface="Consolas" pitchFamily="49" charset="0"/>
                <a:cs typeface="Consolas" pitchFamily="49" charset="0"/>
              </a:rPr>
              <a:t> # </a:t>
            </a:r>
            <a:r>
              <a:rPr lang="en-US" sz="1100" dirty="0" err="1">
                <a:latin typeface="Consolas" pitchFamily="49" charset="0"/>
                <a:cs typeface="Consolas" pitchFamily="49" charset="0"/>
              </a:rPr>
              <a:t>ChildEBP</a:t>
            </a:r>
            <a:r>
              <a:rPr lang="en-US" sz="1100" dirty="0">
                <a:latin typeface="Consolas" pitchFamily="49" charset="0"/>
                <a:cs typeface="Consolas" pitchFamily="49" charset="0"/>
              </a:rPr>
              <a:t> </a:t>
            </a:r>
            <a:r>
              <a:rPr lang="en-US" sz="1100" dirty="0" err="1">
                <a:latin typeface="Consolas" pitchFamily="49" charset="0"/>
                <a:cs typeface="Consolas" pitchFamily="49" charset="0"/>
              </a:rPr>
              <a:t>RetAddr</a:t>
            </a:r>
            <a:r>
              <a:rPr lang="en-US" sz="1100" dirty="0">
                <a:latin typeface="Consolas" pitchFamily="49" charset="0"/>
                <a:cs typeface="Consolas" pitchFamily="49" charset="0"/>
              </a:rPr>
              <a:t>  </a:t>
            </a:r>
          </a:p>
          <a:p>
            <a:r>
              <a:rPr lang="en-US" sz="1100" dirty="0">
                <a:latin typeface="Consolas" pitchFamily="49" charset="0"/>
                <a:cs typeface="Consolas" pitchFamily="49" charset="0"/>
              </a:rPr>
              <a:t>00 0041f0f0 00f2f824 </a:t>
            </a:r>
            <a:r>
              <a:rPr lang="en-US" sz="1100" dirty="0" err="1">
                <a:latin typeface="Consolas" pitchFamily="49" charset="0"/>
                <a:cs typeface="Consolas" pitchFamily="49" charset="0"/>
              </a:rPr>
              <a:t>KERNELBASE!CreateFileMappingW</a:t>
            </a:r>
            <a:endParaRPr lang="en-US" sz="1100" dirty="0">
              <a:latin typeface="Consolas" pitchFamily="49" charset="0"/>
              <a:cs typeface="Consolas" pitchFamily="49" charset="0"/>
            </a:endParaRPr>
          </a:p>
          <a:p>
            <a:r>
              <a:rPr lang="en-US" sz="1100" dirty="0" smtClean="0">
                <a:latin typeface="Consolas" pitchFamily="49" charset="0"/>
                <a:cs typeface="Consolas" pitchFamily="49" charset="0"/>
              </a:rPr>
              <a:t>01 </a:t>
            </a:r>
            <a:r>
              <a:rPr lang="en-US" sz="1100" dirty="0">
                <a:latin typeface="Consolas" pitchFamily="49" charset="0"/>
                <a:cs typeface="Consolas" pitchFamily="49" charset="0"/>
              </a:rPr>
              <a:t>0041f118 00f3023b AcroRd32Exe+0x1f824</a:t>
            </a:r>
          </a:p>
          <a:p>
            <a:r>
              <a:rPr lang="en-US" sz="1100" dirty="0">
                <a:latin typeface="Consolas" pitchFamily="49" charset="0"/>
                <a:cs typeface="Consolas" pitchFamily="49" charset="0"/>
              </a:rPr>
              <a:t>02 0041f138 00f2e438 AcroRd32Exe+0x2023b</a:t>
            </a:r>
          </a:p>
          <a:p>
            <a:r>
              <a:rPr lang="en-US" sz="1100" dirty="0">
                <a:latin typeface="Consolas" pitchFamily="49" charset="0"/>
                <a:cs typeface="Consolas" pitchFamily="49" charset="0"/>
              </a:rPr>
              <a:t>03 0041f230 00f4bf6b AcroRd32Exe+0x1e438</a:t>
            </a:r>
          </a:p>
          <a:p>
            <a:r>
              <a:rPr lang="en-US" sz="1100" dirty="0">
                <a:latin typeface="Consolas" pitchFamily="49" charset="0"/>
                <a:cs typeface="Consolas" pitchFamily="49" charset="0"/>
              </a:rPr>
              <a:t>04 0041f360 00f1bdfa </a:t>
            </a:r>
            <a:r>
              <a:rPr lang="en-US" sz="1100" dirty="0" smtClean="0">
                <a:latin typeface="Consolas" pitchFamily="49" charset="0"/>
                <a:cs typeface="Consolas" pitchFamily="49" charset="0"/>
              </a:rPr>
              <a:t>AcroRd32Exe+0x3bf6b</a:t>
            </a:r>
            <a:endParaRPr lang="en-US" sz="1100" dirty="0">
              <a:latin typeface="Consolas" pitchFamily="49" charset="0"/>
              <a:cs typeface="Consolas" pitchFamily="49" charset="0"/>
            </a:endParaRPr>
          </a:p>
          <a:p>
            <a:r>
              <a:rPr lang="en-US" sz="1100" dirty="0" err="1">
                <a:latin typeface="Consolas" pitchFamily="49" charset="0"/>
                <a:cs typeface="Consolas" pitchFamily="49" charset="0"/>
              </a:rPr>
              <a:t>CreateFileMappingW</a:t>
            </a:r>
            <a:endParaRPr lang="en-US" sz="1100" dirty="0">
              <a:latin typeface="Consolas" pitchFamily="49" charset="0"/>
              <a:cs typeface="Consolas" pitchFamily="49" charset="0"/>
            </a:endParaRPr>
          </a:p>
          <a:p>
            <a:r>
              <a:rPr lang="en-US" sz="1100" dirty="0">
                <a:latin typeface="Consolas" pitchFamily="49" charset="0"/>
                <a:cs typeface="Consolas" pitchFamily="49" charset="0"/>
              </a:rPr>
              <a:t>Handle: </a:t>
            </a:r>
            <a:r>
              <a:rPr lang="en-US" sz="1100" dirty="0" err="1">
                <a:latin typeface="Consolas" pitchFamily="49" charset="0"/>
                <a:cs typeface="Consolas" pitchFamily="49" charset="0"/>
              </a:rPr>
              <a:t>ffffffff</a:t>
            </a:r>
            <a:endParaRPr lang="en-US" sz="1100" dirty="0">
              <a:latin typeface="Consolas" pitchFamily="49" charset="0"/>
              <a:cs typeface="Consolas" pitchFamily="49" charset="0"/>
            </a:endParaRPr>
          </a:p>
          <a:p>
            <a:r>
              <a:rPr lang="en-US" sz="1100" dirty="0">
                <a:latin typeface="Consolas" pitchFamily="49" charset="0"/>
                <a:cs typeface="Consolas" pitchFamily="49" charset="0"/>
              </a:rPr>
              <a:t>0041f118  0041f138 ".</a:t>
            </a:r>
            <a:r>
              <a:rPr lang="en-US" sz="1100" dirty="0" err="1">
                <a:latin typeface="Consolas" pitchFamily="49" charset="0"/>
                <a:cs typeface="Consolas" pitchFamily="49" charset="0"/>
              </a:rPr>
              <a:t>A.ò</a:t>
            </a:r>
            <a:r>
              <a:rPr lang="ko-KR" altLang="en-US" sz="1100" dirty="0">
                <a:latin typeface="Consolas" pitchFamily="49" charset="0"/>
                <a:cs typeface="Consolas" pitchFamily="49" charset="0"/>
              </a:rPr>
              <a:t>쿐</a:t>
            </a:r>
            <a:r>
              <a:rPr lang="as-IN" sz="1100" dirty="0">
                <a:latin typeface="Consolas" pitchFamily="49" charset="0"/>
                <a:cs typeface="Consolas" pitchFamily="49" charset="0"/>
              </a:rPr>
              <a:t>৬.</a:t>
            </a:r>
            <a:r>
              <a:rPr lang="en-US" sz="1100" dirty="0">
                <a:latin typeface="Consolas" pitchFamily="49" charset="0"/>
                <a:cs typeface="Consolas" pitchFamily="49" charset="0"/>
              </a:rPr>
              <a:t>A</a:t>
            </a:r>
            <a:r>
              <a:rPr lang="ko-KR" altLang="en-US" sz="1100" dirty="0">
                <a:latin typeface="Consolas" pitchFamily="49" charset="0"/>
                <a:cs typeface="Consolas" pitchFamily="49" charset="0"/>
              </a:rPr>
              <a:t>찔</a:t>
            </a:r>
            <a:r>
              <a:rPr lang="en-US" altLang="ko-KR" sz="1100" dirty="0">
                <a:latin typeface="Consolas" pitchFamily="49" charset="0"/>
                <a:cs typeface="Consolas" pitchFamily="49" charset="0"/>
              </a:rPr>
              <a:t>.</a:t>
            </a:r>
            <a:r>
              <a:rPr lang="ko-KR" altLang="en-US" sz="1100" dirty="0">
                <a:latin typeface="Consolas" pitchFamily="49" charset="0"/>
                <a:cs typeface="Consolas" pitchFamily="49" charset="0"/>
              </a:rPr>
              <a:t>꼨</a:t>
            </a:r>
            <a:r>
              <a:rPr lang="en-US" altLang="ko-KR" sz="1100" dirty="0">
                <a:latin typeface="Consolas" pitchFamily="49" charset="0"/>
                <a:cs typeface="Consolas" pitchFamily="49" charset="0"/>
              </a:rPr>
              <a:t>.</a:t>
            </a:r>
            <a:r>
              <a:rPr lang="ko-KR" altLang="en-US" sz="1100" dirty="0">
                <a:latin typeface="Consolas" pitchFamily="49" charset="0"/>
                <a:cs typeface="Consolas" pitchFamily="49" charset="0"/>
              </a:rPr>
              <a:t>戅</a:t>
            </a:r>
            <a:r>
              <a:rPr lang="en-US" sz="1100" dirty="0">
                <a:latin typeface="Consolas" pitchFamily="49" charset="0"/>
                <a:cs typeface="Consolas" pitchFamily="49" charset="0"/>
              </a:rPr>
              <a:t>ø"</a:t>
            </a:r>
          </a:p>
          <a:p>
            <a:r>
              <a:rPr lang="en-US" sz="1100" dirty="0">
                <a:latin typeface="Consolas" pitchFamily="49" charset="0"/>
                <a:cs typeface="Consolas" pitchFamily="49" charset="0"/>
              </a:rPr>
              <a:t>Mapped Memory Handle: </a:t>
            </a:r>
            <a:r>
              <a:rPr lang="en-US" sz="1100" dirty="0" smtClean="0">
                <a:latin typeface="Consolas" pitchFamily="49" charset="0"/>
                <a:cs typeface="Consolas" pitchFamily="49" charset="0"/>
              </a:rPr>
              <a:t>220</a:t>
            </a:r>
            <a:endParaRPr lang="en-US" sz="1100" dirty="0">
              <a:latin typeface="Consolas" pitchFamily="49" charset="0"/>
              <a:cs typeface="Consolas" pitchFamily="49" charset="0"/>
            </a:endParaRPr>
          </a:p>
          <a:p>
            <a:r>
              <a:rPr lang="en-US" sz="1100" dirty="0" smtClean="0">
                <a:latin typeface="Consolas" pitchFamily="49" charset="0"/>
                <a:cs typeface="Consolas" pitchFamily="49" charset="0"/>
              </a:rPr>
              <a:t>--------------------</a:t>
            </a:r>
            <a:endParaRPr lang="en-US" sz="1100" dirty="0">
              <a:latin typeface="Consolas" pitchFamily="49" charset="0"/>
              <a:cs typeface="Consolas" pitchFamily="49" charset="0"/>
            </a:endParaRPr>
          </a:p>
          <a:p>
            <a:r>
              <a:rPr lang="en-US" sz="1100" dirty="0" err="1">
                <a:latin typeface="Consolas" pitchFamily="49" charset="0"/>
                <a:cs typeface="Consolas" pitchFamily="49" charset="0"/>
              </a:rPr>
              <a:t>DuplicateHandle</a:t>
            </a:r>
            <a:r>
              <a:rPr lang="en-US" sz="1100" dirty="0">
                <a:latin typeface="Consolas" pitchFamily="49" charset="0"/>
                <a:cs typeface="Consolas" pitchFamily="49" charset="0"/>
              </a:rPr>
              <a:t>: </a:t>
            </a:r>
            <a:r>
              <a:rPr lang="en-US" sz="1100" dirty="0" smtClean="0">
                <a:latin typeface="Consolas" pitchFamily="49" charset="0"/>
                <a:cs typeface="Consolas" pitchFamily="49" charset="0"/>
              </a:rPr>
              <a:t>220</a:t>
            </a:r>
            <a:endParaRPr lang="en-US" sz="1100" dirty="0">
              <a:latin typeface="Consolas" pitchFamily="49" charset="0"/>
              <a:cs typeface="Consolas" pitchFamily="49" charset="0"/>
            </a:endParaRPr>
          </a:p>
        </p:txBody>
      </p:sp>
    </p:spTree>
    <p:extLst>
      <p:ext uri="{BB962C8B-B14F-4D97-AF65-F5344CB8AC3E}">
        <p14:creationId xmlns:p14="http://schemas.microsoft.com/office/powerpoint/2010/main" val="95775343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Sandbox Analysis</a:t>
            </a:r>
            <a:endParaRPr lang="en-US" dirty="0"/>
          </a:p>
        </p:txBody>
      </p:sp>
      <p:sp>
        <p:nvSpPr>
          <p:cNvPr id="3" name="Content Placeholder 2"/>
          <p:cNvSpPr>
            <a:spLocks noGrp="1"/>
          </p:cNvSpPr>
          <p:nvPr>
            <p:ph idx="1"/>
          </p:nvPr>
        </p:nvSpPr>
        <p:spPr/>
        <p:txBody>
          <a:bodyPr/>
          <a:lstStyle/>
          <a:p>
            <a:r>
              <a:rPr lang="en-US" dirty="0" err="1" smtClean="0"/>
              <a:t>Windbg</a:t>
            </a:r>
            <a:r>
              <a:rPr lang="en-US" dirty="0" smtClean="0"/>
              <a:t> can trace mappings for you</a:t>
            </a:r>
            <a:endParaRPr lang="en-US" dirty="0" smtClean="0"/>
          </a:p>
        </p:txBody>
      </p:sp>
      <p:sp>
        <p:nvSpPr>
          <p:cNvPr id="4" name="Rectangle 3"/>
          <p:cNvSpPr/>
          <p:nvPr/>
        </p:nvSpPr>
        <p:spPr>
          <a:xfrm>
            <a:off x="609600" y="2178308"/>
            <a:ext cx="7924800" cy="4154984"/>
          </a:xfrm>
          <a:prstGeom prst="rect">
            <a:avLst/>
          </a:prstGeom>
          <a:solidFill>
            <a:schemeClr val="bg1">
              <a:lumMod val="95000"/>
            </a:schemeClr>
          </a:solidFill>
          <a:ln>
            <a:solidFill>
              <a:schemeClr val="tx1"/>
            </a:solidFill>
          </a:ln>
        </p:spPr>
        <p:txBody>
          <a:bodyPr wrap="square">
            <a:spAutoFit/>
          </a:bodyPr>
          <a:lstStyle/>
          <a:p>
            <a:r>
              <a:rPr lang="en-US" sz="1100" dirty="0">
                <a:latin typeface="Consolas" pitchFamily="49" charset="0"/>
                <a:cs typeface="Consolas" pitchFamily="49" charset="0"/>
              </a:rPr>
              <a:t> # </a:t>
            </a:r>
            <a:r>
              <a:rPr lang="en-US" sz="1100" dirty="0" err="1">
                <a:latin typeface="Consolas" pitchFamily="49" charset="0"/>
                <a:cs typeface="Consolas" pitchFamily="49" charset="0"/>
              </a:rPr>
              <a:t>ChildEBP</a:t>
            </a:r>
            <a:r>
              <a:rPr lang="en-US" sz="1100" dirty="0">
                <a:latin typeface="Consolas" pitchFamily="49" charset="0"/>
                <a:cs typeface="Consolas" pitchFamily="49" charset="0"/>
              </a:rPr>
              <a:t> </a:t>
            </a:r>
            <a:r>
              <a:rPr lang="en-US" sz="1100" dirty="0" err="1">
                <a:latin typeface="Consolas" pitchFamily="49" charset="0"/>
                <a:cs typeface="Consolas" pitchFamily="49" charset="0"/>
              </a:rPr>
              <a:t>RetAddr</a:t>
            </a:r>
            <a:r>
              <a:rPr lang="en-US" sz="1100" dirty="0">
                <a:latin typeface="Consolas" pitchFamily="49" charset="0"/>
                <a:cs typeface="Consolas" pitchFamily="49" charset="0"/>
              </a:rPr>
              <a:t>  </a:t>
            </a:r>
          </a:p>
          <a:p>
            <a:r>
              <a:rPr lang="en-US" sz="1100" dirty="0">
                <a:latin typeface="Consolas" pitchFamily="49" charset="0"/>
                <a:cs typeface="Consolas" pitchFamily="49" charset="0"/>
              </a:rPr>
              <a:t>00 0041f0f0 00f2f870 </a:t>
            </a:r>
            <a:r>
              <a:rPr lang="en-US" sz="1100" dirty="0" err="1">
                <a:latin typeface="Consolas" pitchFamily="49" charset="0"/>
                <a:cs typeface="Consolas" pitchFamily="49" charset="0"/>
              </a:rPr>
              <a:t>KERNELBASE!MapViewOfFile</a:t>
            </a:r>
            <a:endParaRPr lang="en-US" sz="1100" dirty="0">
              <a:latin typeface="Consolas" pitchFamily="49" charset="0"/>
              <a:cs typeface="Consolas" pitchFamily="49" charset="0"/>
            </a:endParaRPr>
          </a:p>
          <a:p>
            <a:r>
              <a:rPr lang="en-US" sz="1100" dirty="0" smtClean="0">
                <a:latin typeface="Consolas" pitchFamily="49" charset="0"/>
                <a:cs typeface="Consolas" pitchFamily="49" charset="0"/>
              </a:rPr>
              <a:t>01 </a:t>
            </a:r>
            <a:r>
              <a:rPr lang="en-US" sz="1100" dirty="0">
                <a:latin typeface="Consolas" pitchFamily="49" charset="0"/>
                <a:cs typeface="Consolas" pitchFamily="49" charset="0"/>
              </a:rPr>
              <a:t>0041f118 00f3023b AcroRd32Exe+0x1f870</a:t>
            </a:r>
          </a:p>
          <a:p>
            <a:r>
              <a:rPr lang="en-US" sz="1100" dirty="0">
                <a:latin typeface="Consolas" pitchFamily="49" charset="0"/>
                <a:cs typeface="Consolas" pitchFamily="49" charset="0"/>
              </a:rPr>
              <a:t>02 0041f138 00f2e438 AcroRd32Exe+0x2023b</a:t>
            </a:r>
          </a:p>
          <a:p>
            <a:r>
              <a:rPr lang="en-US" sz="1100" dirty="0">
                <a:latin typeface="Consolas" pitchFamily="49" charset="0"/>
                <a:cs typeface="Consolas" pitchFamily="49" charset="0"/>
              </a:rPr>
              <a:t>03 0041f230 00f4bf6b AcroRd32Exe+0x1e438</a:t>
            </a:r>
          </a:p>
          <a:p>
            <a:r>
              <a:rPr lang="en-US" sz="1100" dirty="0">
                <a:latin typeface="Consolas" pitchFamily="49" charset="0"/>
                <a:cs typeface="Consolas" pitchFamily="49" charset="0"/>
              </a:rPr>
              <a:t>04 0041f360 00f1bdfa AcroRd32Exe+0x3bf6b</a:t>
            </a:r>
          </a:p>
          <a:p>
            <a:r>
              <a:rPr lang="en-US" sz="1100" dirty="0" smtClean="0">
                <a:latin typeface="Consolas" pitchFamily="49" charset="0"/>
                <a:cs typeface="Consolas" pitchFamily="49" charset="0"/>
              </a:rPr>
              <a:t>--------------------</a:t>
            </a:r>
            <a:endParaRPr lang="en-US" sz="1100" dirty="0">
              <a:latin typeface="Consolas" pitchFamily="49" charset="0"/>
              <a:cs typeface="Consolas" pitchFamily="49" charset="0"/>
            </a:endParaRPr>
          </a:p>
          <a:p>
            <a:r>
              <a:rPr lang="en-US" sz="1100" dirty="0" err="1" smtClean="0">
                <a:latin typeface="Consolas" pitchFamily="49" charset="0"/>
                <a:cs typeface="Consolas" pitchFamily="49" charset="0"/>
              </a:rPr>
              <a:t>MapViewOfFile</a:t>
            </a:r>
            <a:r>
              <a:rPr lang="en-US" sz="1100" dirty="0" smtClean="0">
                <a:latin typeface="Consolas" pitchFamily="49" charset="0"/>
                <a:cs typeface="Consolas" pitchFamily="49" charset="0"/>
              </a:rPr>
              <a:t> </a:t>
            </a:r>
          </a:p>
          <a:p>
            <a:r>
              <a:rPr lang="en-US" sz="1100" dirty="0" smtClean="0">
                <a:latin typeface="Consolas" pitchFamily="49" charset="0"/>
                <a:cs typeface="Consolas" pitchFamily="49" charset="0"/>
              </a:rPr>
              <a:t>Mapped </a:t>
            </a:r>
            <a:r>
              <a:rPr lang="en-US" sz="1100" dirty="0">
                <a:latin typeface="Consolas" pitchFamily="49" charset="0"/>
                <a:cs typeface="Consolas" pitchFamily="49" charset="0"/>
              </a:rPr>
              <a:t>Address: a4a0000   Size: </a:t>
            </a:r>
            <a:r>
              <a:rPr lang="en-US" sz="1100" dirty="0" smtClean="0">
                <a:latin typeface="Consolas" pitchFamily="49" charset="0"/>
                <a:cs typeface="Consolas" pitchFamily="49" charset="0"/>
              </a:rPr>
              <a:t>4321592     Setting </a:t>
            </a:r>
            <a:r>
              <a:rPr lang="en-US" sz="1100" dirty="0">
                <a:latin typeface="Consolas" pitchFamily="49" charset="0"/>
                <a:cs typeface="Consolas" pitchFamily="49" charset="0"/>
              </a:rPr>
              <a:t>memory breakpoint</a:t>
            </a:r>
          </a:p>
          <a:p>
            <a:r>
              <a:rPr lang="en-US" sz="1100" dirty="0" smtClean="0">
                <a:latin typeface="Consolas" pitchFamily="49" charset="0"/>
                <a:cs typeface="Consolas" pitchFamily="49" charset="0"/>
              </a:rPr>
              <a:t>--------------------</a:t>
            </a:r>
            <a:endParaRPr lang="en-US" sz="1100" dirty="0">
              <a:latin typeface="Consolas" pitchFamily="49" charset="0"/>
              <a:cs typeface="Consolas" pitchFamily="49" charset="0"/>
            </a:endParaRPr>
          </a:p>
          <a:p>
            <a:r>
              <a:rPr lang="en-US" sz="1100" dirty="0">
                <a:latin typeface="Consolas" pitchFamily="49" charset="0"/>
                <a:cs typeface="Consolas" pitchFamily="49" charset="0"/>
              </a:rPr>
              <a:t>Mapped Memory Access</a:t>
            </a:r>
          </a:p>
          <a:p>
            <a:r>
              <a:rPr lang="en-US" sz="1100" dirty="0">
                <a:latin typeface="Consolas" pitchFamily="49" charset="0"/>
                <a:cs typeface="Consolas" pitchFamily="49" charset="0"/>
              </a:rPr>
              <a:t> # </a:t>
            </a:r>
            <a:r>
              <a:rPr lang="en-US" sz="1100" dirty="0" err="1">
                <a:latin typeface="Consolas" pitchFamily="49" charset="0"/>
                <a:cs typeface="Consolas" pitchFamily="49" charset="0"/>
              </a:rPr>
              <a:t>ChildEBP</a:t>
            </a:r>
            <a:r>
              <a:rPr lang="en-US" sz="1100" dirty="0">
                <a:latin typeface="Consolas" pitchFamily="49" charset="0"/>
                <a:cs typeface="Consolas" pitchFamily="49" charset="0"/>
              </a:rPr>
              <a:t> </a:t>
            </a:r>
            <a:r>
              <a:rPr lang="en-US" sz="1100" dirty="0" err="1">
                <a:latin typeface="Consolas" pitchFamily="49" charset="0"/>
                <a:cs typeface="Consolas" pitchFamily="49" charset="0"/>
              </a:rPr>
              <a:t>RetAddr</a:t>
            </a:r>
            <a:r>
              <a:rPr lang="en-US" sz="1100" dirty="0">
                <a:latin typeface="Consolas" pitchFamily="49" charset="0"/>
                <a:cs typeface="Consolas" pitchFamily="49" charset="0"/>
              </a:rPr>
              <a:t>  </a:t>
            </a:r>
          </a:p>
          <a:p>
            <a:r>
              <a:rPr lang="en-US" sz="1100" dirty="0" smtClean="0">
                <a:latin typeface="Consolas" pitchFamily="49" charset="0"/>
                <a:cs typeface="Consolas" pitchFamily="49" charset="0"/>
              </a:rPr>
              <a:t>00 </a:t>
            </a:r>
            <a:r>
              <a:rPr lang="en-US" sz="1100" dirty="0">
                <a:latin typeface="Consolas" pitchFamily="49" charset="0"/>
                <a:cs typeface="Consolas" pitchFamily="49" charset="0"/>
              </a:rPr>
              <a:t>0041f0f8 00f2f963 AcroRd32Exe+0x237ac</a:t>
            </a:r>
          </a:p>
          <a:p>
            <a:r>
              <a:rPr lang="en-US" sz="1100" dirty="0">
                <a:latin typeface="Consolas" pitchFamily="49" charset="0"/>
                <a:cs typeface="Consolas" pitchFamily="49" charset="0"/>
              </a:rPr>
              <a:t>01 0041f118 00f3023b AcroRd32Exe+0x1f963</a:t>
            </a:r>
          </a:p>
          <a:p>
            <a:r>
              <a:rPr lang="en-US" sz="1100" dirty="0">
                <a:latin typeface="Consolas" pitchFamily="49" charset="0"/>
                <a:cs typeface="Consolas" pitchFamily="49" charset="0"/>
              </a:rPr>
              <a:t>02 0041f138 00f2e438 AcroRd32Exe+0x2023b</a:t>
            </a:r>
          </a:p>
          <a:p>
            <a:r>
              <a:rPr lang="en-US" sz="1100" dirty="0">
                <a:latin typeface="Consolas" pitchFamily="49" charset="0"/>
                <a:cs typeface="Consolas" pitchFamily="49" charset="0"/>
              </a:rPr>
              <a:t>03 0041f230 00f4bf6b AcroRd32Exe+0x1e438</a:t>
            </a:r>
          </a:p>
          <a:p>
            <a:r>
              <a:rPr lang="en-US" sz="1100" dirty="0">
                <a:latin typeface="Consolas" pitchFamily="49" charset="0"/>
                <a:cs typeface="Consolas" pitchFamily="49" charset="0"/>
              </a:rPr>
              <a:t>AcroRd32Exe+0x23795:</a:t>
            </a:r>
          </a:p>
          <a:p>
            <a:r>
              <a:rPr lang="en-US" sz="1100" dirty="0" smtClean="0">
                <a:latin typeface="Consolas" pitchFamily="49" charset="0"/>
                <a:cs typeface="Consolas" pitchFamily="49" charset="0"/>
              </a:rPr>
              <a:t>00f33797 </a:t>
            </a:r>
            <a:r>
              <a:rPr lang="en-US" sz="1100" dirty="0">
                <a:latin typeface="Consolas" pitchFamily="49" charset="0"/>
                <a:cs typeface="Consolas" pitchFamily="49" charset="0"/>
              </a:rPr>
              <a:t>8d0480          lea     </a:t>
            </a:r>
            <a:r>
              <a:rPr lang="en-US" sz="1100" dirty="0" err="1">
                <a:latin typeface="Consolas" pitchFamily="49" charset="0"/>
                <a:cs typeface="Consolas" pitchFamily="49" charset="0"/>
              </a:rPr>
              <a:t>eax</a:t>
            </a:r>
            <a:r>
              <a:rPr lang="en-US" sz="1100" dirty="0">
                <a:latin typeface="Consolas" pitchFamily="49" charset="0"/>
                <a:cs typeface="Consolas" pitchFamily="49" charset="0"/>
              </a:rPr>
              <a:t>,[</a:t>
            </a:r>
            <a:r>
              <a:rPr lang="en-US" sz="1100" dirty="0" err="1">
                <a:latin typeface="Consolas" pitchFamily="49" charset="0"/>
                <a:cs typeface="Consolas" pitchFamily="49" charset="0"/>
              </a:rPr>
              <a:t>eax+eax</a:t>
            </a:r>
            <a:r>
              <a:rPr lang="en-US" sz="1100" dirty="0">
                <a:latin typeface="Consolas" pitchFamily="49" charset="0"/>
                <a:cs typeface="Consolas" pitchFamily="49" charset="0"/>
              </a:rPr>
              <a:t>*4]</a:t>
            </a:r>
          </a:p>
          <a:p>
            <a:r>
              <a:rPr lang="en-US" sz="1100" dirty="0">
                <a:latin typeface="Consolas" pitchFamily="49" charset="0"/>
                <a:cs typeface="Consolas" pitchFamily="49" charset="0"/>
              </a:rPr>
              <a:t>00f3379a 8d148508000000  lea     </a:t>
            </a:r>
            <a:r>
              <a:rPr lang="en-US" sz="1100" dirty="0" err="1">
                <a:latin typeface="Consolas" pitchFamily="49" charset="0"/>
                <a:cs typeface="Consolas" pitchFamily="49" charset="0"/>
              </a:rPr>
              <a:t>edx</a:t>
            </a:r>
            <a:r>
              <a:rPr lang="en-US" sz="1100" dirty="0">
                <a:latin typeface="Consolas" pitchFamily="49" charset="0"/>
                <a:cs typeface="Consolas" pitchFamily="49" charset="0"/>
              </a:rPr>
              <a:t>,[</a:t>
            </a:r>
            <a:r>
              <a:rPr lang="en-US" sz="1100" dirty="0" err="1">
                <a:latin typeface="Consolas" pitchFamily="49" charset="0"/>
                <a:cs typeface="Consolas" pitchFamily="49" charset="0"/>
              </a:rPr>
              <a:t>eax</a:t>
            </a:r>
            <a:r>
              <a:rPr lang="en-US" sz="1100" dirty="0">
                <a:latin typeface="Consolas" pitchFamily="49" charset="0"/>
                <a:cs typeface="Consolas" pitchFamily="49" charset="0"/>
              </a:rPr>
              <a:t>*4+8]</a:t>
            </a:r>
          </a:p>
          <a:p>
            <a:r>
              <a:rPr lang="en-US" sz="1100" dirty="0">
                <a:latin typeface="Consolas" pitchFamily="49" charset="0"/>
                <a:cs typeface="Consolas" pitchFamily="49" charset="0"/>
              </a:rPr>
              <a:t>00f337a1 8b4508          </a:t>
            </a:r>
            <a:r>
              <a:rPr lang="en-US" sz="1100" dirty="0" err="1">
                <a:latin typeface="Consolas" pitchFamily="49" charset="0"/>
                <a:cs typeface="Consolas" pitchFamily="49" charset="0"/>
              </a:rPr>
              <a:t>mov</a:t>
            </a:r>
            <a:r>
              <a:rPr lang="en-US" sz="1100" dirty="0">
                <a:latin typeface="Consolas" pitchFamily="49" charset="0"/>
                <a:cs typeface="Consolas" pitchFamily="49" charset="0"/>
              </a:rPr>
              <a:t>     </a:t>
            </a:r>
            <a:r>
              <a:rPr lang="en-US" sz="1100" dirty="0" err="1">
                <a:latin typeface="Consolas" pitchFamily="49" charset="0"/>
                <a:cs typeface="Consolas" pitchFamily="49" charset="0"/>
              </a:rPr>
              <a:t>eax,dword</a:t>
            </a:r>
            <a:r>
              <a:rPr lang="en-US" sz="1100" dirty="0">
                <a:latin typeface="Consolas" pitchFamily="49" charset="0"/>
                <a:cs typeface="Consolas" pitchFamily="49" charset="0"/>
              </a:rPr>
              <a:t> </a:t>
            </a:r>
            <a:r>
              <a:rPr lang="en-US" sz="1100" dirty="0" err="1">
                <a:latin typeface="Consolas" pitchFamily="49" charset="0"/>
                <a:cs typeface="Consolas" pitchFamily="49" charset="0"/>
              </a:rPr>
              <a:t>ptr</a:t>
            </a:r>
            <a:r>
              <a:rPr lang="en-US" sz="1100" dirty="0">
                <a:latin typeface="Consolas" pitchFamily="49" charset="0"/>
                <a:cs typeface="Consolas" pitchFamily="49" charset="0"/>
              </a:rPr>
              <a:t> [ebp+8]</a:t>
            </a:r>
          </a:p>
          <a:p>
            <a:r>
              <a:rPr lang="en-US" sz="1100" dirty="0">
                <a:latin typeface="Consolas" pitchFamily="49" charset="0"/>
                <a:cs typeface="Consolas" pitchFamily="49" charset="0"/>
              </a:rPr>
              <a:t>00f337a4 53              push    </a:t>
            </a:r>
            <a:r>
              <a:rPr lang="en-US" sz="1100" dirty="0" err="1">
                <a:latin typeface="Consolas" pitchFamily="49" charset="0"/>
                <a:cs typeface="Consolas" pitchFamily="49" charset="0"/>
              </a:rPr>
              <a:t>ebx</a:t>
            </a:r>
            <a:endParaRPr lang="en-US" sz="1100" dirty="0">
              <a:latin typeface="Consolas" pitchFamily="49" charset="0"/>
              <a:cs typeface="Consolas" pitchFamily="49" charset="0"/>
            </a:endParaRPr>
          </a:p>
          <a:p>
            <a:r>
              <a:rPr lang="en-US" sz="1100" dirty="0">
                <a:latin typeface="Consolas" pitchFamily="49" charset="0"/>
                <a:cs typeface="Consolas" pitchFamily="49" charset="0"/>
              </a:rPr>
              <a:t>00f337a5 8907            </a:t>
            </a:r>
            <a:r>
              <a:rPr lang="en-US" sz="1100" dirty="0" err="1">
                <a:latin typeface="Consolas" pitchFamily="49" charset="0"/>
                <a:cs typeface="Consolas" pitchFamily="49" charset="0"/>
              </a:rPr>
              <a:t>mov</a:t>
            </a:r>
            <a:r>
              <a:rPr lang="en-US" sz="1100" dirty="0">
                <a:latin typeface="Consolas" pitchFamily="49" charset="0"/>
                <a:cs typeface="Consolas" pitchFamily="49" charset="0"/>
              </a:rPr>
              <a:t>     </a:t>
            </a:r>
            <a:r>
              <a:rPr lang="en-US" sz="1100" dirty="0" err="1">
                <a:latin typeface="Consolas" pitchFamily="49" charset="0"/>
                <a:cs typeface="Consolas" pitchFamily="49" charset="0"/>
              </a:rPr>
              <a:t>dword</a:t>
            </a:r>
            <a:r>
              <a:rPr lang="en-US" sz="1100" dirty="0">
                <a:latin typeface="Consolas" pitchFamily="49" charset="0"/>
                <a:cs typeface="Consolas" pitchFamily="49" charset="0"/>
              </a:rPr>
              <a:t> </a:t>
            </a:r>
            <a:r>
              <a:rPr lang="en-US" sz="1100" dirty="0" err="1">
                <a:latin typeface="Consolas" pitchFamily="49" charset="0"/>
                <a:cs typeface="Consolas" pitchFamily="49" charset="0"/>
              </a:rPr>
              <a:t>ptr</a:t>
            </a:r>
            <a:r>
              <a:rPr lang="en-US" sz="1100" dirty="0">
                <a:latin typeface="Consolas" pitchFamily="49" charset="0"/>
                <a:cs typeface="Consolas" pitchFamily="49" charset="0"/>
              </a:rPr>
              <a:t> [</a:t>
            </a:r>
            <a:r>
              <a:rPr lang="en-US" sz="1100" dirty="0" err="1">
                <a:latin typeface="Consolas" pitchFamily="49" charset="0"/>
                <a:cs typeface="Consolas" pitchFamily="49" charset="0"/>
              </a:rPr>
              <a:t>edi</a:t>
            </a:r>
            <a:r>
              <a:rPr lang="en-US" sz="1100" dirty="0">
                <a:latin typeface="Consolas" pitchFamily="49" charset="0"/>
                <a:cs typeface="Consolas" pitchFamily="49" charset="0"/>
              </a:rPr>
              <a:t>],</a:t>
            </a:r>
            <a:r>
              <a:rPr lang="en-US" sz="1100" dirty="0" err="1">
                <a:latin typeface="Consolas" pitchFamily="49" charset="0"/>
                <a:cs typeface="Consolas" pitchFamily="49" charset="0"/>
              </a:rPr>
              <a:t>eax</a:t>
            </a:r>
            <a:endParaRPr lang="en-US" sz="1100" dirty="0">
              <a:latin typeface="Consolas" pitchFamily="49" charset="0"/>
              <a:cs typeface="Consolas" pitchFamily="49" charset="0"/>
            </a:endParaRPr>
          </a:p>
          <a:p>
            <a:r>
              <a:rPr lang="en-US" sz="1100" dirty="0">
                <a:latin typeface="Consolas" pitchFamily="49" charset="0"/>
                <a:cs typeface="Consolas" pitchFamily="49" charset="0"/>
              </a:rPr>
              <a:t>00f337a7 8955fc          </a:t>
            </a:r>
            <a:r>
              <a:rPr lang="en-US" sz="1100" dirty="0" err="1">
                <a:latin typeface="Consolas" pitchFamily="49" charset="0"/>
                <a:cs typeface="Consolas" pitchFamily="49" charset="0"/>
              </a:rPr>
              <a:t>mov</a:t>
            </a:r>
            <a:r>
              <a:rPr lang="en-US" sz="1100" dirty="0">
                <a:latin typeface="Consolas" pitchFamily="49" charset="0"/>
                <a:cs typeface="Consolas" pitchFamily="49" charset="0"/>
              </a:rPr>
              <a:t>     </a:t>
            </a:r>
            <a:r>
              <a:rPr lang="en-US" sz="1100" dirty="0" err="1">
                <a:latin typeface="Consolas" pitchFamily="49" charset="0"/>
                <a:cs typeface="Consolas" pitchFamily="49" charset="0"/>
              </a:rPr>
              <a:t>dword</a:t>
            </a:r>
            <a:r>
              <a:rPr lang="en-US" sz="1100" dirty="0">
                <a:latin typeface="Consolas" pitchFamily="49" charset="0"/>
                <a:cs typeface="Consolas" pitchFamily="49" charset="0"/>
              </a:rPr>
              <a:t> </a:t>
            </a:r>
            <a:r>
              <a:rPr lang="en-US" sz="1100" dirty="0" err="1">
                <a:latin typeface="Consolas" pitchFamily="49" charset="0"/>
                <a:cs typeface="Consolas" pitchFamily="49" charset="0"/>
              </a:rPr>
              <a:t>ptr</a:t>
            </a:r>
            <a:r>
              <a:rPr lang="en-US" sz="1100" dirty="0">
                <a:latin typeface="Consolas" pitchFamily="49" charset="0"/>
                <a:cs typeface="Consolas" pitchFamily="49" charset="0"/>
              </a:rPr>
              <a:t> [ebp-4],</a:t>
            </a:r>
            <a:r>
              <a:rPr lang="en-US" sz="1100" dirty="0" err="1">
                <a:latin typeface="Consolas" pitchFamily="49" charset="0"/>
                <a:cs typeface="Consolas" pitchFamily="49" charset="0"/>
              </a:rPr>
              <a:t>edx</a:t>
            </a:r>
            <a:endParaRPr lang="en-US" sz="1100" dirty="0">
              <a:latin typeface="Consolas" pitchFamily="49" charset="0"/>
              <a:cs typeface="Consolas" pitchFamily="49" charset="0"/>
            </a:endParaRPr>
          </a:p>
          <a:p>
            <a:r>
              <a:rPr lang="en-US" sz="1100" dirty="0">
                <a:latin typeface="Consolas" pitchFamily="49" charset="0"/>
                <a:cs typeface="Consolas" pitchFamily="49" charset="0"/>
              </a:rPr>
              <a:t>00f337aa 8908            </a:t>
            </a:r>
            <a:r>
              <a:rPr lang="en-US" sz="1100" dirty="0" err="1">
                <a:latin typeface="Consolas" pitchFamily="49" charset="0"/>
                <a:cs typeface="Consolas" pitchFamily="49" charset="0"/>
              </a:rPr>
              <a:t>mov</a:t>
            </a:r>
            <a:r>
              <a:rPr lang="en-US" sz="1100" dirty="0">
                <a:latin typeface="Consolas" pitchFamily="49" charset="0"/>
                <a:cs typeface="Consolas" pitchFamily="49" charset="0"/>
              </a:rPr>
              <a:t>     </a:t>
            </a:r>
            <a:r>
              <a:rPr lang="en-US" sz="1100" dirty="0" err="1">
                <a:latin typeface="Consolas" pitchFamily="49" charset="0"/>
                <a:cs typeface="Consolas" pitchFamily="49" charset="0"/>
              </a:rPr>
              <a:t>dword</a:t>
            </a:r>
            <a:r>
              <a:rPr lang="en-US" sz="1100" dirty="0">
                <a:latin typeface="Consolas" pitchFamily="49" charset="0"/>
                <a:cs typeface="Consolas" pitchFamily="49" charset="0"/>
              </a:rPr>
              <a:t> </a:t>
            </a:r>
            <a:r>
              <a:rPr lang="en-US" sz="1100" dirty="0" err="1">
                <a:latin typeface="Consolas" pitchFamily="49" charset="0"/>
                <a:cs typeface="Consolas" pitchFamily="49" charset="0"/>
              </a:rPr>
              <a:t>ptr</a:t>
            </a:r>
            <a:r>
              <a:rPr lang="en-US" sz="1100" dirty="0">
                <a:latin typeface="Consolas" pitchFamily="49" charset="0"/>
                <a:cs typeface="Consolas" pitchFamily="49" charset="0"/>
              </a:rPr>
              <a:t> [</a:t>
            </a:r>
            <a:r>
              <a:rPr lang="en-US" sz="1100" dirty="0" err="1">
                <a:latin typeface="Consolas" pitchFamily="49" charset="0"/>
                <a:cs typeface="Consolas" pitchFamily="49" charset="0"/>
              </a:rPr>
              <a:t>eax</a:t>
            </a:r>
            <a:r>
              <a:rPr lang="en-US" sz="1100" dirty="0">
                <a:latin typeface="Consolas" pitchFamily="49" charset="0"/>
                <a:cs typeface="Consolas" pitchFamily="49" charset="0"/>
              </a:rPr>
              <a:t>],</a:t>
            </a:r>
            <a:r>
              <a:rPr lang="en-US" sz="1100" dirty="0" err="1" smtClean="0">
                <a:latin typeface="Consolas" pitchFamily="49" charset="0"/>
                <a:cs typeface="Consolas" pitchFamily="49" charset="0"/>
              </a:rPr>
              <a:t>ecx</a:t>
            </a:r>
            <a:endParaRPr lang="en-US" sz="1100" dirty="0">
              <a:latin typeface="Consolas" pitchFamily="49" charset="0"/>
              <a:cs typeface="Consolas" pitchFamily="49" charset="0"/>
            </a:endParaRPr>
          </a:p>
        </p:txBody>
      </p:sp>
    </p:spTree>
    <p:extLst>
      <p:ext uri="{BB962C8B-B14F-4D97-AF65-F5344CB8AC3E}">
        <p14:creationId xmlns:p14="http://schemas.microsoft.com/office/powerpoint/2010/main" val="399832971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Attacking IPC Message Format</a:t>
            </a:r>
            <a:endParaRPr lang="en-US" dirty="0"/>
          </a:p>
        </p:txBody>
      </p:sp>
      <p:sp>
        <p:nvSpPr>
          <p:cNvPr id="3" name="Content Placeholder 2"/>
          <p:cNvSpPr>
            <a:spLocks noGrp="1"/>
          </p:cNvSpPr>
          <p:nvPr>
            <p:ph idx="1"/>
          </p:nvPr>
        </p:nvSpPr>
        <p:spPr/>
        <p:txBody>
          <a:bodyPr/>
          <a:lstStyle/>
          <a:p>
            <a:r>
              <a:rPr lang="en-US" dirty="0" smtClean="0"/>
              <a:t>Adobe uses a shared memory structure to request resources from the broker process</a:t>
            </a:r>
          </a:p>
          <a:p>
            <a:endParaRPr lang="en-US" dirty="0"/>
          </a:p>
          <a:p>
            <a:r>
              <a:rPr lang="en-US" dirty="0" smtClean="0"/>
              <a:t>This additional attack surface deserves a critical look from a code quality perspective</a:t>
            </a:r>
          </a:p>
          <a:p>
            <a:endParaRPr lang="en-US" dirty="0"/>
          </a:p>
          <a:p>
            <a:r>
              <a:rPr lang="en-US" dirty="0" smtClean="0"/>
              <a:t>We can inject a DLL to request resources in a loop with corrupt values</a:t>
            </a:r>
          </a:p>
          <a:p>
            <a:endParaRPr lang="en-US" dirty="0"/>
          </a:p>
        </p:txBody>
      </p:sp>
    </p:spTree>
    <p:extLst>
      <p:ext uri="{BB962C8B-B14F-4D97-AF65-F5344CB8AC3E}">
        <p14:creationId xmlns:p14="http://schemas.microsoft.com/office/powerpoint/2010/main" val="83837952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Attacking IPC Message Format</a:t>
            </a:r>
            <a:endParaRPr lang="en-US" dirty="0"/>
          </a:p>
        </p:txBody>
      </p:sp>
      <p:sp>
        <p:nvSpPr>
          <p:cNvPr id="3" name="Content Placeholder 2"/>
          <p:cNvSpPr>
            <a:spLocks noGrp="1"/>
          </p:cNvSpPr>
          <p:nvPr>
            <p:ph idx="1"/>
          </p:nvPr>
        </p:nvSpPr>
        <p:spPr/>
        <p:txBody>
          <a:bodyPr/>
          <a:lstStyle/>
          <a:p>
            <a:r>
              <a:rPr lang="en-US" dirty="0" smtClean="0"/>
              <a:t>Inject a DLL for fuzzing</a:t>
            </a:r>
            <a:endParaRPr lang="en-US" dirty="0"/>
          </a:p>
        </p:txBody>
      </p:sp>
      <p:sp>
        <p:nvSpPr>
          <p:cNvPr id="4" name="Rectangle 3"/>
          <p:cNvSpPr/>
          <p:nvPr/>
        </p:nvSpPr>
        <p:spPr>
          <a:xfrm>
            <a:off x="609600" y="2286000"/>
            <a:ext cx="8001000" cy="3985706"/>
          </a:xfrm>
          <a:prstGeom prst="rect">
            <a:avLst/>
          </a:prstGeom>
          <a:solidFill>
            <a:schemeClr val="bg1">
              <a:lumMod val="95000"/>
            </a:schemeClr>
          </a:solidFill>
          <a:ln>
            <a:solidFill>
              <a:schemeClr val="tx1"/>
            </a:solidFill>
          </a:ln>
        </p:spPr>
        <p:txBody>
          <a:bodyPr wrap="square">
            <a:spAutoFit/>
          </a:bodyPr>
          <a:lstStyle/>
          <a:p>
            <a:r>
              <a:rPr lang="en-US" sz="1100" dirty="0" err="1">
                <a:latin typeface="Consolas" pitchFamily="49" charset="0"/>
                <a:cs typeface="Consolas" pitchFamily="49" charset="0"/>
              </a:rPr>
              <a:t>int</a:t>
            </a:r>
            <a:r>
              <a:rPr lang="en-US" sz="1100" dirty="0">
                <a:latin typeface="Consolas" pitchFamily="49" charset="0"/>
                <a:cs typeface="Consolas" pitchFamily="49" charset="0"/>
              </a:rPr>
              <a:t> </a:t>
            </a:r>
            <a:r>
              <a:rPr lang="en-US" sz="1100" dirty="0" err="1">
                <a:latin typeface="Consolas" pitchFamily="49" charset="0"/>
                <a:cs typeface="Consolas" pitchFamily="49" charset="0"/>
              </a:rPr>
              <a:t>InjectDLL</a:t>
            </a:r>
            <a:r>
              <a:rPr lang="en-US" sz="1100" dirty="0">
                <a:latin typeface="Consolas" pitchFamily="49" charset="0"/>
                <a:cs typeface="Consolas" pitchFamily="49" charset="0"/>
              </a:rPr>
              <a:t>(HANDLE </a:t>
            </a:r>
            <a:r>
              <a:rPr lang="en-US" sz="1100" dirty="0" err="1">
                <a:latin typeface="Consolas" pitchFamily="49" charset="0"/>
                <a:cs typeface="Consolas" pitchFamily="49" charset="0"/>
              </a:rPr>
              <a:t>hProcess</a:t>
            </a:r>
            <a:r>
              <a:rPr lang="en-US" sz="1100" dirty="0">
                <a:latin typeface="Consolas" pitchFamily="49" charset="0"/>
                <a:cs typeface="Consolas" pitchFamily="49" charset="0"/>
              </a:rPr>
              <a:t>, char *</a:t>
            </a:r>
            <a:r>
              <a:rPr lang="en-US" sz="1100" dirty="0" err="1">
                <a:latin typeface="Consolas" pitchFamily="49" charset="0"/>
                <a:cs typeface="Consolas" pitchFamily="49" charset="0"/>
              </a:rPr>
              <a:t>moduleName</a:t>
            </a:r>
            <a:r>
              <a:rPr lang="en-US" sz="1100" dirty="0">
                <a:latin typeface="Consolas" pitchFamily="49" charset="0"/>
                <a:cs typeface="Consolas" pitchFamily="49" charset="0"/>
              </a:rPr>
              <a:t>)</a:t>
            </a:r>
          </a:p>
          <a:p>
            <a:r>
              <a:rPr lang="en-US" sz="1100" dirty="0">
                <a:latin typeface="Consolas" pitchFamily="49" charset="0"/>
                <a:cs typeface="Consolas" pitchFamily="49" charset="0"/>
              </a:rPr>
              <a:t>{</a:t>
            </a:r>
          </a:p>
          <a:p>
            <a:r>
              <a:rPr lang="en-US" sz="1100" dirty="0">
                <a:latin typeface="Consolas" pitchFamily="49" charset="0"/>
                <a:cs typeface="Consolas" pitchFamily="49" charset="0"/>
              </a:rPr>
              <a:t>   unsigned char *</a:t>
            </a:r>
            <a:r>
              <a:rPr lang="en-US" sz="1100" dirty="0" err="1">
                <a:latin typeface="Consolas" pitchFamily="49" charset="0"/>
                <a:cs typeface="Consolas" pitchFamily="49" charset="0"/>
              </a:rPr>
              <a:t>remoteBuffer</a:t>
            </a:r>
            <a:r>
              <a:rPr lang="en-US" sz="1100" dirty="0">
                <a:latin typeface="Consolas" pitchFamily="49" charset="0"/>
                <a:cs typeface="Consolas" pitchFamily="49" charset="0"/>
              </a:rPr>
              <a:t>;</a:t>
            </a:r>
          </a:p>
          <a:p>
            <a:r>
              <a:rPr lang="en-US" sz="1100" dirty="0">
                <a:latin typeface="Consolas" pitchFamily="49" charset="0"/>
                <a:cs typeface="Consolas" pitchFamily="49" charset="0"/>
              </a:rPr>
              <a:t>   LPTHREAD_START_ROUTINE </a:t>
            </a:r>
            <a:r>
              <a:rPr lang="en-US" sz="1100" dirty="0" err="1">
                <a:latin typeface="Consolas" pitchFamily="49" charset="0"/>
                <a:cs typeface="Consolas" pitchFamily="49" charset="0"/>
              </a:rPr>
              <a:t>loadLibraryAddr</a:t>
            </a:r>
            <a:r>
              <a:rPr lang="en-US" sz="1100" dirty="0">
                <a:latin typeface="Consolas" pitchFamily="49" charset="0"/>
                <a:cs typeface="Consolas" pitchFamily="49" charset="0"/>
              </a:rPr>
              <a:t>;</a:t>
            </a:r>
          </a:p>
          <a:p>
            <a:r>
              <a:rPr lang="en-US" sz="1100" dirty="0">
                <a:latin typeface="Consolas" pitchFamily="49" charset="0"/>
                <a:cs typeface="Consolas" pitchFamily="49" charset="0"/>
              </a:rPr>
              <a:t>   HANDLE </a:t>
            </a:r>
            <a:r>
              <a:rPr lang="en-US" sz="1100" dirty="0" err="1">
                <a:latin typeface="Consolas" pitchFamily="49" charset="0"/>
                <a:cs typeface="Consolas" pitchFamily="49" charset="0"/>
              </a:rPr>
              <a:t>hThread</a:t>
            </a:r>
            <a:r>
              <a:rPr lang="en-US" sz="1100" dirty="0">
                <a:latin typeface="Consolas" pitchFamily="49" charset="0"/>
                <a:cs typeface="Consolas" pitchFamily="49" charset="0"/>
              </a:rPr>
              <a:t>;</a:t>
            </a:r>
          </a:p>
          <a:p>
            <a:r>
              <a:rPr lang="en-US" sz="1100" dirty="0">
                <a:latin typeface="Consolas" pitchFamily="49" charset="0"/>
                <a:cs typeface="Consolas" pitchFamily="49" charset="0"/>
              </a:rPr>
              <a:t>   DWORD </a:t>
            </a:r>
            <a:r>
              <a:rPr lang="en-US" sz="1100" dirty="0" err="1">
                <a:latin typeface="Consolas" pitchFamily="49" charset="0"/>
                <a:cs typeface="Consolas" pitchFamily="49" charset="0"/>
              </a:rPr>
              <a:t>moduleNameLen</a:t>
            </a:r>
            <a:r>
              <a:rPr lang="en-US" sz="1100" dirty="0">
                <a:latin typeface="Consolas" pitchFamily="49" charset="0"/>
                <a:cs typeface="Consolas" pitchFamily="49" charset="0"/>
              </a:rPr>
              <a:t>, ret;</a:t>
            </a:r>
          </a:p>
          <a:p>
            <a:endParaRPr lang="en-US" sz="1100" dirty="0">
              <a:latin typeface="Consolas" pitchFamily="49" charset="0"/>
              <a:cs typeface="Consolas" pitchFamily="49" charset="0"/>
            </a:endParaRPr>
          </a:p>
          <a:p>
            <a:r>
              <a:rPr lang="en-US" sz="1100" dirty="0">
                <a:latin typeface="Consolas" pitchFamily="49" charset="0"/>
                <a:cs typeface="Consolas" pitchFamily="49" charset="0"/>
              </a:rPr>
              <a:t>   </a:t>
            </a:r>
            <a:r>
              <a:rPr lang="en-US" sz="1100" dirty="0" err="1">
                <a:latin typeface="Consolas" pitchFamily="49" charset="0"/>
                <a:cs typeface="Consolas" pitchFamily="49" charset="0"/>
              </a:rPr>
              <a:t>moduleNameLen</a:t>
            </a:r>
            <a:r>
              <a:rPr lang="en-US" sz="1100" dirty="0">
                <a:latin typeface="Consolas" pitchFamily="49" charset="0"/>
                <a:cs typeface="Consolas" pitchFamily="49" charset="0"/>
              </a:rPr>
              <a:t> = </a:t>
            </a:r>
            <a:r>
              <a:rPr lang="en-US" sz="1100" dirty="0" err="1">
                <a:latin typeface="Consolas" pitchFamily="49" charset="0"/>
                <a:cs typeface="Consolas" pitchFamily="49" charset="0"/>
              </a:rPr>
              <a:t>strlen</a:t>
            </a:r>
            <a:r>
              <a:rPr lang="en-US" sz="1100" dirty="0">
                <a:latin typeface="Consolas" pitchFamily="49" charset="0"/>
                <a:cs typeface="Consolas" pitchFamily="49" charset="0"/>
              </a:rPr>
              <a:t>(</a:t>
            </a:r>
            <a:r>
              <a:rPr lang="en-US" sz="1100" dirty="0" err="1">
                <a:latin typeface="Consolas" pitchFamily="49" charset="0"/>
                <a:cs typeface="Consolas" pitchFamily="49" charset="0"/>
              </a:rPr>
              <a:t>moduleName</a:t>
            </a:r>
            <a:r>
              <a:rPr lang="en-US" sz="1100" dirty="0">
                <a:latin typeface="Consolas" pitchFamily="49" charset="0"/>
                <a:cs typeface="Consolas" pitchFamily="49" charset="0"/>
              </a:rPr>
              <a:t>) + 1;</a:t>
            </a:r>
          </a:p>
          <a:p>
            <a:endParaRPr lang="en-US" sz="1100" dirty="0" smtClean="0">
              <a:latin typeface="Consolas" pitchFamily="49" charset="0"/>
              <a:cs typeface="Consolas" pitchFamily="49" charset="0"/>
            </a:endParaRPr>
          </a:p>
          <a:p>
            <a:r>
              <a:rPr lang="en-US" sz="1100" dirty="0" smtClean="0">
                <a:latin typeface="Consolas" pitchFamily="49" charset="0"/>
                <a:cs typeface="Consolas" pitchFamily="49" charset="0"/>
              </a:rPr>
              <a:t>   </a:t>
            </a:r>
            <a:r>
              <a:rPr lang="en-US" sz="1100" dirty="0" err="1">
                <a:latin typeface="Consolas" pitchFamily="49" charset="0"/>
                <a:cs typeface="Consolas" pitchFamily="49" charset="0"/>
              </a:rPr>
              <a:t>remoteBuffer</a:t>
            </a:r>
            <a:r>
              <a:rPr lang="en-US" sz="1100" dirty="0">
                <a:latin typeface="Consolas" pitchFamily="49" charset="0"/>
                <a:cs typeface="Consolas" pitchFamily="49" charset="0"/>
              </a:rPr>
              <a:t> = (unsigned char *)</a:t>
            </a:r>
            <a:r>
              <a:rPr lang="en-US" sz="1100" dirty="0" err="1">
                <a:latin typeface="Consolas" pitchFamily="49" charset="0"/>
                <a:cs typeface="Consolas" pitchFamily="49" charset="0"/>
              </a:rPr>
              <a:t>VirtualAllocEx</a:t>
            </a:r>
            <a:r>
              <a:rPr lang="en-US" sz="1100" dirty="0" smtClean="0">
                <a:latin typeface="Consolas" pitchFamily="49" charset="0"/>
                <a:cs typeface="Consolas" pitchFamily="49" charset="0"/>
              </a:rPr>
              <a:t>(</a:t>
            </a:r>
          </a:p>
          <a:p>
            <a:r>
              <a:rPr lang="en-US" sz="1100" dirty="0">
                <a:latin typeface="Consolas" pitchFamily="49" charset="0"/>
                <a:cs typeface="Consolas" pitchFamily="49" charset="0"/>
              </a:rPr>
              <a:t>	</a:t>
            </a:r>
            <a:r>
              <a:rPr lang="en-US" sz="1100" dirty="0" smtClean="0">
                <a:latin typeface="Consolas" pitchFamily="49" charset="0"/>
                <a:cs typeface="Consolas" pitchFamily="49" charset="0"/>
              </a:rPr>
              <a:t>	</a:t>
            </a:r>
            <a:r>
              <a:rPr lang="en-US" sz="1100" dirty="0" err="1" smtClean="0">
                <a:latin typeface="Consolas" pitchFamily="49" charset="0"/>
                <a:cs typeface="Consolas" pitchFamily="49" charset="0"/>
              </a:rPr>
              <a:t>hProcess</a:t>
            </a:r>
            <a:r>
              <a:rPr lang="en-US" sz="1100" dirty="0">
                <a:latin typeface="Consolas" pitchFamily="49" charset="0"/>
                <a:cs typeface="Consolas" pitchFamily="49" charset="0"/>
              </a:rPr>
              <a:t>, NULL, </a:t>
            </a:r>
            <a:r>
              <a:rPr lang="en-US" sz="1100" dirty="0" err="1">
                <a:latin typeface="Consolas" pitchFamily="49" charset="0"/>
                <a:cs typeface="Consolas" pitchFamily="49" charset="0"/>
              </a:rPr>
              <a:t>moduleNameLen</a:t>
            </a:r>
            <a:r>
              <a:rPr lang="en-US" sz="1100" dirty="0">
                <a:latin typeface="Consolas" pitchFamily="49" charset="0"/>
                <a:cs typeface="Consolas" pitchFamily="49" charset="0"/>
              </a:rPr>
              <a:t>, MEM_COMMIT, PAGE_READWRITE);  </a:t>
            </a:r>
          </a:p>
          <a:p>
            <a:endParaRPr lang="en-US" sz="1100" dirty="0" smtClean="0">
              <a:latin typeface="Consolas" pitchFamily="49" charset="0"/>
              <a:cs typeface="Consolas" pitchFamily="49" charset="0"/>
            </a:endParaRPr>
          </a:p>
          <a:p>
            <a:r>
              <a:rPr lang="en-US" sz="1100" dirty="0" smtClean="0">
                <a:latin typeface="Consolas" pitchFamily="49" charset="0"/>
                <a:cs typeface="Consolas" pitchFamily="49" charset="0"/>
              </a:rPr>
              <a:t>   </a:t>
            </a:r>
            <a:r>
              <a:rPr lang="en-US" sz="1100" dirty="0" err="1">
                <a:latin typeface="Consolas" pitchFamily="49" charset="0"/>
                <a:cs typeface="Consolas" pitchFamily="49" charset="0"/>
              </a:rPr>
              <a:t>WriteProcessMemory</a:t>
            </a:r>
            <a:r>
              <a:rPr lang="en-US" sz="1100" dirty="0">
                <a:latin typeface="Consolas" pitchFamily="49" charset="0"/>
                <a:cs typeface="Consolas" pitchFamily="49" charset="0"/>
              </a:rPr>
              <a:t>(</a:t>
            </a:r>
            <a:r>
              <a:rPr lang="en-US" sz="1100" dirty="0" err="1">
                <a:latin typeface="Consolas" pitchFamily="49" charset="0"/>
                <a:cs typeface="Consolas" pitchFamily="49" charset="0"/>
              </a:rPr>
              <a:t>hProcess</a:t>
            </a:r>
            <a:r>
              <a:rPr lang="en-US" sz="1100" dirty="0">
                <a:latin typeface="Consolas" pitchFamily="49" charset="0"/>
                <a:cs typeface="Consolas" pitchFamily="49" charset="0"/>
              </a:rPr>
              <a:t>, </a:t>
            </a:r>
            <a:r>
              <a:rPr lang="en-US" sz="1100" dirty="0" err="1">
                <a:latin typeface="Consolas" pitchFamily="49" charset="0"/>
                <a:cs typeface="Consolas" pitchFamily="49" charset="0"/>
              </a:rPr>
              <a:t>remoteBuffer</a:t>
            </a:r>
            <a:r>
              <a:rPr lang="en-US" sz="1100" dirty="0">
                <a:latin typeface="Consolas" pitchFamily="49" charset="0"/>
                <a:cs typeface="Consolas" pitchFamily="49" charset="0"/>
              </a:rPr>
              <a:t> , </a:t>
            </a:r>
            <a:r>
              <a:rPr lang="en-US" sz="1100" dirty="0" err="1">
                <a:latin typeface="Consolas" pitchFamily="49" charset="0"/>
                <a:cs typeface="Consolas" pitchFamily="49" charset="0"/>
              </a:rPr>
              <a:t>moduleName</a:t>
            </a:r>
            <a:r>
              <a:rPr lang="en-US" sz="1100" dirty="0">
                <a:latin typeface="Consolas" pitchFamily="49" charset="0"/>
                <a:cs typeface="Consolas" pitchFamily="49" charset="0"/>
              </a:rPr>
              <a:t>, </a:t>
            </a:r>
            <a:r>
              <a:rPr lang="en-US" sz="1100" dirty="0" err="1">
                <a:latin typeface="Consolas" pitchFamily="49" charset="0"/>
                <a:cs typeface="Consolas" pitchFamily="49" charset="0"/>
              </a:rPr>
              <a:t>moduleNameLen</a:t>
            </a:r>
            <a:r>
              <a:rPr lang="en-US" sz="1100" dirty="0">
                <a:latin typeface="Consolas" pitchFamily="49" charset="0"/>
                <a:cs typeface="Consolas" pitchFamily="49" charset="0"/>
              </a:rPr>
              <a:t>, NULL);</a:t>
            </a:r>
          </a:p>
          <a:p>
            <a:r>
              <a:rPr lang="en-US" sz="1100" dirty="0">
                <a:latin typeface="Consolas" pitchFamily="49" charset="0"/>
                <a:cs typeface="Consolas" pitchFamily="49" charset="0"/>
              </a:rPr>
              <a:t>   </a:t>
            </a:r>
          </a:p>
          <a:p>
            <a:r>
              <a:rPr lang="en-US" sz="1100" dirty="0">
                <a:latin typeface="Consolas" pitchFamily="49" charset="0"/>
                <a:cs typeface="Consolas" pitchFamily="49" charset="0"/>
              </a:rPr>
              <a:t>   </a:t>
            </a:r>
            <a:r>
              <a:rPr lang="en-US" sz="1100" dirty="0" err="1">
                <a:latin typeface="Consolas" pitchFamily="49" charset="0"/>
                <a:cs typeface="Consolas" pitchFamily="49" charset="0"/>
              </a:rPr>
              <a:t>loadLibraryAddr</a:t>
            </a:r>
            <a:r>
              <a:rPr lang="en-US" sz="1100" dirty="0">
                <a:latin typeface="Consolas" pitchFamily="49" charset="0"/>
                <a:cs typeface="Consolas" pitchFamily="49" charset="0"/>
              </a:rPr>
              <a:t> = (</a:t>
            </a:r>
            <a:r>
              <a:rPr lang="en-US" sz="1100" dirty="0" smtClean="0">
                <a:latin typeface="Consolas" pitchFamily="49" charset="0"/>
                <a:cs typeface="Consolas" pitchFamily="49" charset="0"/>
              </a:rPr>
              <a:t>LPTHREAD_START_ROUTINE)</a:t>
            </a:r>
            <a:r>
              <a:rPr lang="en-US" sz="1100" dirty="0" err="1" smtClean="0">
                <a:latin typeface="Consolas" pitchFamily="49" charset="0"/>
                <a:cs typeface="Consolas" pitchFamily="49" charset="0"/>
              </a:rPr>
              <a:t>GetProcAddress</a:t>
            </a:r>
            <a:r>
              <a:rPr lang="en-US" sz="1100" dirty="0" smtClean="0">
                <a:latin typeface="Consolas" pitchFamily="49" charset="0"/>
                <a:cs typeface="Consolas" pitchFamily="49" charset="0"/>
              </a:rPr>
              <a:t>(</a:t>
            </a:r>
          </a:p>
          <a:p>
            <a:r>
              <a:rPr lang="en-US" sz="1100" dirty="0">
                <a:latin typeface="Consolas" pitchFamily="49" charset="0"/>
                <a:cs typeface="Consolas" pitchFamily="49" charset="0"/>
              </a:rPr>
              <a:t>	</a:t>
            </a:r>
            <a:r>
              <a:rPr lang="en-US" sz="1100" dirty="0" smtClean="0">
                <a:latin typeface="Consolas" pitchFamily="49" charset="0"/>
                <a:cs typeface="Consolas" pitchFamily="49" charset="0"/>
              </a:rPr>
              <a:t>	</a:t>
            </a:r>
            <a:r>
              <a:rPr lang="en-US" sz="1100" dirty="0" err="1" smtClean="0">
                <a:latin typeface="Consolas" pitchFamily="49" charset="0"/>
                <a:cs typeface="Consolas" pitchFamily="49" charset="0"/>
              </a:rPr>
              <a:t>GetModuleHandleA</a:t>
            </a:r>
            <a:r>
              <a:rPr lang="en-US" sz="1100" dirty="0">
                <a:latin typeface="Consolas" pitchFamily="49" charset="0"/>
                <a:cs typeface="Consolas" pitchFamily="49" charset="0"/>
              </a:rPr>
              <a:t>("kernel32.dll"), </a:t>
            </a:r>
            <a:r>
              <a:rPr lang="en-US" sz="1100" dirty="0" smtClean="0">
                <a:latin typeface="Consolas" pitchFamily="49" charset="0"/>
                <a:cs typeface="Consolas" pitchFamily="49" charset="0"/>
              </a:rPr>
              <a:t>"</a:t>
            </a:r>
            <a:r>
              <a:rPr lang="en-US" sz="1100" dirty="0" err="1">
                <a:latin typeface="Consolas" pitchFamily="49" charset="0"/>
                <a:cs typeface="Consolas" pitchFamily="49" charset="0"/>
              </a:rPr>
              <a:t>LoadLibraryA</a:t>
            </a:r>
            <a:r>
              <a:rPr lang="en-US" sz="1100" dirty="0" smtClean="0">
                <a:latin typeface="Consolas" pitchFamily="49" charset="0"/>
                <a:cs typeface="Consolas" pitchFamily="49" charset="0"/>
              </a:rPr>
              <a:t>");</a:t>
            </a:r>
          </a:p>
          <a:p>
            <a:endParaRPr lang="en-US" sz="1100" dirty="0">
              <a:latin typeface="Consolas" pitchFamily="49" charset="0"/>
              <a:cs typeface="Consolas" pitchFamily="49" charset="0"/>
            </a:endParaRPr>
          </a:p>
          <a:p>
            <a:r>
              <a:rPr lang="en-US" sz="1100" dirty="0">
                <a:latin typeface="Consolas" pitchFamily="49" charset="0"/>
                <a:cs typeface="Consolas" pitchFamily="49" charset="0"/>
              </a:rPr>
              <a:t>   </a:t>
            </a:r>
            <a:r>
              <a:rPr lang="en-US" sz="1100" dirty="0" err="1">
                <a:latin typeface="Consolas" pitchFamily="49" charset="0"/>
                <a:cs typeface="Consolas" pitchFamily="49" charset="0"/>
              </a:rPr>
              <a:t>hThread</a:t>
            </a:r>
            <a:r>
              <a:rPr lang="en-US" sz="1100" dirty="0">
                <a:latin typeface="Consolas" pitchFamily="49" charset="0"/>
                <a:cs typeface="Consolas" pitchFamily="49" charset="0"/>
              </a:rPr>
              <a:t> = </a:t>
            </a:r>
            <a:r>
              <a:rPr lang="en-US" sz="1100" dirty="0" err="1" smtClean="0">
                <a:latin typeface="Consolas" pitchFamily="49" charset="0"/>
                <a:cs typeface="Consolas" pitchFamily="49" charset="0"/>
              </a:rPr>
              <a:t>CreateRemoteThread</a:t>
            </a:r>
            <a:r>
              <a:rPr lang="en-US" sz="1100" dirty="0" smtClean="0">
                <a:latin typeface="Consolas" pitchFamily="49" charset="0"/>
                <a:cs typeface="Consolas" pitchFamily="49" charset="0"/>
              </a:rPr>
              <a:t>(</a:t>
            </a:r>
          </a:p>
          <a:p>
            <a:r>
              <a:rPr lang="en-US" sz="1100" dirty="0">
                <a:latin typeface="Consolas" pitchFamily="49" charset="0"/>
                <a:cs typeface="Consolas" pitchFamily="49" charset="0"/>
              </a:rPr>
              <a:t>	</a:t>
            </a:r>
            <a:r>
              <a:rPr lang="en-US" sz="1100" dirty="0" smtClean="0">
                <a:latin typeface="Consolas" pitchFamily="49" charset="0"/>
                <a:cs typeface="Consolas" pitchFamily="49" charset="0"/>
              </a:rPr>
              <a:t>	</a:t>
            </a:r>
            <a:r>
              <a:rPr lang="en-US" sz="1100" dirty="0" err="1" smtClean="0">
                <a:latin typeface="Consolas" pitchFamily="49" charset="0"/>
                <a:cs typeface="Consolas" pitchFamily="49" charset="0"/>
              </a:rPr>
              <a:t>hProcess</a:t>
            </a:r>
            <a:r>
              <a:rPr lang="en-US" sz="1100" dirty="0">
                <a:latin typeface="Consolas" pitchFamily="49" charset="0"/>
                <a:cs typeface="Consolas" pitchFamily="49" charset="0"/>
              </a:rPr>
              <a:t>, </a:t>
            </a:r>
            <a:r>
              <a:rPr lang="en-US" sz="1100" dirty="0" smtClean="0">
                <a:latin typeface="Consolas" pitchFamily="49" charset="0"/>
                <a:cs typeface="Consolas" pitchFamily="49" charset="0"/>
              </a:rPr>
              <a:t>NULL, 0</a:t>
            </a:r>
            <a:r>
              <a:rPr lang="en-US" sz="1100" dirty="0">
                <a:latin typeface="Consolas" pitchFamily="49" charset="0"/>
                <a:cs typeface="Consolas" pitchFamily="49" charset="0"/>
              </a:rPr>
              <a:t>, </a:t>
            </a:r>
            <a:r>
              <a:rPr lang="en-US" sz="1100" dirty="0" err="1" smtClean="0">
                <a:latin typeface="Consolas" pitchFamily="49" charset="0"/>
                <a:cs typeface="Consolas" pitchFamily="49" charset="0"/>
              </a:rPr>
              <a:t>loadLibraryAddr</a:t>
            </a:r>
            <a:r>
              <a:rPr lang="en-US" sz="1100" dirty="0">
                <a:latin typeface="Consolas" pitchFamily="49" charset="0"/>
                <a:cs typeface="Consolas" pitchFamily="49" charset="0"/>
              </a:rPr>
              <a:t>, </a:t>
            </a:r>
            <a:r>
              <a:rPr lang="en-US" sz="1100" dirty="0" smtClean="0">
                <a:latin typeface="Consolas" pitchFamily="49" charset="0"/>
                <a:cs typeface="Consolas" pitchFamily="49" charset="0"/>
              </a:rPr>
              <a:t>(</a:t>
            </a:r>
            <a:r>
              <a:rPr lang="en-US" sz="1100" dirty="0">
                <a:latin typeface="Consolas" pitchFamily="49" charset="0"/>
                <a:cs typeface="Consolas" pitchFamily="49" charset="0"/>
              </a:rPr>
              <a:t>void *)</a:t>
            </a:r>
            <a:r>
              <a:rPr lang="en-US" sz="1100" dirty="0" err="1">
                <a:latin typeface="Consolas" pitchFamily="49" charset="0"/>
                <a:cs typeface="Consolas" pitchFamily="49" charset="0"/>
              </a:rPr>
              <a:t>remoteBuffer</a:t>
            </a:r>
            <a:r>
              <a:rPr lang="en-US" sz="1100" dirty="0">
                <a:latin typeface="Consolas" pitchFamily="49" charset="0"/>
                <a:cs typeface="Consolas" pitchFamily="49" charset="0"/>
              </a:rPr>
              <a:t>, </a:t>
            </a:r>
            <a:r>
              <a:rPr lang="en-US" sz="1100" dirty="0" smtClean="0">
                <a:latin typeface="Consolas" pitchFamily="49" charset="0"/>
                <a:cs typeface="Consolas" pitchFamily="49" charset="0"/>
              </a:rPr>
              <a:t>0</a:t>
            </a:r>
            <a:r>
              <a:rPr lang="en-US" sz="1100" dirty="0">
                <a:latin typeface="Consolas" pitchFamily="49" charset="0"/>
                <a:cs typeface="Consolas" pitchFamily="49" charset="0"/>
              </a:rPr>
              <a:t>, </a:t>
            </a:r>
            <a:r>
              <a:rPr lang="en-US" sz="1100" dirty="0" smtClean="0">
                <a:latin typeface="Consolas" pitchFamily="49" charset="0"/>
                <a:cs typeface="Consolas" pitchFamily="49" charset="0"/>
              </a:rPr>
              <a:t>NULL</a:t>
            </a:r>
            <a:r>
              <a:rPr lang="en-US" sz="1100" dirty="0">
                <a:latin typeface="Consolas" pitchFamily="49" charset="0"/>
                <a:cs typeface="Consolas" pitchFamily="49" charset="0"/>
              </a:rPr>
              <a:t>);</a:t>
            </a:r>
          </a:p>
          <a:p>
            <a:endParaRPr lang="en-US" sz="1100" dirty="0" smtClean="0"/>
          </a:p>
          <a:p>
            <a:r>
              <a:rPr lang="en-US" sz="1100" dirty="0" smtClean="0"/>
              <a:t>       </a:t>
            </a:r>
            <a:r>
              <a:rPr lang="en-US" sz="1100" dirty="0" smtClean="0">
                <a:latin typeface="Consolas" pitchFamily="49" charset="0"/>
                <a:cs typeface="Consolas" pitchFamily="49" charset="0"/>
              </a:rPr>
              <a:t>ret </a:t>
            </a:r>
            <a:r>
              <a:rPr lang="en-US" sz="1100" dirty="0">
                <a:latin typeface="Consolas" pitchFamily="49" charset="0"/>
                <a:cs typeface="Consolas" pitchFamily="49" charset="0"/>
              </a:rPr>
              <a:t>= </a:t>
            </a:r>
            <a:r>
              <a:rPr lang="en-US" sz="1100" dirty="0" err="1" smtClean="0">
                <a:latin typeface="Consolas" pitchFamily="49" charset="0"/>
                <a:cs typeface="Consolas" pitchFamily="49" charset="0"/>
              </a:rPr>
              <a:t>WaitForSingleObject</a:t>
            </a:r>
            <a:r>
              <a:rPr lang="en-US" sz="1100" dirty="0" smtClean="0">
                <a:latin typeface="Consolas" pitchFamily="49" charset="0"/>
                <a:cs typeface="Consolas" pitchFamily="49" charset="0"/>
              </a:rPr>
              <a:t>(</a:t>
            </a:r>
            <a:r>
              <a:rPr lang="en-US" sz="1100" dirty="0" err="1" smtClean="0">
                <a:latin typeface="Consolas" pitchFamily="49" charset="0"/>
                <a:cs typeface="Consolas" pitchFamily="49" charset="0"/>
              </a:rPr>
              <a:t>hThread</a:t>
            </a:r>
            <a:r>
              <a:rPr lang="en-US" sz="1100" dirty="0" smtClean="0">
                <a:latin typeface="Consolas" pitchFamily="49" charset="0"/>
                <a:cs typeface="Consolas" pitchFamily="49" charset="0"/>
              </a:rPr>
              <a:t>, 5 * 1000);</a:t>
            </a:r>
          </a:p>
          <a:p>
            <a:r>
              <a:rPr lang="en-US" sz="1100" dirty="0" smtClean="0">
                <a:latin typeface="Consolas" pitchFamily="49" charset="0"/>
                <a:cs typeface="Consolas" pitchFamily="49" charset="0"/>
              </a:rPr>
              <a:t>...</a:t>
            </a:r>
          </a:p>
          <a:p>
            <a:r>
              <a:rPr lang="en-US" sz="1100" dirty="0">
                <a:latin typeface="Consolas" pitchFamily="49" charset="0"/>
                <a:cs typeface="Consolas" pitchFamily="49" charset="0"/>
              </a:rPr>
              <a:t>}</a:t>
            </a:r>
            <a:endParaRPr lang="en-US" sz="1100" dirty="0">
              <a:latin typeface="Consolas" pitchFamily="49" charset="0"/>
              <a:cs typeface="Consolas" pitchFamily="49" charset="0"/>
            </a:endParaRPr>
          </a:p>
        </p:txBody>
      </p:sp>
    </p:spTree>
    <p:extLst>
      <p:ext uri="{BB962C8B-B14F-4D97-AF65-F5344CB8AC3E}">
        <p14:creationId xmlns:p14="http://schemas.microsoft.com/office/powerpoint/2010/main" val="318942344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Attacking IPC Message Format</a:t>
            </a:r>
            <a:endParaRPr lang="en-US" dirty="0"/>
          </a:p>
        </p:txBody>
      </p:sp>
      <p:sp>
        <p:nvSpPr>
          <p:cNvPr id="3" name="Content Placeholder 2"/>
          <p:cNvSpPr>
            <a:spLocks noGrp="1"/>
          </p:cNvSpPr>
          <p:nvPr>
            <p:ph idx="1"/>
          </p:nvPr>
        </p:nvSpPr>
        <p:spPr/>
        <p:txBody>
          <a:bodyPr/>
          <a:lstStyle/>
          <a:p>
            <a:r>
              <a:rPr lang="en-US" dirty="0" smtClean="0"/>
              <a:t>Fuzz from within the DLL</a:t>
            </a:r>
            <a:endParaRPr lang="en-US" dirty="0"/>
          </a:p>
        </p:txBody>
      </p:sp>
      <p:sp>
        <p:nvSpPr>
          <p:cNvPr id="4" name="Rectangle 3"/>
          <p:cNvSpPr/>
          <p:nvPr/>
        </p:nvSpPr>
        <p:spPr>
          <a:xfrm>
            <a:off x="609600" y="2286000"/>
            <a:ext cx="8001000" cy="3477875"/>
          </a:xfrm>
          <a:prstGeom prst="rect">
            <a:avLst/>
          </a:prstGeom>
          <a:solidFill>
            <a:schemeClr val="bg1">
              <a:lumMod val="95000"/>
            </a:schemeClr>
          </a:solidFill>
          <a:ln>
            <a:solidFill>
              <a:schemeClr val="tx1"/>
            </a:solidFill>
          </a:ln>
        </p:spPr>
        <p:txBody>
          <a:bodyPr wrap="square">
            <a:spAutoFit/>
          </a:bodyPr>
          <a:lstStyle/>
          <a:p>
            <a:r>
              <a:rPr lang="en-US" sz="1100" dirty="0">
                <a:latin typeface="Consolas" pitchFamily="49" charset="0"/>
                <a:cs typeface="Consolas" pitchFamily="49" charset="0"/>
              </a:rPr>
              <a:t>BOOL APIENTRY </a:t>
            </a:r>
            <a:r>
              <a:rPr lang="en-US" sz="1100" dirty="0" err="1">
                <a:latin typeface="Consolas" pitchFamily="49" charset="0"/>
                <a:cs typeface="Consolas" pitchFamily="49" charset="0"/>
              </a:rPr>
              <a:t>DllMain</a:t>
            </a:r>
            <a:r>
              <a:rPr lang="en-US" sz="1100" dirty="0">
                <a:latin typeface="Consolas" pitchFamily="49" charset="0"/>
                <a:cs typeface="Consolas" pitchFamily="49" charset="0"/>
              </a:rPr>
              <a:t>(HANDLE </a:t>
            </a:r>
            <a:r>
              <a:rPr lang="en-US" sz="1100" dirty="0" err="1">
                <a:latin typeface="Consolas" pitchFamily="49" charset="0"/>
                <a:cs typeface="Consolas" pitchFamily="49" charset="0"/>
              </a:rPr>
              <a:t>hModule</a:t>
            </a:r>
            <a:r>
              <a:rPr lang="en-US" sz="1100" dirty="0">
                <a:latin typeface="Consolas" pitchFamily="49" charset="0"/>
                <a:cs typeface="Consolas" pitchFamily="49" charset="0"/>
              </a:rPr>
              <a:t>, DWORD  </a:t>
            </a:r>
            <a:r>
              <a:rPr lang="en-US" sz="1100" dirty="0" err="1">
                <a:latin typeface="Consolas" pitchFamily="49" charset="0"/>
                <a:cs typeface="Consolas" pitchFamily="49" charset="0"/>
              </a:rPr>
              <a:t>dwReason</a:t>
            </a:r>
            <a:r>
              <a:rPr lang="en-US" sz="1100" dirty="0">
                <a:latin typeface="Consolas" pitchFamily="49" charset="0"/>
                <a:cs typeface="Consolas" pitchFamily="49" charset="0"/>
              </a:rPr>
              <a:t>, LPVOID </a:t>
            </a:r>
            <a:r>
              <a:rPr lang="en-US" sz="1100" dirty="0" err="1">
                <a:latin typeface="Consolas" pitchFamily="49" charset="0"/>
                <a:cs typeface="Consolas" pitchFamily="49" charset="0"/>
              </a:rPr>
              <a:t>lpReserved</a:t>
            </a:r>
            <a:r>
              <a:rPr lang="en-US" sz="1100" dirty="0">
                <a:latin typeface="Consolas" pitchFamily="49" charset="0"/>
                <a:cs typeface="Consolas" pitchFamily="49" charset="0"/>
              </a:rPr>
              <a:t>)</a:t>
            </a:r>
          </a:p>
          <a:p>
            <a:r>
              <a:rPr lang="en-US" sz="1100" dirty="0">
                <a:latin typeface="Consolas" pitchFamily="49" charset="0"/>
                <a:cs typeface="Consolas" pitchFamily="49" charset="0"/>
              </a:rPr>
              <a:t>{</a:t>
            </a:r>
          </a:p>
          <a:p>
            <a:r>
              <a:rPr lang="en-US" sz="1100" dirty="0">
                <a:latin typeface="Consolas" pitchFamily="49" charset="0"/>
                <a:cs typeface="Consolas" pitchFamily="49" charset="0"/>
              </a:rPr>
              <a:t>    if(</a:t>
            </a:r>
            <a:r>
              <a:rPr lang="en-US" sz="1100" dirty="0" err="1">
                <a:latin typeface="Consolas" pitchFamily="49" charset="0"/>
                <a:cs typeface="Consolas" pitchFamily="49" charset="0"/>
              </a:rPr>
              <a:t>dwReason</a:t>
            </a:r>
            <a:r>
              <a:rPr lang="en-US" sz="1100" dirty="0">
                <a:latin typeface="Consolas" pitchFamily="49" charset="0"/>
                <a:cs typeface="Consolas" pitchFamily="49" charset="0"/>
              </a:rPr>
              <a:t> == DLL_PROCESS_ATTACH )</a:t>
            </a:r>
          </a:p>
          <a:p>
            <a:r>
              <a:rPr lang="en-US" sz="1100" dirty="0">
                <a:latin typeface="Consolas" pitchFamily="49" charset="0"/>
                <a:cs typeface="Consolas" pitchFamily="49" charset="0"/>
              </a:rPr>
              <a:t>    </a:t>
            </a:r>
            <a:r>
              <a:rPr lang="en-US" sz="1100" dirty="0" smtClean="0">
                <a:latin typeface="Consolas" pitchFamily="49" charset="0"/>
                <a:cs typeface="Consolas" pitchFamily="49" charset="0"/>
              </a:rPr>
              <a:t>{</a:t>
            </a:r>
          </a:p>
          <a:p>
            <a:r>
              <a:rPr lang="en-US" sz="1100" dirty="0">
                <a:latin typeface="Consolas" pitchFamily="49" charset="0"/>
                <a:cs typeface="Consolas" pitchFamily="49" charset="0"/>
              </a:rPr>
              <a:t> </a:t>
            </a:r>
            <a:r>
              <a:rPr lang="en-US" sz="1100" dirty="0" smtClean="0">
                <a:latin typeface="Consolas" pitchFamily="49" charset="0"/>
                <a:cs typeface="Consolas" pitchFamily="49" charset="0"/>
              </a:rPr>
              <a:t>       </a:t>
            </a:r>
            <a:r>
              <a:rPr lang="en-US" sz="1100" dirty="0" err="1" smtClean="0">
                <a:latin typeface="Consolas" pitchFamily="49" charset="0"/>
                <a:cs typeface="Consolas" pitchFamily="49" charset="0"/>
              </a:rPr>
              <a:t>MessageBoxA</a:t>
            </a:r>
            <a:r>
              <a:rPr lang="en-US" sz="1100" dirty="0" smtClean="0">
                <a:latin typeface="Consolas" pitchFamily="49" charset="0"/>
                <a:cs typeface="Consolas" pitchFamily="49" charset="0"/>
              </a:rPr>
              <a:t>(NULL</a:t>
            </a:r>
            <a:r>
              <a:rPr lang="en-US" sz="1100" dirty="0">
                <a:latin typeface="Consolas" pitchFamily="49" charset="0"/>
                <a:cs typeface="Consolas" pitchFamily="49" charset="0"/>
              </a:rPr>
              <a:t>, "</a:t>
            </a:r>
            <a:r>
              <a:rPr lang="en-US" sz="1100" dirty="0" err="1">
                <a:latin typeface="Consolas" pitchFamily="49" charset="0"/>
                <a:cs typeface="Consolas" pitchFamily="49" charset="0"/>
              </a:rPr>
              <a:t>Dll</a:t>
            </a:r>
            <a:r>
              <a:rPr lang="en-US" sz="1100" dirty="0">
                <a:latin typeface="Consolas" pitchFamily="49" charset="0"/>
                <a:cs typeface="Consolas" pitchFamily="49" charset="0"/>
              </a:rPr>
              <a:t> injected!", "</a:t>
            </a:r>
            <a:r>
              <a:rPr lang="en-US" sz="1100" dirty="0" err="1">
                <a:latin typeface="Consolas" pitchFamily="49" charset="0"/>
                <a:cs typeface="Consolas" pitchFamily="49" charset="0"/>
              </a:rPr>
              <a:t>Fuzzer</a:t>
            </a:r>
            <a:r>
              <a:rPr lang="en-US" sz="1100" dirty="0">
                <a:latin typeface="Consolas" pitchFamily="49" charset="0"/>
                <a:cs typeface="Consolas" pitchFamily="49" charset="0"/>
              </a:rPr>
              <a:t> </a:t>
            </a:r>
            <a:r>
              <a:rPr lang="en-US" sz="1100" dirty="0" err="1">
                <a:latin typeface="Consolas" pitchFamily="49" charset="0"/>
                <a:cs typeface="Consolas" pitchFamily="49" charset="0"/>
              </a:rPr>
              <a:t>Dll</a:t>
            </a:r>
            <a:r>
              <a:rPr lang="en-US" sz="1100" dirty="0">
                <a:latin typeface="Consolas" pitchFamily="49" charset="0"/>
                <a:cs typeface="Consolas" pitchFamily="49" charset="0"/>
              </a:rPr>
              <a:t>", MB_OK);</a:t>
            </a:r>
          </a:p>
          <a:p>
            <a:r>
              <a:rPr lang="en-US" sz="1100" dirty="0" smtClean="0">
                <a:latin typeface="Consolas" pitchFamily="49" charset="0"/>
                <a:cs typeface="Consolas" pitchFamily="49" charset="0"/>
              </a:rPr>
              <a:t>        if</a:t>
            </a:r>
            <a:r>
              <a:rPr lang="en-US" sz="1100" dirty="0">
                <a:latin typeface="Consolas" pitchFamily="49" charset="0"/>
                <a:cs typeface="Consolas" pitchFamily="49" charset="0"/>
              </a:rPr>
              <a:t>((</a:t>
            </a:r>
            <a:r>
              <a:rPr lang="en-US" sz="1100" dirty="0" err="1">
                <a:latin typeface="Consolas" pitchFamily="49" charset="0"/>
                <a:cs typeface="Consolas" pitchFamily="49" charset="0"/>
              </a:rPr>
              <a:t>hFuzzThread</a:t>
            </a:r>
            <a:r>
              <a:rPr lang="en-US" sz="1100" dirty="0">
                <a:latin typeface="Consolas" pitchFamily="49" charset="0"/>
                <a:cs typeface="Consolas" pitchFamily="49" charset="0"/>
              </a:rPr>
              <a:t> = </a:t>
            </a:r>
            <a:r>
              <a:rPr lang="en-US" sz="1100" dirty="0" err="1">
                <a:latin typeface="Consolas" pitchFamily="49" charset="0"/>
                <a:cs typeface="Consolas" pitchFamily="49" charset="0"/>
              </a:rPr>
              <a:t>CreateThread</a:t>
            </a:r>
            <a:r>
              <a:rPr lang="en-US" sz="1100" dirty="0">
                <a:latin typeface="Consolas" pitchFamily="49" charset="0"/>
                <a:cs typeface="Consolas" pitchFamily="49" charset="0"/>
              </a:rPr>
              <a:t>( </a:t>
            </a:r>
          </a:p>
          <a:p>
            <a:r>
              <a:rPr lang="en-US" sz="1100" dirty="0">
                <a:latin typeface="Consolas" pitchFamily="49" charset="0"/>
                <a:cs typeface="Consolas" pitchFamily="49" charset="0"/>
              </a:rPr>
              <a:t>            NULL,                   // default security attributes</a:t>
            </a:r>
          </a:p>
          <a:p>
            <a:r>
              <a:rPr lang="en-US" sz="1100" dirty="0">
                <a:latin typeface="Consolas" pitchFamily="49" charset="0"/>
                <a:cs typeface="Consolas" pitchFamily="49" charset="0"/>
              </a:rPr>
              <a:t>            0,                      // use default stack size  </a:t>
            </a:r>
          </a:p>
          <a:p>
            <a:r>
              <a:rPr lang="en-US" sz="1100" dirty="0">
                <a:latin typeface="Consolas" pitchFamily="49" charset="0"/>
                <a:cs typeface="Consolas" pitchFamily="49" charset="0"/>
              </a:rPr>
              <a:t>            </a:t>
            </a:r>
            <a:r>
              <a:rPr lang="en-US" sz="1100" dirty="0" err="1">
                <a:latin typeface="Consolas" pitchFamily="49" charset="0"/>
                <a:cs typeface="Consolas" pitchFamily="49" charset="0"/>
              </a:rPr>
              <a:t>FuzzerFunction</a:t>
            </a:r>
            <a:r>
              <a:rPr lang="en-US" sz="1100" dirty="0">
                <a:latin typeface="Consolas" pitchFamily="49" charset="0"/>
                <a:cs typeface="Consolas" pitchFamily="49" charset="0"/>
              </a:rPr>
              <a:t>,        // thread function name</a:t>
            </a:r>
          </a:p>
          <a:p>
            <a:r>
              <a:rPr lang="en-US" sz="1100" dirty="0">
                <a:latin typeface="Consolas" pitchFamily="49" charset="0"/>
                <a:cs typeface="Consolas" pitchFamily="49" charset="0"/>
              </a:rPr>
              <a:t>            NULL,                   // argument to thread function </a:t>
            </a:r>
          </a:p>
          <a:p>
            <a:r>
              <a:rPr lang="en-US" sz="1100" dirty="0">
                <a:latin typeface="Consolas" pitchFamily="49" charset="0"/>
                <a:cs typeface="Consolas" pitchFamily="49" charset="0"/>
              </a:rPr>
              <a:t>            0,                      // use default creation flags </a:t>
            </a:r>
          </a:p>
          <a:p>
            <a:r>
              <a:rPr lang="en-US" sz="1100" dirty="0">
                <a:latin typeface="Consolas" pitchFamily="49" charset="0"/>
                <a:cs typeface="Consolas" pitchFamily="49" charset="0"/>
              </a:rPr>
              <a:t>            &amp;</a:t>
            </a:r>
            <a:r>
              <a:rPr lang="en-US" sz="1100" dirty="0" err="1">
                <a:latin typeface="Consolas" pitchFamily="49" charset="0"/>
                <a:cs typeface="Consolas" pitchFamily="49" charset="0"/>
              </a:rPr>
              <a:t>dwFuzzThreadId</a:t>
            </a:r>
            <a:r>
              <a:rPr lang="en-US" sz="1100" dirty="0">
                <a:latin typeface="Consolas" pitchFamily="49" charset="0"/>
                <a:cs typeface="Consolas" pitchFamily="49" charset="0"/>
              </a:rPr>
              <a:t>)) == NULL)   // returns the thread identifier </a:t>
            </a:r>
          </a:p>
          <a:p>
            <a:r>
              <a:rPr lang="en-US" sz="1100" dirty="0" smtClean="0">
                <a:latin typeface="Consolas" pitchFamily="49" charset="0"/>
                <a:cs typeface="Consolas" pitchFamily="49" charset="0"/>
              </a:rPr>
              <a:t>        {</a:t>
            </a:r>
            <a:endParaRPr lang="en-US" sz="1100" dirty="0">
              <a:latin typeface="Consolas" pitchFamily="49" charset="0"/>
              <a:cs typeface="Consolas" pitchFamily="49" charset="0"/>
            </a:endParaRPr>
          </a:p>
          <a:p>
            <a:r>
              <a:rPr lang="en-US" sz="1100" dirty="0" smtClean="0">
                <a:latin typeface="Consolas" pitchFamily="49" charset="0"/>
                <a:cs typeface="Consolas" pitchFamily="49" charset="0"/>
              </a:rPr>
              <a:t>            </a:t>
            </a:r>
            <a:r>
              <a:rPr lang="en-US" sz="1100" dirty="0" err="1" smtClean="0">
                <a:latin typeface="Consolas" pitchFamily="49" charset="0"/>
                <a:cs typeface="Consolas" pitchFamily="49" charset="0"/>
              </a:rPr>
              <a:t>MessageBoxA</a:t>
            </a:r>
            <a:r>
              <a:rPr lang="en-US" sz="1100" dirty="0" smtClean="0">
                <a:latin typeface="Consolas" pitchFamily="49" charset="0"/>
                <a:cs typeface="Consolas" pitchFamily="49" charset="0"/>
              </a:rPr>
              <a:t>(NULL</a:t>
            </a:r>
            <a:r>
              <a:rPr lang="en-US" sz="1100" dirty="0">
                <a:latin typeface="Consolas" pitchFamily="49" charset="0"/>
                <a:cs typeface="Consolas" pitchFamily="49" charset="0"/>
              </a:rPr>
              <a:t>, "Failed to create fuzzing thread", "</a:t>
            </a:r>
            <a:r>
              <a:rPr lang="en-US" sz="1100" dirty="0" err="1">
                <a:latin typeface="Consolas" pitchFamily="49" charset="0"/>
                <a:cs typeface="Consolas" pitchFamily="49" charset="0"/>
              </a:rPr>
              <a:t>Fuzzer</a:t>
            </a:r>
            <a:r>
              <a:rPr lang="en-US" sz="1100" dirty="0">
                <a:latin typeface="Consolas" pitchFamily="49" charset="0"/>
                <a:cs typeface="Consolas" pitchFamily="49" charset="0"/>
              </a:rPr>
              <a:t> </a:t>
            </a:r>
            <a:r>
              <a:rPr lang="en-US" sz="1100" dirty="0" err="1">
                <a:latin typeface="Consolas" pitchFamily="49" charset="0"/>
                <a:cs typeface="Consolas" pitchFamily="49" charset="0"/>
              </a:rPr>
              <a:t>Dll</a:t>
            </a:r>
            <a:r>
              <a:rPr lang="en-US" sz="1100" dirty="0">
                <a:latin typeface="Consolas" pitchFamily="49" charset="0"/>
                <a:cs typeface="Consolas" pitchFamily="49" charset="0"/>
              </a:rPr>
              <a:t>", MB_OK);</a:t>
            </a:r>
          </a:p>
          <a:p>
            <a:r>
              <a:rPr lang="en-US" sz="1100" dirty="0" smtClean="0">
                <a:latin typeface="Consolas" pitchFamily="49" charset="0"/>
                <a:cs typeface="Consolas" pitchFamily="49" charset="0"/>
              </a:rPr>
              <a:t>        }</a:t>
            </a:r>
          </a:p>
          <a:p>
            <a:endParaRPr lang="en-US" sz="1100" dirty="0" smtClean="0">
              <a:latin typeface="Consolas" pitchFamily="49" charset="0"/>
              <a:cs typeface="Consolas" pitchFamily="49" charset="0"/>
            </a:endParaRPr>
          </a:p>
          <a:p>
            <a:r>
              <a:rPr lang="en-US" sz="1100" dirty="0">
                <a:latin typeface="Consolas" pitchFamily="49" charset="0"/>
                <a:cs typeface="Consolas" pitchFamily="49" charset="0"/>
              </a:rPr>
              <a:t> </a:t>
            </a:r>
            <a:r>
              <a:rPr lang="en-US" sz="1100" dirty="0" smtClean="0">
                <a:latin typeface="Consolas" pitchFamily="49" charset="0"/>
                <a:cs typeface="Consolas" pitchFamily="49" charset="0"/>
              </a:rPr>
              <a:t>       ...</a:t>
            </a:r>
            <a:endParaRPr lang="en-US" sz="1100" dirty="0">
              <a:latin typeface="Consolas" pitchFamily="49" charset="0"/>
              <a:cs typeface="Consolas" pitchFamily="49" charset="0"/>
            </a:endParaRPr>
          </a:p>
          <a:p>
            <a:r>
              <a:rPr lang="en-US" sz="1100" dirty="0">
                <a:latin typeface="Consolas" pitchFamily="49" charset="0"/>
                <a:cs typeface="Consolas" pitchFamily="49" charset="0"/>
              </a:rPr>
              <a:t>    }    </a:t>
            </a:r>
          </a:p>
          <a:p>
            <a:r>
              <a:rPr lang="en-US" sz="1100" dirty="0">
                <a:latin typeface="Consolas" pitchFamily="49" charset="0"/>
                <a:cs typeface="Consolas" pitchFamily="49" charset="0"/>
              </a:rPr>
              <a:t>    return TRUE;</a:t>
            </a:r>
          </a:p>
          <a:p>
            <a:r>
              <a:rPr lang="en-US" sz="1100" dirty="0">
                <a:latin typeface="Consolas" pitchFamily="49" charset="0"/>
                <a:cs typeface="Consolas" pitchFamily="49" charset="0"/>
              </a:rPr>
              <a:t>}</a:t>
            </a:r>
          </a:p>
        </p:txBody>
      </p:sp>
    </p:spTree>
    <p:extLst>
      <p:ext uri="{BB962C8B-B14F-4D97-AF65-F5344CB8AC3E}">
        <p14:creationId xmlns:p14="http://schemas.microsoft.com/office/powerpoint/2010/main" val="11169679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Attacking IPC Message Format</a:t>
            </a:r>
            <a:endParaRPr lang="en-US" dirty="0"/>
          </a:p>
        </p:txBody>
      </p:sp>
      <p:sp>
        <p:nvSpPr>
          <p:cNvPr id="3" name="Content Placeholder 2"/>
          <p:cNvSpPr>
            <a:spLocks noGrp="1"/>
          </p:cNvSpPr>
          <p:nvPr>
            <p:ph idx="1"/>
          </p:nvPr>
        </p:nvSpPr>
        <p:spPr/>
        <p:txBody>
          <a:bodyPr/>
          <a:lstStyle/>
          <a:p>
            <a:r>
              <a:rPr lang="en-US" dirty="0" smtClean="0"/>
              <a:t>Fuzz from within the DLL</a:t>
            </a:r>
            <a:endParaRPr lang="en-US" dirty="0"/>
          </a:p>
        </p:txBody>
      </p:sp>
      <p:sp>
        <p:nvSpPr>
          <p:cNvPr id="4" name="Rectangle 3"/>
          <p:cNvSpPr/>
          <p:nvPr/>
        </p:nvSpPr>
        <p:spPr>
          <a:xfrm>
            <a:off x="609600" y="2286000"/>
            <a:ext cx="8001000" cy="3647152"/>
          </a:xfrm>
          <a:prstGeom prst="rect">
            <a:avLst/>
          </a:prstGeom>
          <a:solidFill>
            <a:schemeClr val="bg1">
              <a:lumMod val="95000"/>
            </a:schemeClr>
          </a:solidFill>
          <a:ln>
            <a:solidFill>
              <a:schemeClr val="tx1"/>
            </a:solidFill>
          </a:ln>
        </p:spPr>
        <p:txBody>
          <a:bodyPr wrap="square">
            <a:spAutoFit/>
          </a:bodyPr>
          <a:lstStyle/>
          <a:p>
            <a:r>
              <a:rPr lang="en-US" sz="1100" dirty="0">
                <a:latin typeface="Consolas" pitchFamily="49" charset="0"/>
                <a:cs typeface="Consolas" pitchFamily="49" charset="0"/>
              </a:rPr>
              <a:t>DWORD WINAPI </a:t>
            </a:r>
            <a:r>
              <a:rPr lang="en-US" sz="1100" dirty="0" err="1">
                <a:latin typeface="Consolas" pitchFamily="49" charset="0"/>
                <a:cs typeface="Consolas" pitchFamily="49" charset="0"/>
              </a:rPr>
              <a:t>FuzzerFunction</a:t>
            </a:r>
            <a:r>
              <a:rPr lang="en-US" sz="1100" dirty="0">
                <a:latin typeface="Consolas" pitchFamily="49" charset="0"/>
                <a:cs typeface="Consolas" pitchFamily="49" charset="0"/>
              </a:rPr>
              <a:t>(LPVOID </a:t>
            </a:r>
            <a:r>
              <a:rPr lang="en-US" sz="1100" dirty="0" err="1" smtClean="0">
                <a:latin typeface="Consolas" pitchFamily="49" charset="0"/>
                <a:cs typeface="Consolas" pitchFamily="49" charset="0"/>
              </a:rPr>
              <a:t>lpParam</a:t>
            </a:r>
            <a:r>
              <a:rPr lang="en-US" sz="1100" dirty="0" smtClean="0">
                <a:latin typeface="Consolas" pitchFamily="49" charset="0"/>
                <a:cs typeface="Consolas" pitchFamily="49" charset="0"/>
              </a:rPr>
              <a:t>)</a:t>
            </a:r>
            <a:endParaRPr lang="en-US" sz="1100" dirty="0">
              <a:latin typeface="Consolas" pitchFamily="49" charset="0"/>
              <a:cs typeface="Consolas" pitchFamily="49" charset="0"/>
            </a:endParaRPr>
          </a:p>
          <a:p>
            <a:r>
              <a:rPr lang="en-US" sz="1100" dirty="0">
                <a:latin typeface="Consolas" pitchFamily="49" charset="0"/>
                <a:cs typeface="Consolas" pitchFamily="49" charset="0"/>
              </a:rPr>
              <a:t>{</a:t>
            </a:r>
          </a:p>
          <a:p>
            <a:r>
              <a:rPr lang="en-US" sz="1100" dirty="0" smtClean="0">
                <a:latin typeface="Consolas" pitchFamily="49" charset="0"/>
                <a:cs typeface="Consolas" pitchFamily="49" charset="0"/>
              </a:rPr>
              <a:t>    DWORD </a:t>
            </a:r>
            <a:r>
              <a:rPr lang="en-US" sz="1100" dirty="0">
                <a:latin typeface="Consolas" pitchFamily="49" charset="0"/>
                <a:cs typeface="Consolas" pitchFamily="49" charset="0"/>
              </a:rPr>
              <a:t>iteration = 0;</a:t>
            </a:r>
          </a:p>
          <a:p>
            <a:r>
              <a:rPr lang="en-US" sz="1100" dirty="0" smtClean="0">
                <a:latin typeface="Consolas" pitchFamily="49" charset="0"/>
                <a:cs typeface="Consolas" pitchFamily="49" charset="0"/>
              </a:rPr>
              <a:t>    FILE </a:t>
            </a:r>
            <a:r>
              <a:rPr lang="en-US" sz="1100" dirty="0">
                <a:latin typeface="Consolas" pitchFamily="49" charset="0"/>
                <a:cs typeface="Consolas" pitchFamily="49" charset="0"/>
              </a:rPr>
              <a:t>*file;</a:t>
            </a:r>
          </a:p>
          <a:p>
            <a:endParaRPr lang="en-US" sz="1100" dirty="0">
              <a:latin typeface="Consolas" pitchFamily="49" charset="0"/>
              <a:cs typeface="Consolas" pitchFamily="49" charset="0"/>
            </a:endParaRPr>
          </a:p>
          <a:p>
            <a:r>
              <a:rPr lang="en-US" sz="1100" dirty="0" smtClean="0">
                <a:latin typeface="Consolas" pitchFamily="49" charset="0"/>
                <a:cs typeface="Consolas" pitchFamily="49" charset="0"/>
              </a:rPr>
              <a:t>    do </a:t>
            </a:r>
            <a:endParaRPr lang="en-US" sz="1100" dirty="0">
              <a:latin typeface="Consolas" pitchFamily="49" charset="0"/>
              <a:cs typeface="Consolas" pitchFamily="49" charset="0"/>
            </a:endParaRPr>
          </a:p>
          <a:p>
            <a:r>
              <a:rPr lang="en-US" sz="1100" dirty="0" smtClean="0">
                <a:latin typeface="Consolas" pitchFamily="49" charset="0"/>
                <a:cs typeface="Consolas" pitchFamily="49" charset="0"/>
              </a:rPr>
              <a:t>    {</a:t>
            </a:r>
            <a:endParaRPr lang="en-US" sz="1100" dirty="0">
              <a:latin typeface="Consolas" pitchFamily="49" charset="0"/>
              <a:cs typeface="Consolas" pitchFamily="49" charset="0"/>
            </a:endParaRPr>
          </a:p>
          <a:p>
            <a:r>
              <a:rPr lang="en-US" sz="1100" smtClean="0">
                <a:latin typeface="Consolas" pitchFamily="49" charset="0"/>
                <a:cs typeface="Consolas" pitchFamily="49" charset="0"/>
              </a:rPr>
              <a:t>        char *path </a:t>
            </a:r>
            <a:r>
              <a:rPr lang="en-US" sz="1100" dirty="0">
                <a:latin typeface="Consolas" pitchFamily="49" charset="0"/>
                <a:cs typeface="Consolas" pitchFamily="49" charset="0"/>
              </a:rPr>
              <a:t>= </a:t>
            </a:r>
            <a:r>
              <a:rPr lang="en-US" sz="1100" dirty="0" err="1">
                <a:latin typeface="Consolas" pitchFamily="49" charset="0"/>
                <a:cs typeface="Consolas" pitchFamily="49" charset="0"/>
              </a:rPr>
              <a:t>GenFuzzedString</a:t>
            </a:r>
            <a:r>
              <a:rPr lang="en-US" sz="1100" dirty="0">
                <a:latin typeface="Consolas" pitchFamily="49" charset="0"/>
                <a:cs typeface="Consolas" pitchFamily="49" charset="0"/>
              </a:rPr>
              <a:t>();</a:t>
            </a:r>
          </a:p>
          <a:p>
            <a:r>
              <a:rPr lang="en-US" sz="1100" dirty="0" smtClean="0">
                <a:latin typeface="Consolas" pitchFamily="49" charset="0"/>
                <a:cs typeface="Consolas" pitchFamily="49" charset="0"/>
              </a:rPr>
              <a:t>        file </a:t>
            </a:r>
            <a:r>
              <a:rPr lang="en-US" sz="1100" dirty="0">
                <a:latin typeface="Consolas" pitchFamily="49" charset="0"/>
                <a:cs typeface="Consolas" pitchFamily="49" charset="0"/>
              </a:rPr>
              <a:t>= </a:t>
            </a:r>
            <a:r>
              <a:rPr lang="en-US" sz="1100" dirty="0" err="1">
                <a:latin typeface="Consolas" pitchFamily="49" charset="0"/>
                <a:cs typeface="Consolas" pitchFamily="49" charset="0"/>
              </a:rPr>
              <a:t>fopen</a:t>
            </a:r>
            <a:r>
              <a:rPr lang="en-US" sz="1100" dirty="0">
                <a:latin typeface="Consolas" pitchFamily="49" charset="0"/>
                <a:cs typeface="Consolas" pitchFamily="49" charset="0"/>
              </a:rPr>
              <a:t>(path, "r");</a:t>
            </a:r>
          </a:p>
          <a:p>
            <a:r>
              <a:rPr lang="en-US" sz="1100" dirty="0" smtClean="0">
                <a:latin typeface="Consolas" pitchFamily="49" charset="0"/>
                <a:cs typeface="Consolas" pitchFamily="49" charset="0"/>
              </a:rPr>
              <a:t>        if(file </a:t>
            </a:r>
            <a:r>
              <a:rPr lang="en-US" sz="1100" dirty="0">
                <a:latin typeface="Consolas" pitchFamily="49" charset="0"/>
                <a:cs typeface="Consolas" pitchFamily="49" charset="0"/>
              </a:rPr>
              <a:t>!= NULL)</a:t>
            </a:r>
          </a:p>
          <a:p>
            <a:r>
              <a:rPr lang="en-US" sz="1100" dirty="0" smtClean="0">
                <a:latin typeface="Consolas" pitchFamily="49" charset="0"/>
                <a:cs typeface="Consolas" pitchFamily="49" charset="0"/>
              </a:rPr>
              <a:t>            </a:t>
            </a:r>
            <a:r>
              <a:rPr lang="en-US" sz="1100" dirty="0" err="1" smtClean="0">
                <a:latin typeface="Consolas" pitchFamily="49" charset="0"/>
                <a:cs typeface="Consolas" pitchFamily="49" charset="0"/>
              </a:rPr>
              <a:t>fclose</a:t>
            </a:r>
            <a:r>
              <a:rPr lang="en-US" sz="1100" dirty="0" smtClean="0">
                <a:latin typeface="Consolas" pitchFamily="49" charset="0"/>
                <a:cs typeface="Consolas" pitchFamily="49" charset="0"/>
              </a:rPr>
              <a:t>(file</a:t>
            </a:r>
            <a:r>
              <a:rPr lang="en-US" sz="1100" dirty="0">
                <a:latin typeface="Consolas" pitchFamily="49" charset="0"/>
                <a:cs typeface="Consolas" pitchFamily="49" charset="0"/>
              </a:rPr>
              <a:t>);</a:t>
            </a:r>
          </a:p>
          <a:p>
            <a:endParaRPr lang="en-US" sz="1100" dirty="0">
              <a:latin typeface="Consolas" pitchFamily="49" charset="0"/>
              <a:cs typeface="Consolas" pitchFamily="49" charset="0"/>
            </a:endParaRPr>
          </a:p>
          <a:p>
            <a:r>
              <a:rPr lang="en-US" sz="1100" dirty="0" smtClean="0">
                <a:latin typeface="Consolas" pitchFamily="49" charset="0"/>
                <a:cs typeface="Consolas" pitchFamily="49" charset="0"/>
              </a:rPr>
              <a:t>        file </a:t>
            </a:r>
            <a:r>
              <a:rPr lang="en-US" sz="1100" dirty="0">
                <a:latin typeface="Consolas" pitchFamily="49" charset="0"/>
                <a:cs typeface="Consolas" pitchFamily="49" charset="0"/>
              </a:rPr>
              <a:t>= </a:t>
            </a:r>
            <a:r>
              <a:rPr lang="en-US" sz="1100" dirty="0" err="1">
                <a:latin typeface="Consolas" pitchFamily="49" charset="0"/>
                <a:cs typeface="Consolas" pitchFamily="49" charset="0"/>
              </a:rPr>
              <a:t>fopen</a:t>
            </a:r>
            <a:r>
              <a:rPr lang="en-US" sz="1100" dirty="0">
                <a:latin typeface="Consolas" pitchFamily="49" charset="0"/>
                <a:cs typeface="Consolas" pitchFamily="49" charset="0"/>
              </a:rPr>
              <a:t>(path, "w");</a:t>
            </a:r>
          </a:p>
          <a:p>
            <a:r>
              <a:rPr lang="en-US" sz="1100" dirty="0" smtClean="0">
                <a:latin typeface="Consolas" pitchFamily="49" charset="0"/>
                <a:cs typeface="Consolas" pitchFamily="49" charset="0"/>
              </a:rPr>
              <a:t>        if(file </a:t>
            </a:r>
            <a:r>
              <a:rPr lang="en-US" sz="1100" dirty="0">
                <a:latin typeface="Consolas" pitchFamily="49" charset="0"/>
                <a:cs typeface="Consolas" pitchFamily="49" charset="0"/>
              </a:rPr>
              <a:t>!= NULL)</a:t>
            </a:r>
          </a:p>
          <a:p>
            <a:r>
              <a:rPr lang="en-US" sz="1100" dirty="0" smtClean="0">
                <a:latin typeface="Consolas" pitchFamily="49" charset="0"/>
                <a:cs typeface="Consolas" pitchFamily="49" charset="0"/>
              </a:rPr>
              <a:t>        </a:t>
            </a:r>
            <a:r>
              <a:rPr lang="en-US" sz="1100" dirty="0" err="1" smtClean="0">
                <a:latin typeface="Consolas" pitchFamily="49" charset="0"/>
                <a:cs typeface="Consolas" pitchFamily="49" charset="0"/>
              </a:rPr>
              <a:t>fclose</a:t>
            </a:r>
            <a:r>
              <a:rPr lang="en-US" sz="1100" dirty="0" smtClean="0">
                <a:latin typeface="Consolas" pitchFamily="49" charset="0"/>
                <a:cs typeface="Consolas" pitchFamily="49" charset="0"/>
              </a:rPr>
              <a:t>(file</a:t>
            </a:r>
            <a:r>
              <a:rPr lang="en-US" sz="1100" dirty="0">
                <a:latin typeface="Consolas" pitchFamily="49" charset="0"/>
                <a:cs typeface="Consolas" pitchFamily="49" charset="0"/>
              </a:rPr>
              <a:t>);</a:t>
            </a:r>
          </a:p>
          <a:p>
            <a:r>
              <a:rPr lang="en-US" sz="1100" dirty="0" smtClean="0">
                <a:latin typeface="Consolas" pitchFamily="49" charset="0"/>
                <a:cs typeface="Consolas" pitchFamily="49" charset="0"/>
              </a:rPr>
              <a:t>       </a:t>
            </a:r>
          </a:p>
          <a:p>
            <a:r>
              <a:rPr lang="en-US" sz="1100" dirty="0">
                <a:latin typeface="Consolas" pitchFamily="49" charset="0"/>
                <a:cs typeface="Consolas" pitchFamily="49" charset="0"/>
              </a:rPr>
              <a:t> </a:t>
            </a:r>
            <a:r>
              <a:rPr lang="en-US" sz="1100" dirty="0" smtClean="0">
                <a:latin typeface="Consolas" pitchFamily="49" charset="0"/>
                <a:cs typeface="Consolas" pitchFamily="49" charset="0"/>
              </a:rPr>
              <a:t>       ...</a:t>
            </a:r>
            <a:endParaRPr lang="en-US" sz="1100" dirty="0">
              <a:latin typeface="Consolas" pitchFamily="49" charset="0"/>
              <a:cs typeface="Consolas" pitchFamily="49" charset="0"/>
            </a:endParaRPr>
          </a:p>
          <a:p>
            <a:r>
              <a:rPr lang="en-US" sz="1100" dirty="0">
                <a:latin typeface="Consolas" pitchFamily="49" charset="0"/>
                <a:cs typeface="Consolas" pitchFamily="49" charset="0"/>
              </a:rPr>
              <a:t> </a:t>
            </a:r>
            <a:r>
              <a:rPr lang="en-US" sz="1100" dirty="0" smtClean="0">
                <a:latin typeface="Consolas" pitchFamily="49" charset="0"/>
                <a:cs typeface="Consolas" pitchFamily="49" charset="0"/>
              </a:rPr>
              <a:t>   } </a:t>
            </a:r>
            <a:r>
              <a:rPr lang="en-US" sz="1100" dirty="0">
                <a:latin typeface="Consolas" pitchFamily="49" charset="0"/>
                <a:cs typeface="Consolas" pitchFamily="49" charset="0"/>
              </a:rPr>
              <a:t>while (iteration++ &lt; ITERATIONS);</a:t>
            </a:r>
          </a:p>
          <a:p>
            <a:endParaRPr lang="en-US" sz="1100" dirty="0">
              <a:latin typeface="Consolas" pitchFamily="49" charset="0"/>
              <a:cs typeface="Consolas" pitchFamily="49" charset="0"/>
            </a:endParaRPr>
          </a:p>
          <a:p>
            <a:r>
              <a:rPr lang="en-US" sz="1100" dirty="0" smtClean="0">
                <a:latin typeface="Consolas" pitchFamily="49" charset="0"/>
                <a:cs typeface="Consolas" pitchFamily="49" charset="0"/>
              </a:rPr>
              <a:t>    return </a:t>
            </a:r>
            <a:r>
              <a:rPr lang="en-US" sz="1100" dirty="0">
                <a:latin typeface="Consolas" pitchFamily="49" charset="0"/>
                <a:cs typeface="Consolas" pitchFamily="49" charset="0"/>
              </a:rPr>
              <a:t>0;</a:t>
            </a:r>
          </a:p>
          <a:p>
            <a:r>
              <a:rPr lang="en-US" sz="1100" dirty="0">
                <a:latin typeface="Consolas" pitchFamily="49" charset="0"/>
                <a:cs typeface="Consolas" pitchFamily="49" charset="0"/>
              </a:rPr>
              <a:t>}</a:t>
            </a:r>
          </a:p>
        </p:txBody>
      </p:sp>
    </p:spTree>
    <p:extLst>
      <p:ext uri="{BB962C8B-B14F-4D97-AF65-F5344CB8AC3E}">
        <p14:creationId xmlns:p14="http://schemas.microsoft.com/office/powerpoint/2010/main" val="156448717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Unrestricted Access</a:t>
            </a:r>
            <a:endParaRPr lang="en-US" dirty="0"/>
          </a:p>
        </p:txBody>
      </p:sp>
      <p:sp>
        <p:nvSpPr>
          <p:cNvPr id="3" name="Content Placeholder 2"/>
          <p:cNvSpPr>
            <a:spLocks noGrp="1"/>
          </p:cNvSpPr>
          <p:nvPr>
            <p:ph idx="1"/>
          </p:nvPr>
        </p:nvSpPr>
        <p:spPr/>
        <p:txBody>
          <a:bodyPr/>
          <a:lstStyle/>
          <a:p>
            <a:pPr marL="342900" lvl="1" indent="-342900">
              <a:buFont typeface="Arial" pitchFamily="34" charset="0"/>
              <a:buChar char="•"/>
            </a:pPr>
            <a:r>
              <a:rPr lang="en-US" dirty="0" smtClean="0"/>
              <a:t>Socket </a:t>
            </a:r>
            <a:r>
              <a:rPr lang="en-US" dirty="0"/>
              <a:t>and Handle use is not restricted</a:t>
            </a:r>
          </a:p>
          <a:p>
            <a:pPr lvl="1"/>
            <a:r>
              <a:rPr lang="en-US" dirty="0" smtClean="0"/>
              <a:t>Could use PDF exploit as a pivot point into a sensitive network using less sophisticated attacks to achieve persistence</a:t>
            </a:r>
          </a:p>
          <a:p>
            <a:endParaRPr lang="en-US" dirty="0" smtClean="0"/>
          </a:p>
          <a:p>
            <a:r>
              <a:rPr lang="en-US" dirty="0" smtClean="0"/>
              <a:t>Reading of the file system is not restricted </a:t>
            </a:r>
          </a:p>
          <a:p>
            <a:pPr lvl="1"/>
            <a:r>
              <a:rPr lang="en-US" dirty="0" smtClean="0"/>
              <a:t>Combined with above flaw, file system may be dumped over a socket</a:t>
            </a:r>
            <a:endParaRPr lang="en-US" dirty="0"/>
          </a:p>
        </p:txBody>
      </p:sp>
    </p:spTree>
    <p:extLst>
      <p:ext uri="{BB962C8B-B14F-4D97-AF65-F5344CB8AC3E}">
        <p14:creationId xmlns:p14="http://schemas.microsoft.com/office/powerpoint/2010/main" val="113464466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Unrestricted Access</a:t>
            </a:r>
            <a:endParaRPr lang="en-US" dirty="0"/>
          </a:p>
        </p:txBody>
      </p:sp>
      <p:sp>
        <p:nvSpPr>
          <p:cNvPr id="3" name="Content Placeholder 2"/>
          <p:cNvSpPr>
            <a:spLocks noGrp="1"/>
          </p:cNvSpPr>
          <p:nvPr>
            <p:ph idx="1"/>
          </p:nvPr>
        </p:nvSpPr>
        <p:spPr/>
        <p:txBody>
          <a:bodyPr/>
          <a:lstStyle/>
          <a:p>
            <a:pPr marL="342900" lvl="1" indent="-342900">
              <a:buFont typeface="Arial" pitchFamily="34" charset="0"/>
              <a:buChar char="•"/>
            </a:pPr>
            <a:r>
              <a:rPr lang="en-US" dirty="0" smtClean="0"/>
              <a:t>Reading from Clipboard is not restricted</a:t>
            </a:r>
          </a:p>
          <a:p>
            <a:pPr marL="342900" lvl="1" indent="-342900">
              <a:buFont typeface="Arial" pitchFamily="34" charset="0"/>
              <a:buChar char="•"/>
            </a:pPr>
            <a:endParaRPr lang="en-US" dirty="0"/>
          </a:p>
          <a:p>
            <a:pPr marL="342900" lvl="1" indent="-342900">
              <a:buFont typeface="Arial" pitchFamily="34" charset="0"/>
              <a:buChar char="•"/>
            </a:pPr>
            <a:r>
              <a:rPr lang="en-US" dirty="0" smtClean="0"/>
              <a:t>Log </a:t>
            </a:r>
            <a:r>
              <a:rPr lang="en-US" dirty="0" smtClean="0"/>
              <a:t>file is disabled by default</a:t>
            </a:r>
            <a:endParaRPr lang="en-US" dirty="0"/>
          </a:p>
          <a:p>
            <a:pPr lvl="1"/>
            <a:r>
              <a:rPr lang="en-US" dirty="0" smtClean="0"/>
              <a:t>When it is enabled, it is stored in one of the few writable directories by default</a:t>
            </a:r>
          </a:p>
        </p:txBody>
      </p:sp>
    </p:spTree>
    <p:extLst>
      <p:ext uri="{BB962C8B-B14F-4D97-AF65-F5344CB8AC3E}">
        <p14:creationId xmlns:p14="http://schemas.microsoft.com/office/powerpoint/2010/main" val="255578747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Future</a:t>
            </a:r>
            <a:r>
              <a:rPr lang="en-US" baseline="0" dirty="0" smtClean="0"/>
              <a:t> Potential</a:t>
            </a:r>
            <a:endParaRPr lang="en-US" dirty="0"/>
          </a:p>
        </p:txBody>
      </p:sp>
      <p:sp>
        <p:nvSpPr>
          <p:cNvPr id="3" name="Content Placeholder 2"/>
          <p:cNvSpPr>
            <a:spLocks noGrp="1"/>
          </p:cNvSpPr>
          <p:nvPr>
            <p:ph idx="1"/>
          </p:nvPr>
        </p:nvSpPr>
        <p:spPr/>
        <p:txBody>
          <a:bodyPr>
            <a:normAutofit/>
          </a:bodyPr>
          <a:lstStyle/>
          <a:p>
            <a:r>
              <a:rPr lang="en-US" dirty="0" smtClean="0"/>
              <a:t>Network</a:t>
            </a:r>
            <a:r>
              <a:rPr lang="en-US" baseline="0" dirty="0" smtClean="0"/>
              <a:t> Sandboxing (LeBlanc)</a:t>
            </a:r>
            <a:endParaRPr lang="en-US" dirty="0" smtClean="0"/>
          </a:p>
          <a:p>
            <a:pPr lvl="1"/>
            <a:r>
              <a:rPr lang="en-US" sz="2800" kern="1200" dirty="0" smtClean="0">
                <a:solidFill>
                  <a:schemeClr val="tx1"/>
                </a:solidFill>
                <a:effectLst/>
                <a:latin typeface="+mn-lt"/>
                <a:ea typeface="+mn-ea"/>
                <a:cs typeface="+mn-cs"/>
              </a:rPr>
              <a:t>A </a:t>
            </a:r>
            <a:r>
              <a:rPr lang="en-US" sz="2800" kern="1200" dirty="0" smtClean="0">
                <a:solidFill>
                  <a:schemeClr val="tx1"/>
                </a:solidFill>
                <a:effectLst/>
                <a:latin typeface="+mn-lt"/>
                <a:ea typeface="+mn-ea"/>
                <a:cs typeface="+mn-cs"/>
              </a:rPr>
              <a:t>solution is outlined in </a:t>
            </a:r>
            <a:r>
              <a:rPr lang="en-US" sz="2800" u="sng" kern="1200" dirty="0" smtClean="0">
                <a:solidFill>
                  <a:schemeClr val="tx1"/>
                </a:solidFill>
                <a:effectLst/>
                <a:latin typeface="+mn-lt"/>
                <a:ea typeface="+mn-ea"/>
                <a:cs typeface="+mn-cs"/>
                <a:hlinkClick r:id="rId2"/>
              </a:rPr>
              <a:t>http://</a:t>
            </a:r>
            <a:r>
              <a:rPr lang="en-US" sz="2800" u="sng" kern="1200" dirty="0" smtClean="0">
                <a:solidFill>
                  <a:schemeClr val="tx1"/>
                </a:solidFill>
                <a:effectLst/>
                <a:latin typeface="+mn-lt"/>
                <a:ea typeface="+mn-ea"/>
                <a:cs typeface="+mn-cs"/>
                <a:hlinkClick r:id="rId2"/>
              </a:rPr>
              <a:t>blogs.msdn.com/b/david_leblanc/archive/2007/11/02/more-on-sandboxing-network-implications.aspx</a:t>
            </a:r>
            <a:endParaRPr lang="en-US" sz="2800" u="sng" kern="1200" dirty="0" smtClean="0">
              <a:solidFill>
                <a:schemeClr val="tx1"/>
              </a:solidFill>
              <a:effectLst/>
              <a:latin typeface="+mn-lt"/>
              <a:ea typeface="+mn-ea"/>
              <a:cs typeface="+mn-cs"/>
            </a:endParaRPr>
          </a:p>
          <a:p>
            <a:pPr lvl="1"/>
            <a:endParaRPr lang="en-US" u="sng" dirty="0"/>
          </a:p>
          <a:p>
            <a:pPr lvl="1"/>
            <a:r>
              <a:rPr lang="en-US" dirty="0" err="1" smtClean="0"/>
              <a:t>tl;dr</a:t>
            </a:r>
            <a:r>
              <a:rPr lang="en-US" dirty="0" smtClean="0"/>
              <a:t> – Use Windows Firewall to limit connections to and from the acrord32.exe process</a:t>
            </a:r>
            <a:endParaRPr lang="en-US" sz="2800" kern="1200" dirty="0" smtClean="0">
              <a:solidFill>
                <a:schemeClr val="tx1"/>
              </a:solidFill>
              <a:effectLst/>
              <a:latin typeface="+mn-lt"/>
              <a:ea typeface="+mn-ea"/>
              <a:cs typeface="+mn-cs"/>
            </a:endParaRPr>
          </a:p>
        </p:txBody>
      </p:sp>
    </p:spTree>
    <p:extLst>
      <p:ext uri="{BB962C8B-B14F-4D97-AF65-F5344CB8AC3E}">
        <p14:creationId xmlns:p14="http://schemas.microsoft.com/office/powerpoint/2010/main" val="39739646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Internet Usage Statistics</a:t>
            </a:r>
            <a:endParaRPr lang="en-US" dirty="0"/>
          </a:p>
        </p:txBody>
      </p:sp>
      <p:sp>
        <p:nvSpPr>
          <p:cNvPr id="3" name="Content Placeholder 2"/>
          <p:cNvSpPr>
            <a:spLocks noGrp="1"/>
          </p:cNvSpPr>
          <p:nvPr>
            <p:ph idx="1"/>
          </p:nvPr>
        </p:nvSpPr>
        <p:spPr/>
        <p:txBody>
          <a:bodyPr/>
          <a:lstStyle/>
          <a:p>
            <a:r>
              <a:rPr lang="en-US" dirty="0" smtClean="0"/>
              <a:t>As of June, 2010 there were 2 billion internet users</a:t>
            </a:r>
          </a:p>
          <a:p>
            <a:pPr lvl="1"/>
            <a:r>
              <a:rPr lang="en-US" dirty="0" smtClean="0"/>
              <a:t>600 million Reader downloads = 30% market</a:t>
            </a:r>
          </a:p>
          <a:p>
            <a:pPr lvl="1"/>
            <a:endParaRPr lang="en-US" dirty="0" smtClean="0"/>
          </a:p>
          <a:p>
            <a:r>
              <a:rPr lang="en-US" dirty="0" smtClean="0"/>
              <a:t>Chrome market share was 23.8% in January, 2011</a:t>
            </a:r>
          </a:p>
          <a:p>
            <a:pPr lvl="1"/>
            <a:r>
              <a:rPr lang="en-US" dirty="0" smtClean="0"/>
              <a:t>Roughly 476 million users</a:t>
            </a:r>
          </a:p>
        </p:txBody>
      </p:sp>
      <p:sp>
        <p:nvSpPr>
          <p:cNvPr id="4" name="Rectangle 3"/>
          <p:cNvSpPr/>
          <p:nvPr/>
        </p:nvSpPr>
        <p:spPr>
          <a:xfrm>
            <a:off x="1742961" y="2209800"/>
            <a:ext cx="4581639" cy="369332"/>
          </a:xfrm>
          <a:prstGeom prst="rect">
            <a:avLst/>
          </a:prstGeom>
        </p:spPr>
        <p:txBody>
          <a:bodyPr wrap="none">
            <a:spAutoFit/>
          </a:bodyPr>
          <a:lstStyle/>
          <a:p>
            <a:r>
              <a:rPr lang="en-US" dirty="0" smtClean="0">
                <a:hlinkClick r:id="rId2"/>
              </a:rPr>
              <a:t>http</a:t>
            </a:r>
            <a:r>
              <a:rPr lang="en-US" dirty="0">
                <a:hlinkClick r:id="rId2"/>
              </a:rPr>
              <a:t>://</a:t>
            </a:r>
            <a:r>
              <a:rPr lang="en-US" dirty="0" smtClean="0">
                <a:hlinkClick r:id="rId2"/>
              </a:rPr>
              <a:t>www.internetworldstats.com/stats.htm</a:t>
            </a:r>
            <a:endParaRPr lang="en-US" dirty="0"/>
          </a:p>
        </p:txBody>
      </p:sp>
      <p:sp>
        <p:nvSpPr>
          <p:cNvPr id="5" name="Rectangle 4"/>
          <p:cNvSpPr/>
          <p:nvPr/>
        </p:nvSpPr>
        <p:spPr>
          <a:xfrm>
            <a:off x="1676400" y="4313878"/>
            <a:ext cx="5791200" cy="369332"/>
          </a:xfrm>
          <a:prstGeom prst="rect">
            <a:avLst/>
          </a:prstGeom>
        </p:spPr>
        <p:txBody>
          <a:bodyPr wrap="square">
            <a:spAutoFit/>
          </a:bodyPr>
          <a:lstStyle/>
          <a:p>
            <a:r>
              <a:rPr lang="en-US" dirty="0">
                <a:hlinkClick r:id="rId3"/>
              </a:rPr>
              <a:t>http://www.w3schools.com/browsers/browsers_stats.asp</a:t>
            </a:r>
            <a:endParaRPr lang="en-US" dirty="0"/>
          </a:p>
        </p:txBody>
      </p:sp>
    </p:spTree>
    <p:extLst>
      <p:ext uri="{BB962C8B-B14F-4D97-AF65-F5344CB8AC3E}">
        <p14:creationId xmlns:p14="http://schemas.microsoft.com/office/powerpoint/2010/main" val="2161538462"/>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Future</a:t>
            </a:r>
            <a:r>
              <a:rPr lang="en-US" baseline="0" dirty="0" smtClean="0"/>
              <a:t> Potential</a:t>
            </a:r>
            <a:endParaRPr lang="en-US" dirty="0"/>
          </a:p>
        </p:txBody>
      </p:sp>
      <p:sp>
        <p:nvSpPr>
          <p:cNvPr id="3" name="Content Placeholder 2"/>
          <p:cNvSpPr>
            <a:spLocks noGrp="1"/>
          </p:cNvSpPr>
          <p:nvPr>
            <p:ph idx="1"/>
          </p:nvPr>
        </p:nvSpPr>
        <p:spPr/>
        <p:txBody>
          <a:bodyPr>
            <a:normAutofit/>
          </a:bodyPr>
          <a:lstStyle/>
          <a:p>
            <a:r>
              <a:rPr lang="en-US" baseline="0" dirty="0" smtClean="0"/>
              <a:t>File</a:t>
            </a:r>
            <a:r>
              <a:rPr lang="en-US" dirty="0" smtClean="0"/>
              <a:t> I/O </a:t>
            </a:r>
            <a:r>
              <a:rPr lang="en-US" baseline="0" dirty="0" smtClean="0"/>
              <a:t>Sandboxing (</a:t>
            </a:r>
            <a:r>
              <a:rPr lang="en-US" baseline="0" dirty="0" err="1" smtClean="0"/>
              <a:t>rjohnson</a:t>
            </a:r>
            <a:r>
              <a:rPr lang="en-US" baseline="0" dirty="0" smtClean="0"/>
              <a:t>)</a:t>
            </a:r>
          </a:p>
          <a:p>
            <a:pPr lvl="1"/>
            <a:r>
              <a:rPr lang="en-US" dirty="0" smtClean="0"/>
              <a:t>On launch </a:t>
            </a:r>
            <a:r>
              <a:rPr lang="en-US" dirty="0" smtClean="0"/>
              <a:t>copy required resources to a temp directory</a:t>
            </a:r>
          </a:p>
          <a:p>
            <a:pPr lvl="1"/>
            <a:endParaRPr lang="en-US" dirty="0" smtClean="0"/>
          </a:p>
          <a:p>
            <a:pPr lvl="1"/>
            <a:r>
              <a:rPr lang="en-US" dirty="0" smtClean="0"/>
              <a:t>Limit all reads to the temp directory rather than allowing global read access</a:t>
            </a:r>
          </a:p>
        </p:txBody>
      </p:sp>
    </p:spTree>
    <p:extLst>
      <p:ext uri="{BB962C8B-B14F-4D97-AF65-F5344CB8AC3E}">
        <p14:creationId xmlns:p14="http://schemas.microsoft.com/office/powerpoint/2010/main" val="239079205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Future</a:t>
            </a:r>
            <a:r>
              <a:rPr lang="en-US" baseline="0" dirty="0" smtClean="0"/>
              <a:t> Potential</a:t>
            </a:r>
            <a:endParaRPr lang="en-US" dirty="0"/>
          </a:p>
        </p:txBody>
      </p:sp>
      <p:sp>
        <p:nvSpPr>
          <p:cNvPr id="3" name="Content Placeholder 2"/>
          <p:cNvSpPr>
            <a:spLocks noGrp="1"/>
          </p:cNvSpPr>
          <p:nvPr>
            <p:ph idx="1"/>
          </p:nvPr>
        </p:nvSpPr>
        <p:spPr/>
        <p:txBody>
          <a:bodyPr>
            <a:normAutofit/>
          </a:bodyPr>
          <a:lstStyle/>
          <a:p>
            <a:r>
              <a:rPr lang="en-US" baseline="0" dirty="0" smtClean="0"/>
              <a:t>Utilize 64-bit</a:t>
            </a:r>
            <a:r>
              <a:rPr lang="en-US" dirty="0" smtClean="0"/>
              <a:t> process advantages (anti-spray)</a:t>
            </a:r>
            <a:endParaRPr lang="en-US" dirty="0"/>
          </a:p>
          <a:p>
            <a:endParaRPr lang="en-US" dirty="0" smtClean="0"/>
          </a:p>
          <a:p>
            <a:r>
              <a:rPr lang="en-US" dirty="0" err="1" smtClean="0"/>
              <a:t>Javascript</a:t>
            </a:r>
            <a:r>
              <a:rPr lang="en-US" dirty="0" smtClean="0"/>
              <a:t> blacklist could be utilized to prevent loading of generic spray code </a:t>
            </a:r>
          </a:p>
          <a:p>
            <a:pPr lvl="1"/>
            <a:r>
              <a:rPr lang="en-US" dirty="0" smtClean="0"/>
              <a:t>Currently only blacklist APIs rather than allow a fingerprinting mechanism</a:t>
            </a:r>
          </a:p>
          <a:p>
            <a:endParaRPr lang="en-US" dirty="0" smtClean="0"/>
          </a:p>
        </p:txBody>
      </p:sp>
    </p:spTree>
    <p:extLst>
      <p:ext uri="{BB962C8B-B14F-4D97-AF65-F5344CB8AC3E}">
        <p14:creationId xmlns:p14="http://schemas.microsoft.com/office/powerpoint/2010/main" val="311603563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p:txBody>
          <a:bodyPr>
            <a:normAutofit/>
          </a:bodyPr>
          <a:lstStyle/>
          <a:p>
            <a:r>
              <a:rPr lang="en-US" dirty="0" smtClean="0"/>
              <a:t>Adobe</a:t>
            </a:r>
            <a:r>
              <a:rPr lang="en-US" baseline="0" dirty="0" smtClean="0"/>
              <a:t> is moving in the right direction</a:t>
            </a:r>
          </a:p>
          <a:p>
            <a:endParaRPr lang="en-US" baseline="0" dirty="0" smtClean="0"/>
          </a:p>
          <a:p>
            <a:r>
              <a:rPr lang="en-US" dirty="0" smtClean="0"/>
              <a:t>Improvements need to be implemented on other platforms</a:t>
            </a:r>
            <a:endParaRPr lang="en-US" dirty="0"/>
          </a:p>
          <a:p>
            <a:endParaRPr lang="en-US" baseline="0" dirty="0" smtClean="0"/>
          </a:p>
          <a:p>
            <a:r>
              <a:rPr lang="en-US" dirty="0" smtClean="0"/>
              <a:t>Offering configuration that includes the ability to enable available solutions </a:t>
            </a:r>
            <a:r>
              <a:rPr lang="en-US" baseline="0" dirty="0" smtClean="0"/>
              <a:t>would </a:t>
            </a:r>
            <a:r>
              <a:rPr lang="en-US" baseline="0" dirty="0" smtClean="0"/>
              <a:t>lead to a more secure </a:t>
            </a:r>
            <a:r>
              <a:rPr lang="en-US" baseline="0" dirty="0" smtClean="0"/>
              <a:t>sandbox </a:t>
            </a:r>
            <a:endParaRPr lang="en-US" dirty="0" smtClean="0"/>
          </a:p>
        </p:txBody>
      </p:sp>
    </p:spTree>
    <p:extLst>
      <p:ext uri="{BB962C8B-B14F-4D97-AF65-F5344CB8AC3E}">
        <p14:creationId xmlns:p14="http://schemas.microsoft.com/office/powerpoint/2010/main" val="89541411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chor="ctr"/>
          <a:lstStyle/>
          <a:p>
            <a:pPr marL="0" indent="0" algn="ctr">
              <a:buNone/>
            </a:pPr>
            <a:r>
              <a:rPr lang="en-US" sz="6000" dirty="0" smtClean="0"/>
              <a:t>Questions? </a:t>
            </a:r>
          </a:p>
          <a:p>
            <a:pPr marL="0" indent="0" algn="ctr">
              <a:buNone/>
            </a:pPr>
            <a:r>
              <a:rPr lang="en-US" sz="6000" dirty="0" smtClean="0"/>
              <a:t>Thank you!</a:t>
            </a:r>
            <a:endParaRPr lang="en-US" sz="6000" dirty="0"/>
          </a:p>
          <a:p>
            <a:pPr marL="0" indent="0" algn="ctr">
              <a:buNone/>
            </a:pPr>
            <a:endParaRPr lang="en-US" dirty="0">
              <a:hlinkClick r:id="rId2"/>
            </a:endParaRPr>
          </a:p>
          <a:p>
            <a:pPr marL="0" indent="0" algn="ctr">
              <a:buNone/>
            </a:pPr>
            <a:r>
              <a:rPr lang="en-US" dirty="0" smtClean="0">
                <a:hlinkClick r:id="rId2"/>
              </a:rPr>
              <a:t>rjohnson@sourcefire.com</a:t>
            </a:r>
            <a:endParaRPr lang="en-US" dirty="0" smtClean="0"/>
          </a:p>
          <a:p>
            <a:pPr marL="0" indent="0" algn="ctr">
              <a:buNone/>
            </a:pPr>
            <a:r>
              <a:rPr lang="en-US" dirty="0">
                <a:hlinkClick r:id="rId3"/>
              </a:rPr>
              <a:t>http://vrt-blog.snort.org</a:t>
            </a:r>
            <a:r>
              <a:rPr lang="en-US" dirty="0" smtClean="0">
                <a:hlinkClick r:id="rId3"/>
              </a:rPr>
              <a:t>/</a:t>
            </a:r>
            <a:endParaRPr lang="en-US" dirty="0" smtClean="0"/>
          </a:p>
          <a:p>
            <a:pPr marL="0" indent="0" algn="ctr">
              <a:buNone/>
            </a:pPr>
            <a:endParaRPr lang="en-US" dirty="0" smtClean="0"/>
          </a:p>
        </p:txBody>
      </p:sp>
    </p:spTree>
    <p:extLst>
      <p:ext uri="{BB962C8B-B14F-4D97-AF65-F5344CB8AC3E}">
        <p14:creationId xmlns:p14="http://schemas.microsoft.com/office/powerpoint/2010/main" val="17196342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Adobe Acrobat Security History</a:t>
            </a:r>
            <a:endParaRPr lang="en-US" dirty="0"/>
          </a:p>
        </p:txBody>
      </p:sp>
      <p:sp>
        <p:nvSpPr>
          <p:cNvPr id="3" name="Content Placeholder 2"/>
          <p:cNvSpPr>
            <a:spLocks noGrp="1"/>
          </p:cNvSpPr>
          <p:nvPr>
            <p:ph idx="1"/>
          </p:nvPr>
        </p:nvSpPr>
        <p:spPr/>
        <p:txBody>
          <a:bodyPr/>
          <a:lstStyle/>
          <a:p>
            <a:r>
              <a:rPr lang="en-US" dirty="0" smtClean="0"/>
              <a:t>Acrobat Reader CVE Vulnerabilities</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675771323"/>
              </p:ext>
            </p:extLst>
          </p:nvPr>
        </p:nvGraphicFramePr>
        <p:xfrm>
          <a:off x="533403" y="2209799"/>
          <a:ext cx="8077197" cy="4005894"/>
        </p:xfrm>
        <a:graphic>
          <a:graphicData uri="http://schemas.openxmlformats.org/drawingml/2006/table">
            <a:tbl>
              <a:tblPr/>
              <a:tblGrid>
                <a:gridCol w="673100"/>
                <a:gridCol w="880213"/>
                <a:gridCol w="465984"/>
                <a:gridCol w="673100"/>
                <a:gridCol w="673100"/>
                <a:gridCol w="673100"/>
                <a:gridCol w="673100"/>
                <a:gridCol w="673100"/>
                <a:gridCol w="673100"/>
                <a:gridCol w="673100"/>
                <a:gridCol w="673100"/>
                <a:gridCol w="673100"/>
              </a:tblGrid>
              <a:tr h="755601">
                <a:tc>
                  <a:txBody>
                    <a:bodyPr/>
                    <a:lstStyle/>
                    <a:p>
                      <a:pPr algn="ctr"/>
                      <a:r>
                        <a:rPr lang="en-US" sz="900" dirty="0">
                          <a:effectLst/>
                          <a:latin typeface="Trebuchet MS"/>
                        </a:rPr>
                        <a:t>Year</a:t>
                      </a:r>
                    </a:p>
                  </a:txBody>
                  <a:tcPr marL="34030" marR="34030" marT="17015" marB="17015"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ECECEC"/>
                    </a:solidFill>
                  </a:tcPr>
                </a:tc>
                <a:tc>
                  <a:txBody>
                    <a:bodyPr/>
                    <a:lstStyle/>
                    <a:p>
                      <a:pPr algn="ctr"/>
                      <a:r>
                        <a:rPr lang="en-US" sz="900" dirty="0">
                          <a:effectLst/>
                          <a:latin typeface="Trebuchet MS"/>
                        </a:rPr>
                        <a:t># of Vulnerabilities</a:t>
                      </a:r>
                    </a:p>
                  </a:txBody>
                  <a:tcPr marL="34030" marR="34030" marT="17015" marB="17015"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ECECEC"/>
                    </a:solidFill>
                  </a:tcPr>
                </a:tc>
                <a:tc>
                  <a:txBody>
                    <a:bodyPr/>
                    <a:lstStyle/>
                    <a:p>
                      <a:pPr algn="ctr"/>
                      <a:r>
                        <a:rPr lang="en-US" sz="900" dirty="0" err="1">
                          <a:effectLst/>
                          <a:latin typeface="Trebuchet MS"/>
                        </a:rPr>
                        <a:t>DoS</a:t>
                      </a:r>
                      <a:endParaRPr lang="en-US" sz="900" dirty="0">
                        <a:effectLst/>
                        <a:latin typeface="Trebuchet MS"/>
                      </a:endParaRPr>
                    </a:p>
                  </a:txBody>
                  <a:tcPr marL="34030" marR="34030" marT="17015" marB="17015"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ECECEC"/>
                    </a:solidFill>
                  </a:tcPr>
                </a:tc>
                <a:tc>
                  <a:txBody>
                    <a:bodyPr/>
                    <a:lstStyle/>
                    <a:p>
                      <a:pPr algn="ctr"/>
                      <a:r>
                        <a:rPr lang="en-US" sz="900" dirty="0">
                          <a:effectLst/>
                          <a:latin typeface="Trebuchet MS"/>
                        </a:rPr>
                        <a:t>Code Execution</a:t>
                      </a:r>
                    </a:p>
                  </a:txBody>
                  <a:tcPr marL="34030" marR="34030" marT="17015" marB="17015"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ECECEC"/>
                    </a:solidFill>
                  </a:tcPr>
                </a:tc>
                <a:tc>
                  <a:txBody>
                    <a:bodyPr/>
                    <a:lstStyle/>
                    <a:p>
                      <a:pPr algn="ctr"/>
                      <a:r>
                        <a:rPr lang="en-US" sz="900" dirty="0">
                          <a:effectLst/>
                          <a:latin typeface="Trebuchet MS"/>
                        </a:rPr>
                        <a:t>Overflow</a:t>
                      </a:r>
                    </a:p>
                  </a:txBody>
                  <a:tcPr marL="34030" marR="34030" marT="17015" marB="17015"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ECECEC"/>
                    </a:solidFill>
                  </a:tcPr>
                </a:tc>
                <a:tc>
                  <a:txBody>
                    <a:bodyPr/>
                    <a:lstStyle/>
                    <a:p>
                      <a:pPr algn="ctr"/>
                      <a:r>
                        <a:rPr lang="en-US" sz="900" dirty="0">
                          <a:effectLst/>
                          <a:latin typeface="Trebuchet MS"/>
                        </a:rPr>
                        <a:t>Memory Corruption</a:t>
                      </a:r>
                    </a:p>
                  </a:txBody>
                  <a:tcPr marL="34030" marR="34030" marT="17015" marB="17015"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ECECEC"/>
                    </a:solidFill>
                  </a:tcPr>
                </a:tc>
                <a:tc>
                  <a:txBody>
                    <a:bodyPr/>
                    <a:lstStyle/>
                    <a:p>
                      <a:pPr algn="ctr"/>
                      <a:r>
                        <a:rPr lang="en-US" sz="900" dirty="0">
                          <a:effectLst/>
                          <a:latin typeface="Trebuchet MS"/>
                        </a:rPr>
                        <a:t>XSS</a:t>
                      </a:r>
                    </a:p>
                  </a:txBody>
                  <a:tcPr marL="34030" marR="34030" marT="17015" marB="17015"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ECECEC"/>
                    </a:solidFill>
                  </a:tcPr>
                </a:tc>
                <a:tc>
                  <a:txBody>
                    <a:bodyPr/>
                    <a:lstStyle/>
                    <a:p>
                      <a:pPr algn="ctr"/>
                      <a:r>
                        <a:rPr lang="en-US" sz="900" dirty="0">
                          <a:effectLst/>
                          <a:latin typeface="Trebuchet MS"/>
                        </a:rPr>
                        <a:t>Http Response Splitting</a:t>
                      </a:r>
                    </a:p>
                  </a:txBody>
                  <a:tcPr marL="34030" marR="34030" marT="17015" marB="17015"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ECECEC"/>
                    </a:solidFill>
                  </a:tcPr>
                </a:tc>
                <a:tc>
                  <a:txBody>
                    <a:bodyPr/>
                    <a:lstStyle/>
                    <a:p>
                      <a:pPr algn="ctr"/>
                      <a:r>
                        <a:rPr lang="en-US" sz="900" dirty="0">
                          <a:effectLst/>
                          <a:latin typeface="Trebuchet MS"/>
                        </a:rPr>
                        <a:t>Bypass something</a:t>
                      </a:r>
                    </a:p>
                  </a:txBody>
                  <a:tcPr marL="34030" marR="34030" marT="17015" marB="17015"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ECECEC"/>
                    </a:solidFill>
                  </a:tcPr>
                </a:tc>
                <a:tc>
                  <a:txBody>
                    <a:bodyPr/>
                    <a:lstStyle/>
                    <a:p>
                      <a:pPr algn="ctr"/>
                      <a:r>
                        <a:rPr lang="en-US" sz="900" dirty="0">
                          <a:effectLst/>
                          <a:latin typeface="Trebuchet MS"/>
                        </a:rPr>
                        <a:t>Gain Privileges</a:t>
                      </a:r>
                    </a:p>
                  </a:txBody>
                  <a:tcPr marL="34030" marR="34030" marT="17015" marB="17015"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ECECEC"/>
                    </a:solidFill>
                  </a:tcPr>
                </a:tc>
                <a:tc>
                  <a:txBody>
                    <a:bodyPr/>
                    <a:lstStyle/>
                    <a:p>
                      <a:pPr algn="ctr"/>
                      <a:r>
                        <a:rPr lang="en-US" sz="900" dirty="0">
                          <a:effectLst/>
                          <a:latin typeface="Trebuchet MS"/>
                        </a:rPr>
                        <a:t>CSRF</a:t>
                      </a:r>
                    </a:p>
                  </a:txBody>
                  <a:tcPr marL="34030" marR="34030" marT="17015" marB="17015"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ECECEC"/>
                    </a:solidFill>
                  </a:tcPr>
                </a:tc>
                <a:tc>
                  <a:txBody>
                    <a:bodyPr/>
                    <a:lstStyle/>
                    <a:p>
                      <a:pPr algn="ctr"/>
                      <a:r>
                        <a:rPr lang="en-US" sz="900" dirty="0">
                          <a:effectLst/>
                          <a:latin typeface="Trebuchet MS"/>
                        </a:rPr>
                        <a:t># of exploits</a:t>
                      </a:r>
                    </a:p>
                  </a:txBody>
                  <a:tcPr marL="34030" marR="34030" marT="17015" marB="17015"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ECECEC"/>
                    </a:solidFill>
                  </a:tcPr>
                </a:tc>
              </a:tr>
              <a:tr h="210631">
                <a:tc>
                  <a:txBody>
                    <a:bodyPr/>
                    <a:lstStyle/>
                    <a:p>
                      <a:pPr algn="ctr"/>
                      <a:r>
                        <a:rPr lang="en-US" sz="900">
                          <a:solidFill>
                            <a:srgbClr val="0000FF"/>
                          </a:solidFill>
                          <a:effectLst/>
                          <a:latin typeface="Trebuchet MS"/>
                          <a:hlinkClick r:id="rId3"/>
                        </a:rPr>
                        <a:t>1999</a:t>
                      </a:r>
                      <a:endParaRPr lang="en-US" sz="900">
                        <a:effectLst/>
                        <a:latin typeface="Trebuchet MS"/>
                      </a:endParaRPr>
                    </a:p>
                  </a:txBody>
                  <a:tcPr marL="34030" marR="34030" marT="17015" marB="17015"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ECECEC"/>
                    </a:solidFill>
                  </a:tcPr>
                </a:tc>
                <a:tc>
                  <a:txBody>
                    <a:bodyPr/>
                    <a:lstStyle/>
                    <a:p>
                      <a:pPr algn="r"/>
                      <a:r>
                        <a:rPr lang="en-US" sz="900" dirty="0">
                          <a:effectLst/>
                        </a:rPr>
                        <a:t>1</a:t>
                      </a:r>
                    </a:p>
                  </a:txBody>
                  <a:tcPr marL="10634" marR="10634" marT="10634" marB="1063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c>
                  <a:txBody>
                    <a:bodyPr/>
                    <a:lstStyle/>
                    <a:p>
                      <a:pPr algn="r"/>
                      <a:endParaRPr lang="en-US" sz="900">
                        <a:effectLst/>
                      </a:endParaRPr>
                    </a:p>
                  </a:txBody>
                  <a:tcPr marL="10634" marR="10634" marT="10634" marB="1063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c>
                  <a:txBody>
                    <a:bodyPr/>
                    <a:lstStyle/>
                    <a:p>
                      <a:pPr algn="r"/>
                      <a:r>
                        <a:rPr lang="en-US" sz="900">
                          <a:solidFill>
                            <a:srgbClr val="0000FF"/>
                          </a:solidFill>
                          <a:effectLst/>
                          <a:hlinkClick r:id="rId4" tooltip="Code execution vulnerabilities for 1999"/>
                        </a:rPr>
                        <a:t>1</a:t>
                      </a:r>
                      <a:endParaRPr lang="en-US" sz="900">
                        <a:effectLst/>
                      </a:endParaRPr>
                    </a:p>
                  </a:txBody>
                  <a:tcPr marL="10634" marR="10634" marT="10634" marB="1063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c>
                  <a:txBody>
                    <a:bodyPr/>
                    <a:lstStyle/>
                    <a:p>
                      <a:pPr algn="r"/>
                      <a:r>
                        <a:rPr lang="en-US" sz="900">
                          <a:solidFill>
                            <a:srgbClr val="0000FF"/>
                          </a:solidFill>
                          <a:effectLst/>
                          <a:hlinkClick r:id="rId5" tooltip="Overflow vulnerabilities for 1999"/>
                        </a:rPr>
                        <a:t>1</a:t>
                      </a:r>
                      <a:endParaRPr lang="en-US" sz="900">
                        <a:effectLst/>
                      </a:endParaRPr>
                    </a:p>
                  </a:txBody>
                  <a:tcPr marL="10634" marR="10634" marT="10634" marB="1063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c>
                  <a:txBody>
                    <a:bodyPr/>
                    <a:lstStyle/>
                    <a:p>
                      <a:pPr algn="r"/>
                      <a:endParaRPr lang="en-US" sz="900">
                        <a:effectLst/>
                      </a:endParaRPr>
                    </a:p>
                  </a:txBody>
                  <a:tcPr marL="10634" marR="10634" marT="10634" marB="1063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c>
                  <a:txBody>
                    <a:bodyPr/>
                    <a:lstStyle/>
                    <a:p>
                      <a:pPr algn="r"/>
                      <a:endParaRPr lang="en-US" sz="900" dirty="0">
                        <a:effectLst/>
                      </a:endParaRPr>
                    </a:p>
                  </a:txBody>
                  <a:tcPr marL="10634" marR="10634" marT="10634" marB="1063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c>
                  <a:txBody>
                    <a:bodyPr/>
                    <a:lstStyle/>
                    <a:p>
                      <a:pPr algn="r"/>
                      <a:endParaRPr lang="en-US" sz="900">
                        <a:effectLst/>
                      </a:endParaRPr>
                    </a:p>
                  </a:txBody>
                  <a:tcPr marL="10634" marR="10634" marT="10634" marB="1063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c>
                  <a:txBody>
                    <a:bodyPr/>
                    <a:lstStyle/>
                    <a:p>
                      <a:pPr algn="r"/>
                      <a:endParaRPr lang="en-US" sz="900">
                        <a:effectLst/>
                      </a:endParaRPr>
                    </a:p>
                  </a:txBody>
                  <a:tcPr marL="10634" marR="10634" marT="10634" marB="1063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c>
                  <a:txBody>
                    <a:bodyPr/>
                    <a:lstStyle/>
                    <a:p>
                      <a:pPr algn="r"/>
                      <a:endParaRPr lang="en-US" sz="900">
                        <a:effectLst/>
                      </a:endParaRPr>
                    </a:p>
                  </a:txBody>
                  <a:tcPr marL="10634" marR="10634" marT="10634" marB="1063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c>
                  <a:txBody>
                    <a:bodyPr/>
                    <a:lstStyle/>
                    <a:p>
                      <a:pPr algn="r"/>
                      <a:endParaRPr lang="en-US" sz="900">
                        <a:effectLst/>
                      </a:endParaRPr>
                    </a:p>
                  </a:txBody>
                  <a:tcPr marL="10634" marR="10634" marT="10634" marB="1063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c>
                  <a:txBody>
                    <a:bodyPr/>
                    <a:lstStyle/>
                    <a:p>
                      <a:pPr algn="r"/>
                      <a:endParaRPr lang="en-US" sz="900">
                        <a:effectLst/>
                      </a:endParaRPr>
                    </a:p>
                  </a:txBody>
                  <a:tcPr marL="10634" marR="10634" marT="10634" marB="1063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r>
              <a:tr h="210631">
                <a:tc>
                  <a:txBody>
                    <a:bodyPr/>
                    <a:lstStyle/>
                    <a:p>
                      <a:pPr algn="ctr"/>
                      <a:r>
                        <a:rPr lang="en-US" sz="900">
                          <a:solidFill>
                            <a:srgbClr val="0000FF"/>
                          </a:solidFill>
                          <a:effectLst/>
                          <a:latin typeface="Trebuchet MS"/>
                          <a:hlinkClick r:id="rId6"/>
                        </a:rPr>
                        <a:t>2000</a:t>
                      </a:r>
                      <a:endParaRPr lang="en-US" sz="900">
                        <a:effectLst/>
                        <a:latin typeface="Trebuchet MS"/>
                      </a:endParaRPr>
                    </a:p>
                  </a:txBody>
                  <a:tcPr marL="34030" marR="34030" marT="17015" marB="17015"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ECECEC"/>
                    </a:solidFill>
                  </a:tcPr>
                </a:tc>
                <a:tc>
                  <a:txBody>
                    <a:bodyPr/>
                    <a:lstStyle/>
                    <a:p>
                      <a:pPr algn="r"/>
                      <a:r>
                        <a:rPr lang="en-US" sz="900" dirty="0">
                          <a:effectLst/>
                        </a:rPr>
                        <a:t>1</a:t>
                      </a:r>
                    </a:p>
                  </a:txBody>
                  <a:tcPr marL="10634" marR="10634" marT="10634" marB="1063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c>
                  <a:txBody>
                    <a:bodyPr/>
                    <a:lstStyle/>
                    <a:p>
                      <a:pPr algn="r"/>
                      <a:endParaRPr lang="en-US" sz="900" dirty="0">
                        <a:effectLst/>
                      </a:endParaRPr>
                    </a:p>
                  </a:txBody>
                  <a:tcPr marL="10634" marR="10634" marT="10634" marB="1063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c>
                  <a:txBody>
                    <a:bodyPr/>
                    <a:lstStyle/>
                    <a:p>
                      <a:pPr algn="r"/>
                      <a:r>
                        <a:rPr lang="en-US" sz="900">
                          <a:solidFill>
                            <a:srgbClr val="0000FF"/>
                          </a:solidFill>
                          <a:effectLst/>
                          <a:hlinkClick r:id="rId7" tooltip="Code execution vulnerabilities for 2000"/>
                        </a:rPr>
                        <a:t>1</a:t>
                      </a:r>
                      <a:endParaRPr lang="en-US" sz="900">
                        <a:effectLst/>
                      </a:endParaRPr>
                    </a:p>
                  </a:txBody>
                  <a:tcPr marL="10634" marR="10634" marT="10634" marB="1063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c>
                  <a:txBody>
                    <a:bodyPr/>
                    <a:lstStyle/>
                    <a:p>
                      <a:pPr algn="r"/>
                      <a:r>
                        <a:rPr lang="en-US" sz="900">
                          <a:solidFill>
                            <a:srgbClr val="0000FF"/>
                          </a:solidFill>
                          <a:effectLst/>
                          <a:hlinkClick r:id="rId8" tooltip="Overflow vulnerabilities for 2000"/>
                        </a:rPr>
                        <a:t>1</a:t>
                      </a:r>
                      <a:endParaRPr lang="en-US" sz="900">
                        <a:effectLst/>
                      </a:endParaRPr>
                    </a:p>
                  </a:txBody>
                  <a:tcPr marL="10634" marR="10634" marT="10634" marB="1063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c>
                  <a:txBody>
                    <a:bodyPr/>
                    <a:lstStyle/>
                    <a:p>
                      <a:pPr algn="r"/>
                      <a:endParaRPr lang="en-US" sz="900">
                        <a:effectLst/>
                      </a:endParaRPr>
                    </a:p>
                  </a:txBody>
                  <a:tcPr marL="10634" marR="10634" marT="10634" marB="1063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c>
                  <a:txBody>
                    <a:bodyPr/>
                    <a:lstStyle/>
                    <a:p>
                      <a:pPr algn="r"/>
                      <a:endParaRPr lang="en-US" sz="900">
                        <a:effectLst/>
                      </a:endParaRPr>
                    </a:p>
                  </a:txBody>
                  <a:tcPr marL="10634" marR="10634" marT="10634" marB="1063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c>
                  <a:txBody>
                    <a:bodyPr/>
                    <a:lstStyle/>
                    <a:p>
                      <a:pPr algn="r"/>
                      <a:endParaRPr lang="en-US" sz="900">
                        <a:effectLst/>
                      </a:endParaRPr>
                    </a:p>
                  </a:txBody>
                  <a:tcPr marL="10634" marR="10634" marT="10634" marB="1063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c>
                  <a:txBody>
                    <a:bodyPr/>
                    <a:lstStyle/>
                    <a:p>
                      <a:pPr algn="r"/>
                      <a:endParaRPr lang="en-US" sz="900">
                        <a:effectLst/>
                      </a:endParaRPr>
                    </a:p>
                  </a:txBody>
                  <a:tcPr marL="10634" marR="10634" marT="10634" marB="1063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c>
                  <a:txBody>
                    <a:bodyPr/>
                    <a:lstStyle/>
                    <a:p>
                      <a:pPr algn="r"/>
                      <a:endParaRPr lang="en-US" sz="900">
                        <a:effectLst/>
                      </a:endParaRPr>
                    </a:p>
                  </a:txBody>
                  <a:tcPr marL="10634" marR="10634" marT="10634" marB="1063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c>
                  <a:txBody>
                    <a:bodyPr/>
                    <a:lstStyle/>
                    <a:p>
                      <a:pPr algn="r"/>
                      <a:endParaRPr lang="en-US" sz="900">
                        <a:effectLst/>
                      </a:endParaRPr>
                    </a:p>
                  </a:txBody>
                  <a:tcPr marL="10634" marR="10634" marT="10634" marB="1063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c>
                  <a:txBody>
                    <a:bodyPr/>
                    <a:lstStyle/>
                    <a:p>
                      <a:pPr algn="r"/>
                      <a:endParaRPr lang="en-US" sz="900">
                        <a:effectLst/>
                      </a:endParaRPr>
                    </a:p>
                  </a:txBody>
                  <a:tcPr marL="10634" marR="10634" marT="10634" marB="1063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r>
              <a:tr h="210631">
                <a:tc>
                  <a:txBody>
                    <a:bodyPr/>
                    <a:lstStyle/>
                    <a:p>
                      <a:pPr algn="ctr"/>
                      <a:r>
                        <a:rPr lang="en-US" sz="900">
                          <a:solidFill>
                            <a:srgbClr val="0000FF"/>
                          </a:solidFill>
                          <a:effectLst/>
                          <a:latin typeface="Trebuchet MS"/>
                          <a:hlinkClick r:id="rId9"/>
                        </a:rPr>
                        <a:t>2001</a:t>
                      </a:r>
                      <a:endParaRPr lang="en-US" sz="900">
                        <a:effectLst/>
                        <a:latin typeface="Trebuchet MS"/>
                      </a:endParaRPr>
                    </a:p>
                  </a:txBody>
                  <a:tcPr marL="34030" marR="34030" marT="17015" marB="17015"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ECECEC"/>
                    </a:solidFill>
                  </a:tcPr>
                </a:tc>
                <a:tc>
                  <a:txBody>
                    <a:bodyPr/>
                    <a:lstStyle/>
                    <a:p>
                      <a:pPr algn="r"/>
                      <a:r>
                        <a:rPr lang="en-US" sz="900">
                          <a:effectLst/>
                        </a:rPr>
                        <a:t>1</a:t>
                      </a:r>
                    </a:p>
                  </a:txBody>
                  <a:tcPr marL="10634" marR="10634" marT="10634" marB="1063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c>
                  <a:txBody>
                    <a:bodyPr/>
                    <a:lstStyle/>
                    <a:p>
                      <a:pPr algn="r"/>
                      <a:endParaRPr lang="en-US" sz="900" dirty="0">
                        <a:effectLst/>
                      </a:endParaRPr>
                    </a:p>
                  </a:txBody>
                  <a:tcPr marL="10634" marR="10634" marT="10634" marB="1063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c>
                  <a:txBody>
                    <a:bodyPr/>
                    <a:lstStyle/>
                    <a:p>
                      <a:pPr algn="r"/>
                      <a:endParaRPr lang="en-US" sz="900" dirty="0">
                        <a:effectLst/>
                      </a:endParaRPr>
                    </a:p>
                  </a:txBody>
                  <a:tcPr marL="10634" marR="10634" marT="10634" marB="1063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c>
                  <a:txBody>
                    <a:bodyPr/>
                    <a:lstStyle/>
                    <a:p>
                      <a:pPr algn="r"/>
                      <a:endParaRPr lang="en-US" sz="900">
                        <a:effectLst/>
                      </a:endParaRPr>
                    </a:p>
                  </a:txBody>
                  <a:tcPr marL="10634" marR="10634" marT="10634" marB="1063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c>
                  <a:txBody>
                    <a:bodyPr/>
                    <a:lstStyle/>
                    <a:p>
                      <a:pPr algn="r"/>
                      <a:endParaRPr lang="en-US" sz="900">
                        <a:effectLst/>
                      </a:endParaRPr>
                    </a:p>
                  </a:txBody>
                  <a:tcPr marL="10634" marR="10634" marT="10634" marB="1063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c>
                  <a:txBody>
                    <a:bodyPr/>
                    <a:lstStyle/>
                    <a:p>
                      <a:pPr algn="r"/>
                      <a:endParaRPr lang="en-US" sz="900">
                        <a:effectLst/>
                      </a:endParaRPr>
                    </a:p>
                  </a:txBody>
                  <a:tcPr marL="10634" marR="10634" marT="10634" marB="1063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c>
                  <a:txBody>
                    <a:bodyPr/>
                    <a:lstStyle/>
                    <a:p>
                      <a:pPr algn="r"/>
                      <a:endParaRPr lang="en-US" sz="900">
                        <a:effectLst/>
                      </a:endParaRPr>
                    </a:p>
                  </a:txBody>
                  <a:tcPr marL="10634" marR="10634" marT="10634" marB="1063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c>
                  <a:txBody>
                    <a:bodyPr/>
                    <a:lstStyle/>
                    <a:p>
                      <a:pPr algn="r"/>
                      <a:endParaRPr lang="en-US" sz="900">
                        <a:effectLst/>
                      </a:endParaRPr>
                    </a:p>
                  </a:txBody>
                  <a:tcPr marL="10634" marR="10634" marT="10634" marB="1063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c>
                  <a:txBody>
                    <a:bodyPr/>
                    <a:lstStyle/>
                    <a:p>
                      <a:pPr algn="r"/>
                      <a:endParaRPr lang="en-US" sz="900">
                        <a:effectLst/>
                      </a:endParaRPr>
                    </a:p>
                  </a:txBody>
                  <a:tcPr marL="10634" marR="10634" marT="10634" marB="1063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c>
                  <a:txBody>
                    <a:bodyPr/>
                    <a:lstStyle/>
                    <a:p>
                      <a:pPr algn="r"/>
                      <a:endParaRPr lang="en-US" sz="900">
                        <a:effectLst/>
                      </a:endParaRPr>
                    </a:p>
                  </a:txBody>
                  <a:tcPr marL="10634" marR="10634" marT="10634" marB="1063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c>
                  <a:txBody>
                    <a:bodyPr/>
                    <a:lstStyle/>
                    <a:p>
                      <a:pPr algn="r"/>
                      <a:endParaRPr lang="en-US" sz="900">
                        <a:effectLst/>
                      </a:endParaRPr>
                    </a:p>
                  </a:txBody>
                  <a:tcPr marL="10634" marR="10634" marT="10634" marB="1063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r>
              <a:tr h="210631">
                <a:tc>
                  <a:txBody>
                    <a:bodyPr/>
                    <a:lstStyle/>
                    <a:p>
                      <a:pPr algn="ctr"/>
                      <a:r>
                        <a:rPr lang="en-US" sz="900">
                          <a:solidFill>
                            <a:srgbClr val="0000FF"/>
                          </a:solidFill>
                          <a:effectLst/>
                          <a:latin typeface="Trebuchet MS"/>
                          <a:hlinkClick r:id="rId10"/>
                        </a:rPr>
                        <a:t>2002</a:t>
                      </a:r>
                      <a:endParaRPr lang="en-US" sz="900">
                        <a:effectLst/>
                        <a:latin typeface="Trebuchet MS"/>
                      </a:endParaRPr>
                    </a:p>
                  </a:txBody>
                  <a:tcPr marL="34030" marR="34030" marT="17015" marB="17015"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ECECEC"/>
                    </a:solidFill>
                  </a:tcPr>
                </a:tc>
                <a:tc>
                  <a:txBody>
                    <a:bodyPr/>
                    <a:lstStyle/>
                    <a:p>
                      <a:pPr algn="r"/>
                      <a:r>
                        <a:rPr lang="en-US" sz="900">
                          <a:effectLst/>
                        </a:rPr>
                        <a:t>1</a:t>
                      </a:r>
                    </a:p>
                  </a:txBody>
                  <a:tcPr marL="10634" marR="10634" marT="10634" marB="1063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c>
                  <a:txBody>
                    <a:bodyPr/>
                    <a:lstStyle/>
                    <a:p>
                      <a:pPr algn="r"/>
                      <a:endParaRPr lang="en-US" sz="900">
                        <a:effectLst/>
                      </a:endParaRPr>
                    </a:p>
                  </a:txBody>
                  <a:tcPr marL="10634" marR="10634" marT="10634" marB="1063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c>
                  <a:txBody>
                    <a:bodyPr/>
                    <a:lstStyle/>
                    <a:p>
                      <a:pPr algn="r"/>
                      <a:endParaRPr lang="en-US" sz="900" dirty="0">
                        <a:effectLst/>
                      </a:endParaRPr>
                    </a:p>
                  </a:txBody>
                  <a:tcPr marL="10634" marR="10634" marT="10634" marB="1063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c>
                  <a:txBody>
                    <a:bodyPr/>
                    <a:lstStyle/>
                    <a:p>
                      <a:pPr algn="r"/>
                      <a:endParaRPr lang="en-US" sz="900">
                        <a:effectLst/>
                      </a:endParaRPr>
                    </a:p>
                  </a:txBody>
                  <a:tcPr marL="10634" marR="10634" marT="10634" marB="1063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c>
                  <a:txBody>
                    <a:bodyPr/>
                    <a:lstStyle/>
                    <a:p>
                      <a:pPr algn="r"/>
                      <a:endParaRPr lang="en-US" sz="900">
                        <a:effectLst/>
                      </a:endParaRPr>
                    </a:p>
                  </a:txBody>
                  <a:tcPr marL="10634" marR="10634" marT="10634" marB="1063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c>
                  <a:txBody>
                    <a:bodyPr/>
                    <a:lstStyle/>
                    <a:p>
                      <a:pPr algn="r"/>
                      <a:endParaRPr lang="en-US" sz="900">
                        <a:effectLst/>
                      </a:endParaRPr>
                    </a:p>
                  </a:txBody>
                  <a:tcPr marL="10634" marR="10634" marT="10634" marB="1063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c>
                  <a:txBody>
                    <a:bodyPr/>
                    <a:lstStyle/>
                    <a:p>
                      <a:pPr algn="r"/>
                      <a:endParaRPr lang="en-US" sz="900" dirty="0">
                        <a:effectLst/>
                      </a:endParaRPr>
                    </a:p>
                  </a:txBody>
                  <a:tcPr marL="10634" marR="10634" marT="10634" marB="1063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c>
                  <a:txBody>
                    <a:bodyPr/>
                    <a:lstStyle/>
                    <a:p>
                      <a:pPr algn="r"/>
                      <a:endParaRPr lang="en-US" sz="900">
                        <a:effectLst/>
                      </a:endParaRPr>
                    </a:p>
                  </a:txBody>
                  <a:tcPr marL="10634" marR="10634" marT="10634" marB="1063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c>
                  <a:txBody>
                    <a:bodyPr/>
                    <a:lstStyle/>
                    <a:p>
                      <a:pPr algn="r"/>
                      <a:endParaRPr lang="en-US" sz="900">
                        <a:effectLst/>
                      </a:endParaRPr>
                    </a:p>
                  </a:txBody>
                  <a:tcPr marL="10634" marR="10634" marT="10634" marB="1063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c>
                  <a:txBody>
                    <a:bodyPr/>
                    <a:lstStyle/>
                    <a:p>
                      <a:pPr algn="r"/>
                      <a:endParaRPr lang="en-US" sz="900">
                        <a:effectLst/>
                      </a:endParaRPr>
                    </a:p>
                  </a:txBody>
                  <a:tcPr marL="10634" marR="10634" marT="10634" marB="1063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c>
                  <a:txBody>
                    <a:bodyPr/>
                    <a:lstStyle/>
                    <a:p>
                      <a:pPr algn="r"/>
                      <a:endParaRPr lang="en-US" sz="900">
                        <a:effectLst/>
                      </a:endParaRPr>
                    </a:p>
                  </a:txBody>
                  <a:tcPr marL="10634" marR="10634" marT="10634" marB="1063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r>
              <a:tr h="210631">
                <a:tc>
                  <a:txBody>
                    <a:bodyPr/>
                    <a:lstStyle/>
                    <a:p>
                      <a:pPr algn="ctr"/>
                      <a:r>
                        <a:rPr lang="en-US" sz="900">
                          <a:solidFill>
                            <a:srgbClr val="0000FF"/>
                          </a:solidFill>
                          <a:effectLst/>
                          <a:latin typeface="Trebuchet MS"/>
                          <a:hlinkClick r:id="rId11"/>
                        </a:rPr>
                        <a:t>2003</a:t>
                      </a:r>
                      <a:endParaRPr lang="en-US" sz="900">
                        <a:effectLst/>
                        <a:latin typeface="Trebuchet MS"/>
                      </a:endParaRPr>
                    </a:p>
                  </a:txBody>
                  <a:tcPr marL="34030" marR="34030" marT="17015" marB="17015"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ECECEC"/>
                    </a:solidFill>
                  </a:tcPr>
                </a:tc>
                <a:tc>
                  <a:txBody>
                    <a:bodyPr/>
                    <a:lstStyle/>
                    <a:p>
                      <a:pPr algn="r"/>
                      <a:r>
                        <a:rPr lang="en-US" sz="900">
                          <a:effectLst/>
                        </a:rPr>
                        <a:t>3</a:t>
                      </a:r>
                    </a:p>
                  </a:txBody>
                  <a:tcPr marL="10634" marR="10634" marT="10634" marB="1063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c>
                  <a:txBody>
                    <a:bodyPr/>
                    <a:lstStyle/>
                    <a:p>
                      <a:pPr algn="r"/>
                      <a:endParaRPr lang="en-US" sz="900">
                        <a:effectLst/>
                      </a:endParaRPr>
                    </a:p>
                  </a:txBody>
                  <a:tcPr marL="10634" marR="10634" marT="10634" marB="1063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c>
                  <a:txBody>
                    <a:bodyPr/>
                    <a:lstStyle/>
                    <a:p>
                      <a:pPr algn="r"/>
                      <a:r>
                        <a:rPr lang="en-US" sz="900" dirty="0">
                          <a:solidFill>
                            <a:srgbClr val="0000FF"/>
                          </a:solidFill>
                          <a:effectLst/>
                          <a:hlinkClick r:id="rId12" tooltip="Code execution vulnerabilities for 2003"/>
                        </a:rPr>
                        <a:t>2</a:t>
                      </a:r>
                      <a:endParaRPr lang="en-US" sz="900" dirty="0">
                        <a:effectLst/>
                      </a:endParaRPr>
                    </a:p>
                  </a:txBody>
                  <a:tcPr marL="10634" marR="10634" marT="10634" marB="1063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c>
                  <a:txBody>
                    <a:bodyPr/>
                    <a:lstStyle/>
                    <a:p>
                      <a:pPr algn="r"/>
                      <a:r>
                        <a:rPr lang="en-US" sz="900">
                          <a:solidFill>
                            <a:srgbClr val="0000FF"/>
                          </a:solidFill>
                          <a:effectLst/>
                          <a:hlinkClick r:id="rId13" tooltip="Overflow vulnerabilities for 2003"/>
                        </a:rPr>
                        <a:t>1</a:t>
                      </a:r>
                      <a:endParaRPr lang="en-US" sz="900">
                        <a:effectLst/>
                      </a:endParaRPr>
                    </a:p>
                  </a:txBody>
                  <a:tcPr marL="10634" marR="10634" marT="10634" marB="1063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c>
                  <a:txBody>
                    <a:bodyPr/>
                    <a:lstStyle/>
                    <a:p>
                      <a:pPr algn="r"/>
                      <a:endParaRPr lang="en-US" sz="900">
                        <a:effectLst/>
                      </a:endParaRPr>
                    </a:p>
                  </a:txBody>
                  <a:tcPr marL="10634" marR="10634" marT="10634" marB="1063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c>
                  <a:txBody>
                    <a:bodyPr/>
                    <a:lstStyle/>
                    <a:p>
                      <a:pPr algn="r"/>
                      <a:endParaRPr lang="en-US" sz="900">
                        <a:effectLst/>
                      </a:endParaRPr>
                    </a:p>
                  </a:txBody>
                  <a:tcPr marL="10634" marR="10634" marT="10634" marB="1063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c>
                  <a:txBody>
                    <a:bodyPr/>
                    <a:lstStyle/>
                    <a:p>
                      <a:pPr algn="r"/>
                      <a:endParaRPr lang="en-US" sz="900" dirty="0">
                        <a:effectLst/>
                      </a:endParaRPr>
                    </a:p>
                  </a:txBody>
                  <a:tcPr marL="10634" marR="10634" marT="10634" marB="1063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c>
                  <a:txBody>
                    <a:bodyPr/>
                    <a:lstStyle/>
                    <a:p>
                      <a:pPr algn="r"/>
                      <a:endParaRPr lang="en-US" sz="900">
                        <a:effectLst/>
                      </a:endParaRPr>
                    </a:p>
                  </a:txBody>
                  <a:tcPr marL="10634" marR="10634" marT="10634" marB="1063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c>
                  <a:txBody>
                    <a:bodyPr/>
                    <a:lstStyle/>
                    <a:p>
                      <a:pPr algn="r"/>
                      <a:endParaRPr lang="en-US" sz="900">
                        <a:effectLst/>
                      </a:endParaRPr>
                    </a:p>
                  </a:txBody>
                  <a:tcPr marL="10634" marR="10634" marT="10634" marB="1063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c>
                  <a:txBody>
                    <a:bodyPr/>
                    <a:lstStyle/>
                    <a:p>
                      <a:pPr algn="r"/>
                      <a:endParaRPr lang="en-US" sz="900">
                        <a:effectLst/>
                      </a:endParaRPr>
                    </a:p>
                  </a:txBody>
                  <a:tcPr marL="10634" marR="10634" marT="10634" marB="1063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c>
                  <a:txBody>
                    <a:bodyPr/>
                    <a:lstStyle/>
                    <a:p>
                      <a:pPr algn="r"/>
                      <a:endParaRPr lang="en-US" sz="900" dirty="0">
                        <a:effectLst/>
                      </a:endParaRPr>
                    </a:p>
                  </a:txBody>
                  <a:tcPr marL="10634" marR="10634" marT="10634" marB="1063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r>
              <a:tr h="210631">
                <a:tc>
                  <a:txBody>
                    <a:bodyPr/>
                    <a:lstStyle/>
                    <a:p>
                      <a:pPr algn="ctr"/>
                      <a:r>
                        <a:rPr lang="en-US" sz="900">
                          <a:solidFill>
                            <a:srgbClr val="0000FF"/>
                          </a:solidFill>
                          <a:effectLst/>
                          <a:latin typeface="Trebuchet MS"/>
                          <a:hlinkClick r:id="rId14"/>
                        </a:rPr>
                        <a:t>2004</a:t>
                      </a:r>
                      <a:endParaRPr lang="en-US" sz="900">
                        <a:effectLst/>
                        <a:latin typeface="Trebuchet MS"/>
                      </a:endParaRPr>
                    </a:p>
                  </a:txBody>
                  <a:tcPr marL="34030" marR="34030" marT="17015" marB="17015"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ECECEC"/>
                    </a:solidFill>
                  </a:tcPr>
                </a:tc>
                <a:tc>
                  <a:txBody>
                    <a:bodyPr/>
                    <a:lstStyle/>
                    <a:p>
                      <a:pPr algn="r"/>
                      <a:r>
                        <a:rPr lang="en-US" sz="900">
                          <a:effectLst/>
                        </a:rPr>
                        <a:t>6</a:t>
                      </a:r>
                    </a:p>
                  </a:txBody>
                  <a:tcPr marL="10634" marR="10634" marT="10634" marB="1063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c>
                  <a:txBody>
                    <a:bodyPr/>
                    <a:lstStyle/>
                    <a:p>
                      <a:pPr algn="r"/>
                      <a:endParaRPr lang="en-US" sz="900">
                        <a:effectLst/>
                      </a:endParaRPr>
                    </a:p>
                  </a:txBody>
                  <a:tcPr marL="10634" marR="10634" marT="10634" marB="1063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c>
                  <a:txBody>
                    <a:bodyPr/>
                    <a:lstStyle/>
                    <a:p>
                      <a:pPr algn="r"/>
                      <a:r>
                        <a:rPr lang="en-US" sz="900" dirty="0">
                          <a:solidFill>
                            <a:srgbClr val="0000FF"/>
                          </a:solidFill>
                          <a:effectLst/>
                          <a:hlinkClick r:id="rId15" tooltip="Code execution vulnerabilities for 2004"/>
                        </a:rPr>
                        <a:t>5</a:t>
                      </a:r>
                      <a:endParaRPr lang="en-US" sz="900" dirty="0">
                        <a:effectLst/>
                      </a:endParaRPr>
                    </a:p>
                  </a:txBody>
                  <a:tcPr marL="10634" marR="10634" marT="10634" marB="1063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c>
                  <a:txBody>
                    <a:bodyPr/>
                    <a:lstStyle/>
                    <a:p>
                      <a:pPr algn="r"/>
                      <a:r>
                        <a:rPr lang="en-US" sz="900">
                          <a:solidFill>
                            <a:srgbClr val="0000FF"/>
                          </a:solidFill>
                          <a:effectLst/>
                          <a:hlinkClick r:id="rId16" tooltip="Overflow vulnerabilities for 2004"/>
                        </a:rPr>
                        <a:t>4</a:t>
                      </a:r>
                      <a:endParaRPr lang="en-US" sz="900">
                        <a:effectLst/>
                      </a:endParaRPr>
                    </a:p>
                  </a:txBody>
                  <a:tcPr marL="10634" marR="10634" marT="10634" marB="1063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c>
                  <a:txBody>
                    <a:bodyPr/>
                    <a:lstStyle/>
                    <a:p>
                      <a:pPr algn="r"/>
                      <a:endParaRPr lang="en-US" sz="900">
                        <a:effectLst/>
                      </a:endParaRPr>
                    </a:p>
                  </a:txBody>
                  <a:tcPr marL="10634" marR="10634" marT="10634" marB="1063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c>
                  <a:txBody>
                    <a:bodyPr/>
                    <a:lstStyle/>
                    <a:p>
                      <a:pPr algn="r"/>
                      <a:endParaRPr lang="en-US" sz="900">
                        <a:effectLst/>
                      </a:endParaRPr>
                    </a:p>
                  </a:txBody>
                  <a:tcPr marL="10634" marR="10634" marT="10634" marB="1063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c>
                  <a:txBody>
                    <a:bodyPr/>
                    <a:lstStyle/>
                    <a:p>
                      <a:pPr algn="r"/>
                      <a:endParaRPr lang="en-US" sz="900">
                        <a:effectLst/>
                      </a:endParaRPr>
                    </a:p>
                  </a:txBody>
                  <a:tcPr marL="10634" marR="10634" marT="10634" marB="1063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c>
                  <a:txBody>
                    <a:bodyPr/>
                    <a:lstStyle/>
                    <a:p>
                      <a:pPr algn="r"/>
                      <a:endParaRPr lang="en-US" sz="900">
                        <a:effectLst/>
                      </a:endParaRPr>
                    </a:p>
                  </a:txBody>
                  <a:tcPr marL="10634" marR="10634" marT="10634" marB="1063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c>
                  <a:txBody>
                    <a:bodyPr/>
                    <a:lstStyle/>
                    <a:p>
                      <a:pPr algn="r"/>
                      <a:endParaRPr lang="en-US" sz="900">
                        <a:effectLst/>
                      </a:endParaRPr>
                    </a:p>
                  </a:txBody>
                  <a:tcPr marL="10634" marR="10634" marT="10634" marB="1063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c>
                  <a:txBody>
                    <a:bodyPr/>
                    <a:lstStyle/>
                    <a:p>
                      <a:pPr algn="r"/>
                      <a:endParaRPr lang="en-US" sz="900">
                        <a:effectLst/>
                      </a:endParaRPr>
                    </a:p>
                  </a:txBody>
                  <a:tcPr marL="10634" marR="10634" marT="10634" marB="1063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c>
                  <a:txBody>
                    <a:bodyPr/>
                    <a:lstStyle/>
                    <a:p>
                      <a:pPr algn="r"/>
                      <a:endParaRPr lang="en-US" sz="900">
                        <a:effectLst/>
                      </a:endParaRPr>
                    </a:p>
                  </a:txBody>
                  <a:tcPr marL="10634" marR="10634" marT="10634" marB="1063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r>
              <a:tr h="210631">
                <a:tc>
                  <a:txBody>
                    <a:bodyPr/>
                    <a:lstStyle/>
                    <a:p>
                      <a:pPr algn="ctr"/>
                      <a:r>
                        <a:rPr lang="en-US" sz="900">
                          <a:solidFill>
                            <a:srgbClr val="0000FF"/>
                          </a:solidFill>
                          <a:effectLst/>
                          <a:latin typeface="Trebuchet MS"/>
                          <a:hlinkClick r:id="rId17"/>
                        </a:rPr>
                        <a:t>2005</a:t>
                      </a:r>
                      <a:endParaRPr lang="en-US" sz="900">
                        <a:effectLst/>
                        <a:latin typeface="Trebuchet MS"/>
                      </a:endParaRPr>
                    </a:p>
                  </a:txBody>
                  <a:tcPr marL="34030" marR="34030" marT="17015" marB="17015"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ECECEC"/>
                    </a:solidFill>
                  </a:tcPr>
                </a:tc>
                <a:tc>
                  <a:txBody>
                    <a:bodyPr/>
                    <a:lstStyle/>
                    <a:p>
                      <a:pPr algn="r"/>
                      <a:r>
                        <a:rPr lang="en-US" sz="900">
                          <a:effectLst/>
                        </a:rPr>
                        <a:t>9</a:t>
                      </a:r>
                    </a:p>
                  </a:txBody>
                  <a:tcPr marL="10634" marR="10634" marT="10634" marB="1063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c>
                  <a:txBody>
                    <a:bodyPr/>
                    <a:lstStyle/>
                    <a:p>
                      <a:pPr algn="r"/>
                      <a:r>
                        <a:rPr lang="en-US" sz="900">
                          <a:solidFill>
                            <a:srgbClr val="0000FF"/>
                          </a:solidFill>
                          <a:effectLst/>
                          <a:hlinkClick r:id="rId18" tooltip="Denial of service vulnerabilities for 2005"/>
                        </a:rPr>
                        <a:t>4</a:t>
                      </a:r>
                      <a:endParaRPr lang="en-US" sz="900">
                        <a:effectLst/>
                      </a:endParaRPr>
                    </a:p>
                  </a:txBody>
                  <a:tcPr marL="10634" marR="10634" marT="10634" marB="1063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c>
                  <a:txBody>
                    <a:bodyPr/>
                    <a:lstStyle/>
                    <a:p>
                      <a:pPr algn="r"/>
                      <a:r>
                        <a:rPr lang="en-US" sz="900">
                          <a:solidFill>
                            <a:srgbClr val="0000FF"/>
                          </a:solidFill>
                          <a:effectLst/>
                          <a:hlinkClick r:id="rId19" tooltip="Code execution vulnerabilities for 2005"/>
                        </a:rPr>
                        <a:t>5</a:t>
                      </a:r>
                      <a:endParaRPr lang="en-US" sz="900">
                        <a:effectLst/>
                      </a:endParaRPr>
                    </a:p>
                  </a:txBody>
                  <a:tcPr marL="10634" marR="10634" marT="10634" marB="1063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c>
                  <a:txBody>
                    <a:bodyPr/>
                    <a:lstStyle/>
                    <a:p>
                      <a:pPr algn="r"/>
                      <a:r>
                        <a:rPr lang="en-US" sz="900" dirty="0">
                          <a:solidFill>
                            <a:srgbClr val="0000FF"/>
                          </a:solidFill>
                          <a:effectLst/>
                          <a:hlinkClick r:id="rId20" tooltip="Overflow vulnerabilities for 2005"/>
                        </a:rPr>
                        <a:t>3</a:t>
                      </a:r>
                      <a:endParaRPr lang="en-US" sz="900" dirty="0">
                        <a:effectLst/>
                      </a:endParaRPr>
                    </a:p>
                  </a:txBody>
                  <a:tcPr marL="10634" marR="10634" marT="10634" marB="1063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c>
                  <a:txBody>
                    <a:bodyPr/>
                    <a:lstStyle/>
                    <a:p>
                      <a:pPr algn="r"/>
                      <a:endParaRPr lang="en-US" sz="900">
                        <a:effectLst/>
                      </a:endParaRPr>
                    </a:p>
                  </a:txBody>
                  <a:tcPr marL="10634" marR="10634" marT="10634" marB="1063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c>
                  <a:txBody>
                    <a:bodyPr/>
                    <a:lstStyle/>
                    <a:p>
                      <a:pPr algn="r"/>
                      <a:endParaRPr lang="en-US" sz="900">
                        <a:effectLst/>
                      </a:endParaRPr>
                    </a:p>
                  </a:txBody>
                  <a:tcPr marL="10634" marR="10634" marT="10634" marB="1063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c>
                  <a:txBody>
                    <a:bodyPr/>
                    <a:lstStyle/>
                    <a:p>
                      <a:pPr algn="r"/>
                      <a:endParaRPr lang="en-US" sz="900">
                        <a:effectLst/>
                      </a:endParaRPr>
                    </a:p>
                  </a:txBody>
                  <a:tcPr marL="10634" marR="10634" marT="10634" marB="1063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c>
                  <a:txBody>
                    <a:bodyPr/>
                    <a:lstStyle/>
                    <a:p>
                      <a:pPr algn="r"/>
                      <a:endParaRPr lang="en-US" sz="900">
                        <a:effectLst/>
                      </a:endParaRPr>
                    </a:p>
                  </a:txBody>
                  <a:tcPr marL="10634" marR="10634" marT="10634" marB="1063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c>
                  <a:txBody>
                    <a:bodyPr/>
                    <a:lstStyle/>
                    <a:p>
                      <a:pPr algn="r"/>
                      <a:endParaRPr lang="en-US" sz="900">
                        <a:effectLst/>
                      </a:endParaRPr>
                    </a:p>
                  </a:txBody>
                  <a:tcPr marL="10634" marR="10634" marT="10634" marB="1063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c>
                  <a:txBody>
                    <a:bodyPr/>
                    <a:lstStyle/>
                    <a:p>
                      <a:pPr algn="r"/>
                      <a:endParaRPr lang="en-US" sz="900">
                        <a:effectLst/>
                      </a:endParaRPr>
                    </a:p>
                  </a:txBody>
                  <a:tcPr marL="10634" marR="10634" marT="10634" marB="1063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c>
                  <a:txBody>
                    <a:bodyPr/>
                    <a:lstStyle/>
                    <a:p>
                      <a:pPr algn="r"/>
                      <a:endParaRPr lang="en-US" sz="900">
                        <a:effectLst/>
                      </a:endParaRPr>
                    </a:p>
                  </a:txBody>
                  <a:tcPr marL="10634" marR="10634" marT="10634" marB="1063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r>
              <a:tr h="210631">
                <a:tc>
                  <a:txBody>
                    <a:bodyPr/>
                    <a:lstStyle/>
                    <a:p>
                      <a:pPr algn="ctr"/>
                      <a:r>
                        <a:rPr lang="en-US" sz="900">
                          <a:solidFill>
                            <a:srgbClr val="0000FF"/>
                          </a:solidFill>
                          <a:effectLst/>
                          <a:latin typeface="Trebuchet MS"/>
                          <a:hlinkClick r:id="rId21"/>
                        </a:rPr>
                        <a:t>2006</a:t>
                      </a:r>
                      <a:endParaRPr lang="en-US" sz="900">
                        <a:effectLst/>
                        <a:latin typeface="Trebuchet MS"/>
                      </a:endParaRPr>
                    </a:p>
                  </a:txBody>
                  <a:tcPr marL="34030" marR="34030" marT="17015" marB="17015"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ECECEC"/>
                    </a:solidFill>
                  </a:tcPr>
                </a:tc>
                <a:tc>
                  <a:txBody>
                    <a:bodyPr/>
                    <a:lstStyle/>
                    <a:p>
                      <a:pPr algn="r"/>
                      <a:r>
                        <a:rPr lang="en-US" sz="900">
                          <a:effectLst/>
                        </a:rPr>
                        <a:t>7</a:t>
                      </a:r>
                    </a:p>
                  </a:txBody>
                  <a:tcPr marL="10634" marR="10634" marT="10634" marB="1063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c>
                  <a:txBody>
                    <a:bodyPr/>
                    <a:lstStyle/>
                    <a:p>
                      <a:pPr algn="r"/>
                      <a:r>
                        <a:rPr lang="en-US" sz="900">
                          <a:solidFill>
                            <a:srgbClr val="0000FF"/>
                          </a:solidFill>
                          <a:effectLst/>
                          <a:hlinkClick r:id="rId22" tooltip="Denial of service vulnerabilities for 2006"/>
                        </a:rPr>
                        <a:t>2</a:t>
                      </a:r>
                      <a:endParaRPr lang="en-US" sz="900">
                        <a:effectLst/>
                      </a:endParaRPr>
                    </a:p>
                  </a:txBody>
                  <a:tcPr marL="10634" marR="10634" marT="10634" marB="1063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c>
                  <a:txBody>
                    <a:bodyPr/>
                    <a:lstStyle/>
                    <a:p>
                      <a:pPr algn="r"/>
                      <a:r>
                        <a:rPr lang="en-US" sz="900">
                          <a:solidFill>
                            <a:srgbClr val="0000FF"/>
                          </a:solidFill>
                          <a:effectLst/>
                          <a:hlinkClick r:id="rId23" tooltip="Code execution vulnerabilities for 2006"/>
                        </a:rPr>
                        <a:t>3</a:t>
                      </a:r>
                      <a:endParaRPr lang="en-US" sz="900">
                        <a:effectLst/>
                      </a:endParaRPr>
                    </a:p>
                  </a:txBody>
                  <a:tcPr marL="10634" marR="10634" marT="10634" marB="1063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c>
                  <a:txBody>
                    <a:bodyPr/>
                    <a:lstStyle/>
                    <a:p>
                      <a:pPr algn="r"/>
                      <a:endParaRPr lang="en-US" sz="900" dirty="0">
                        <a:effectLst/>
                      </a:endParaRPr>
                    </a:p>
                  </a:txBody>
                  <a:tcPr marL="10634" marR="10634" marT="10634" marB="1063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c>
                  <a:txBody>
                    <a:bodyPr/>
                    <a:lstStyle/>
                    <a:p>
                      <a:pPr algn="r"/>
                      <a:r>
                        <a:rPr lang="en-US" sz="900" dirty="0">
                          <a:solidFill>
                            <a:srgbClr val="0000FF"/>
                          </a:solidFill>
                          <a:effectLst/>
                          <a:hlinkClick r:id="rId24" tooltip="Memory corruption vulnerabilities for 2006"/>
                        </a:rPr>
                        <a:t>1</a:t>
                      </a:r>
                      <a:endParaRPr lang="en-US" sz="900" dirty="0">
                        <a:effectLst/>
                      </a:endParaRPr>
                    </a:p>
                  </a:txBody>
                  <a:tcPr marL="10634" marR="10634" marT="10634" marB="1063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c>
                  <a:txBody>
                    <a:bodyPr/>
                    <a:lstStyle/>
                    <a:p>
                      <a:pPr algn="r"/>
                      <a:endParaRPr lang="en-US" sz="900">
                        <a:effectLst/>
                      </a:endParaRPr>
                    </a:p>
                  </a:txBody>
                  <a:tcPr marL="10634" marR="10634" marT="10634" marB="1063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c>
                  <a:txBody>
                    <a:bodyPr/>
                    <a:lstStyle/>
                    <a:p>
                      <a:pPr algn="r"/>
                      <a:endParaRPr lang="en-US" sz="900">
                        <a:effectLst/>
                      </a:endParaRPr>
                    </a:p>
                  </a:txBody>
                  <a:tcPr marL="10634" marR="10634" marT="10634" marB="1063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c>
                  <a:txBody>
                    <a:bodyPr/>
                    <a:lstStyle/>
                    <a:p>
                      <a:pPr algn="r"/>
                      <a:endParaRPr lang="en-US" sz="900">
                        <a:effectLst/>
                      </a:endParaRPr>
                    </a:p>
                  </a:txBody>
                  <a:tcPr marL="10634" marR="10634" marT="10634" marB="1063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c>
                  <a:txBody>
                    <a:bodyPr/>
                    <a:lstStyle/>
                    <a:p>
                      <a:pPr algn="r"/>
                      <a:r>
                        <a:rPr lang="en-US" sz="900">
                          <a:solidFill>
                            <a:srgbClr val="0000FF"/>
                          </a:solidFill>
                          <a:effectLst/>
                          <a:hlinkClick r:id="rId25" tooltip="Privilege gain, elevation vulnerabilities for 2006"/>
                        </a:rPr>
                        <a:t>2</a:t>
                      </a:r>
                      <a:endParaRPr lang="en-US" sz="900">
                        <a:effectLst/>
                      </a:endParaRPr>
                    </a:p>
                  </a:txBody>
                  <a:tcPr marL="10634" marR="10634" marT="10634" marB="1063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c>
                  <a:txBody>
                    <a:bodyPr/>
                    <a:lstStyle/>
                    <a:p>
                      <a:pPr algn="r"/>
                      <a:endParaRPr lang="en-US" sz="900">
                        <a:effectLst/>
                      </a:endParaRPr>
                    </a:p>
                  </a:txBody>
                  <a:tcPr marL="10634" marR="10634" marT="10634" marB="1063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c>
                  <a:txBody>
                    <a:bodyPr/>
                    <a:lstStyle/>
                    <a:p>
                      <a:pPr algn="r"/>
                      <a:endParaRPr lang="en-US" sz="900">
                        <a:effectLst/>
                      </a:endParaRPr>
                    </a:p>
                  </a:txBody>
                  <a:tcPr marL="10634" marR="10634" marT="10634" marB="1063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r>
              <a:tr h="210631">
                <a:tc>
                  <a:txBody>
                    <a:bodyPr/>
                    <a:lstStyle/>
                    <a:p>
                      <a:pPr algn="ctr"/>
                      <a:r>
                        <a:rPr lang="en-US" sz="900">
                          <a:solidFill>
                            <a:srgbClr val="0000FF"/>
                          </a:solidFill>
                          <a:effectLst/>
                          <a:latin typeface="Trebuchet MS"/>
                          <a:hlinkClick r:id="rId26"/>
                        </a:rPr>
                        <a:t>2007</a:t>
                      </a:r>
                      <a:endParaRPr lang="en-US" sz="900">
                        <a:effectLst/>
                        <a:latin typeface="Trebuchet MS"/>
                      </a:endParaRPr>
                    </a:p>
                  </a:txBody>
                  <a:tcPr marL="34030" marR="34030" marT="17015" marB="17015"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ECECEC"/>
                    </a:solidFill>
                  </a:tcPr>
                </a:tc>
                <a:tc>
                  <a:txBody>
                    <a:bodyPr/>
                    <a:lstStyle/>
                    <a:p>
                      <a:pPr algn="r"/>
                      <a:r>
                        <a:rPr lang="en-US" sz="900">
                          <a:effectLst/>
                        </a:rPr>
                        <a:t>9</a:t>
                      </a:r>
                    </a:p>
                  </a:txBody>
                  <a:tcPr marL="10634" marR="10634" marT="10634" marB="1063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c>
                  <a:txBody>
                    <a:bodyPr/>
                    <a:lstStyle/>
                    <a:p>
                      <a:pPr algn="r"/>
                      <a:r>
                        <a:rPr lang="en-US" sz="900">
                          <a:solidFill>
                            <a:srgbClr val="0000FF"/>
                          </a:solidFill>
                          <a:effectLst/>
                          <a:hlinkClick r:id="rId27" tooltip="Denial of service vulnerabilities for 2007"/>
                        </a:rPr>
                        <a:t>3</a:t>
                      </a:r>
                      <a:endParaRPr lang="en-US" sz="900">
                        <a:effectLst/>
                      </a:endParaRPr>
                    </a:p>
                  </a:txBody>
                  <a:tcPr marL="10634" marR="10634" marT="10634" marB="1063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c>
                  <a:txBody>
                    <a:bodyPr/>
                    <a:lstStyle/>
                    <a:p>
                      <a:pPr algn="r"/>
                      <a:r>
                        <a:rPr lang="en-US" sz="900">
                          <a:solidFill>
                            <a:srgbClr val="0000FF"/>
                          </a:solidFill>
                          <a:effectLst/>
                          <a:hlinkClick r:id="rId28" tooltip="Code execution vulnerabilities for 2007"/>
                        </a:rPr>
                        <a:t>3</a:t>
                      </a:r>
                      <a:endParaRPr lang="en-US" sz="900">
                        <a:effectLst/>
                      </a:endParaRPr>
                    </a:p>
                  </a:txBody>
                  <a:tcPr marL="10634" marR="10634" marT="10634" marB="1063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c>
                  <a:txBody>
                    <a:bodyPr/>
                    <a:lstStyle/>
                    <a:p>
                      <a:pPr algn="r"/>
                      <a:endParaRPr lang="en-US" sz="900">
                        <a:effectLst/>
                      </a:endParaRPr>
                    </a:p>
                  </a:txBody>
                  <a:tcPr marL="10634" marR="10634" marT="10634" marB="1063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c>
                  <a:txBody>
                    <a:bodyPr/>
                    <a:lstStyle/>
                    <a:p>
                      <a:pPr algn="r"/>
                      <a:r>
                        <a:rPr lang="en-US" sz="900" dirty="0">
                          <a:solidFill>
                            <a:srgbClr val="0000FF"/>
                          </a:solidFill>
                          <a:effectLst/>
                          <a:hlinkClick r:id="rId29" tooltip="Memory corruption vulnerabilities for 2007"/>
                        </a:rPr>
                        <a:t>1</a:t>
                      </a:r>
                      <a:endParaRPr lang="en-US" sz="900" dirty="0">
                        <a:effectLst/>
                      </a:endParaRPr>
                    </a:p>
                  </a:txBody>
                  <a:tcPr marL="10634" marR="10634" marT="10634" marB="1063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c>
                  <a:txBody>
                    <a:bodyPr/>
                    <a:lstStyle/>
                    <a:p>
                      <a:pPr algn="r"/>
                      <a:r>
                        <a:rPr lang="en-US" sz="900">
                          <a:solidFill>
                            <a:srgbClr val="0000FF"/>
                          </a:solidFill>
                          <a:effectLst/>
                          <a:hlinkClick r:id="rId30" tooltip="Cross site scripting vulnerabilities for 2007"/>
                        </a:rPr>
                        <a:t>2</a:t>
                      </a:r>
                      <a:endParaRPr lang="en-US" sz="900">
                        <a:effectLst/>
                      </a:endParaRPr>
                    </a:p>
                  </a:txBody>
                  <a:tcPr marL="10634" marR="10634" marT="10634" marB="1063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c>
                  <a:txBody>
                    <a:bodyPr/>
                    <a:lstStyle/>
                    <a:p>
                      <a:pPr algn="r"/>
                      <a:r>
                        <a:rPr lang="en-US" sz="900">
                          <a:solidFill>
                            <a:srgbClr val="0000FF"/>
                          </a:solidFill>
                          <a:effectLst/>
                          <a:hlinkClick r:id="rId31" tooltip="Http response splitting vulnerabilities for 2007"/>
                        </a:rPr>
                        <a:t>1</a:t>
                      </a:r>
                      <a:endParaRPr lang="en-US" sz="900">
                        <a:effectLst/>
                      </a:endParaRPr>
                    </a:p>
                  </a:txBody>
                  <a:tcPr marL="10634" marR="10634" marT="10634" marB="1063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c>
                  <a:txBody>
                    <a:bodyPr/>
                    <a:lstStyle/>
                    <a:p>
                      <a:pPr algn="r"/>
                      <a:endParaRPr lang="en-US" sz="900">
                        <a:effectLst/>
                      </a:endParaRPr>
                    </a:p>
                  </a:txBody>
                  <a:tcPr marL="10634" marR="10634" marT="10634" marB="1063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c>
                  <a:txBody>
                    <a:bodyPr/>
                    <a:lstStyle/>
                    <a:p>
                      <a:pPr algn="r"/>
                      <a:endParaRPr lang="en-US" sz="900">
                        <a:effectLst/>
                      </a:endParaRPr>
                    </a:p>
                  </a:txBody>
                  <a:tcPr marL="10634" marR="10634" marT="10634" marB="1063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c>
                  <a:txBody>
                    <a:bodyPr/>
                    <a:lstStyle/>
                    <a:p>
                      <a:pPr algn="r"/>
                      <a:r>
                        <a:rPr lang="en-US" sz="900">
                          <a:solidFill>
                            <a:srgbClr val="0000FF"/>
                          </a:solidFill>
                          <a:effectLst/>
                          <a:hlinkClick r:id="rId32" tooltip="Cross site request forgery, CSRF, vulnerabilities for 2007"/>
                        </a:rPr>
                        <a:t>1</a:t>
                      </a:r>
                      <a:endParaRPr lang="en-US" sz="900">
                        <a:effectLst/>
                      </a:endParaRPr>
                    </a:p>
                  </a:txBody>
                  <a:tcPr marL="10634" marR="10634" marT="10634" marB="1063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c>
                  <a:txBody>
                    <a:bodyPr/>
                    <a:lstStyle/>
                    <a:p>
                      <a:pPr algn="r"/>
                      <a:r>
                        <a:rPr lang="en-US" sz="900">
                          <a:solidFill>
                            <a:srgbClr val="0000FF"/>
                          </a:solidFill>
                          <a:effectLst/>
                          <a:hlinkClick r:id="rId33" tooltip="Total number of public exploits"/>
                        </a:rPr>
                        <a:t>1</a:t>
                      </a:r>
                      <a:endParaRPr lang="en-US" sz="900">
                        <a:effectLst/>
                      </a:endParaRPr>
                    </a:p>
                  </a:txBody>
                  <a:tcPr marL="10634" marR="10634" marT="10634" marB="1063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r>
              <a:tr h="210631">
                <a:tc>
                  <a:txBody>
                    <a:bodyPr/>
                    <a:lstStyle/>
                    <a:p>
                      <a:pPr algn="ctr"/>
                      <a:r>
                        <a:rPr lang="en-US" sz="900">
                          <a:solidFill>
                            <a:srgbClr val="0000FF"/>
                          </a:solidFill>
                          <a:effectLst/>
                          <a:latin typeface="Trebuchet MS"/>
                          <a:hlinkClick r:id="rId34"/>
                        </a:rPr>
                        <a:t>2008</a:t>
                      </a:r>
                      <a:endParaRPr lang="en-US" sz="900">
                        <a:effectLst/>
                        <a:latin typeface="Trebuchet MS"/>
                      </a:endParaRPr>
                    </a:p>
                  </a:txBody>
                  <a:tcPr marL="34030" marR="34030" marT="17015" marB="17015"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ECECEC"/>
                    </a:solidFill>
                  </a:tcPr>
                </a:tc>
                <a:tc>
                  <a:txBody>
                    <a:bodyPr/>
                    <a:lstStyle/>
                    <a:p>
                      <a:pPr algn="r"/>
                      <a:r>
                        <a:rPr lang="en-US" sz="900">
                          <a:effectLst/>
                        </a:rPr>
                        <a:t>11</a:t>
                      </a:r>
                    </a:p>
                  </a:txBody>
                  <a:tcPr marL="10634" marR="10634" marT="10634" marB="1063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c>
                  <a:txBody>
                    <a:bodyPr/>
                    <a:lstStyle/>
                    <a:p>
                      <a:pPr algn="r"/>
                      <a:r>
                        <a:rPr lang="en-US" sz="900">
                          <a:solidFill>
                            <a:srgbClr val="0000FF"/>
                          </a:solidFill>
                          <a:effectLst/>
                          <a:hlinkClick r:id="rId35" tooltip="Denial of service vulnerabilities for 2008"/>
                        </a:rPr>
                        <a:t>2</a:t>
                      </a:r>
                      <a:endParaRPr lang="en-US" sz="900">
                        <a:effectLst/>
                      </a:endParaRPr>
                    </a:p>
                  </a:txBody>
                  <a:tcPr marL="10634" marR="10634" marT="10634" marB="1063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c>
                  <a:txBody>
                    <a:bodyPr/>
                    <a:lstStyle/>
                    <a:p>
                      <a:pPr algn="r"/>
                      <a:r>
                        <a:rPr lang="en-US" sz="900">
                          <a:solidFill>
                            <a:srgbClr val="0000FF"/>
                          </a:solidFill>
                          <a:effectLst/>
                          <a:hlinkClick r:id="rId36" tooltip="Code execution vulnerabilities for 2008"/>
                        </a:rPr>
                        <a:t>8</a:t>
                      </a:r>
                      <a:endParaRPr lang="en-US" sz="900">
                        <a:effectLst/>
                      </a:endParaRPr>
                    </a:p>
                  </a:txBody>
                  <a:tcPr marL="10634" marR="10634" marT="10634" marB="1063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c>
                  <a:txBody>
                    <a:bodyPr/>
                    <a:lstStyle/>
                    <a:p>
                      <a:pPr algn="r"/>
                      <a:r>
                        <a:rPr lang="en-US" sz="900">
                          <a:solidFill>
                            <a:srgbClr val="0000FF"/>
                          </a:solidFill>
                          <a:effectLst/>
                          <a:hlinkClick r:id="rId37" tooltip="Overflow vulnerabilities for 2008"/>
                        </a:rPr>
                        <a:t>4</a:t>
                      </a:r>
                      <a:endParaRPr lang="en-US" sz="900">
                        <a:effectLst/>
                      </a:endParaRPr>
                    </a:p>
                  </a:txBody>
                  <a:tcPr marL="10634" marR="10634" marT="10634" marB="1063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c>
                  <a:txBody>
                    <a:bodyPr/>
                    <a:lstStyle/>
                    <a:p>
                      <a:pPr algn="r"/>
                      <a:r>
                        <a:rPr lang="en-US" sz="900" dirty="0">
                          <a:solidFill>
                            <a:srgbClr val="0000FF"/>
                          </a:solidFill>
                          <a:effectLst/>
                          <a:hlinkClick r:id="rId38" tooltip="Memory corruption vulnerabilities for 2008"/>
                        </a:rPr>
                        <a:t>1</a:t>
                      </a:r>
                      <a:endParaRPr lang="en-US" sz="900" dirty="0">
                        <a:effectLst/>
                      </a:endParaRPr>
                    </a:p>
                  </a:txBody>
                  <a:tcPr marL="10634" marR="10634" marT="10634" marB="1063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c>
                  <a:txBody>
                    <a:bodyPr/>
                    <a:lstStyle/>
                    <a:p>
                      <a:pPr algn="r"/>
                      <a:endParaRPr lang="en-US" sz="900">
                        <a:effectLst/>
                      </a:endParaRPr>
                    </a:p>
                  </a:txBody>
                  <a:tcPr marL="10634" marR="10634" marT="10634" marB="1063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c>
                  <a:txBody>
                    <a:bodyPr/>
                    <a:lstStyle/>
                    <a:p>
                      <a:pPr algn="r"/>
                      <a:endParaRPr lang="en-US" sz="900">
                        <a:effectLst/>
                      </a:endParaRPr>
                    </a:p>
                  </a:txBody>
                  <a:tcPr marL="10634" marR="10634" marT="10634" marB="1063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c>
                  <a:txBody>
                    <a:bodyPr/>
                    <a:lstStyle/>
                    <a:p>
                      <a:pPr algn="r"/>
                      <a:endParaRPr lang="en-US" sz="900">
                        <a:effectLst/>
                      </a:endParaRPr>
                    </a:p>
                  </a:txBody>
                  <a:tcPr marL="10634" marR="10634" marT="10634" marB="1063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c>
                  <a:txBody>
                    <a:bodyPr/>
                    <a:lstStyle/>
                    <a:p>
                      <a:pPr algn="r"/>
                      <a:endParaRPr lang="en-US" sz="900">
                        <a:effectLst/>
                      </a:endParaRPr>
                    </a:p>
                  </a:txBody>
                  <a:tcPr marL="10634" marR="10634" marT="10634" marB="1063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c>
                  <a:txBody>
                    <a:bodyPr/>
                    <a:lstStyle/>
                    <a:p>
                      <a:pPr algn="r"/>
                      <a:endParaRPr lang="en-US" sz="900">
                        <a:effectLst/>
                      </a:endParaRPr>
                    </a:p>
                  </a:txBody>
                  <a:tcPr marL="10634" marR="10634" marT="10634" marB="1063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c>
                  <a:txBody>
                    <a:bodyPr/>
                    <a:lstStyle/>
                    <a:p>
                      <a:pPr algn="r"/>
                      <a:r>
                        <a:rPr lang="en-US" sz="900">
                          <a:solidFill>
                            <a:srgbClr val="0000FF"/>
                          </a:solidFill>
                          <a:effectLst/>
                          <a:hlinkClick r:id="rId39" tooltip="Total number of public exploits"/>
                        </a:rPr>
                        <a:t>3</a:t>
                      </a:r>
                      <a:endParaRPr lang="en-US" sz="900">
                        <a:effectLst/>
                      </a:endParaRPr>
                    </a:p>
                  </a:txBody>
                  <a:tcPr marL="10634" marR="10634" marT="10634" marB="1063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r>
              <a:tr h="210631">
                <a:tc>
                  <a:txBody>
                    <a:bodyPr/>
                    <a:lstStyle/>
                    <a:p>
                      <a:pPr algn="ctr"/>
                      <a:r>
                        <a:rPr lang="en-US" sz="900">
                          <a:solidFill>
                            <a:srgbClr val="0000FF"/>
                          </a:solidFill>
                          <a:effectLst/>
                          <a:latin typeface="Trebuchet MS"/>
                          <a:hlinkClick r:id="rId40"/>
                        </a:rPr>
                        <a:t>2009</a:t>
                      </a:r>
                      <a:endParaRPr lang="en-US" sz="900">
                        <a:effectLst/>
                        <a:latin typeface="Trebuchet MS"/>
                      </a:endParaRPr>
                    </a:p>
                  </a:txBody>
                  <a:tcPr marL="34030" marR="34030" marT="17015" marB="17015"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ECECEC"/>
                    </a:solidFill>
                  </a:tcPr>
                </a:tc>
                <a:tc>
                  <a:txBody>
                    <a:bodyPr/>
                    <a:lstStyle/>
                    <a:p>
                      <a:pPr algn="r"/>
                      <a:r>
                        <a:rPr lang="en-US" sz="900">
                          <a:effectLst/>
                        </a:rPr>
                        <a:t>39</a:t>
                      </a:r>
                    </a:p>
                  </a:txBody>
                  <a:tcPr marL="10634" marR="10634" marT="10634" marB="1063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c>
                  <a:txBody>
                    <a:bodyPr/>
                    <a:lstStyle/>
                    <a:p>
                      <a:pPr algn="r"/>
                      <a:r>
                        <a:rPr lang="en-US" sz="900">
                          <a:solidFill>
                            <a:srgbClr val="0000FF"/>
                          </a:solidFill>
                          <a:effectLst/>
                          <a:hlinkClick r:id="rId41" tooltip="Denial of service vulnerabilities for 2009"/>
                        </a:rPr>
                        <a:t>14</a:t>
                      </a:r>
                      <a:endParaRPr lang="en-US" sz="900">
                        <a:effectLst/>
                      </a:endParaRPr>
                    </a:p>
                  </a:txBody>
                  <a:tcPr marL="10634" marR="10634" marT="10634" marB="1063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c>
                  <a:txBody>
                    <a:bodyPr/>
                    <a:lstStyle/>
                    <a:p>
                      <a:pPr algn="r"/>
                      <a:r>
                        <a:rPr lang="en-US" sz="900">
                          <a:solidFill>
                            <a:srgbClr val="0000FF"/>
                          </a:solidFill>
                          <a:effectLst/>
                          <a:hlinkClick r:id="rId42" tooltip="Code execution vulnerabilities for 2009"/>
                        </a:rPr>
                        <a:t>30</a:t>
                      </a:r>
                      <a:endParaRPr lang="en-US" sz="900">
                        <a:effectLst/>
                      </a:endParaRPr>
                    </a:p>
                  </a:txBody>
                  <a:tcPr marL="10634" marR="10634" marT="10634" marB="1063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c>
                  <a:txBody>
                    <a:bodyPr/>
                    <a:lstStyle/>
                    <a:p>
                      <a:pPr algn="r"/>
                      <a:r>
                        <a:rPr lang="en-US" sz="900">
                          <a:solidFill>
                            <a:srgbClr val="0000FF"/>
                          </a:solidFill>
                          <a:effectLst/>
                          <a:hlinkClick r:id="rId43" tooltip="Overflow vulnerabilities for 2009"/>
                        </a:rPr>
                        <a:t>17</a:t>
                      </a:r>
                      <a:endParaRPr lang="en-US" sz="900">
                        <a:effectLst/>
                      </a:endParaRPr>
                    </a:p>
                  </a:txBody>
                  <a:tcPr marL="10634" marR="10634" marT="10634" marB="1063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c>
                  <a:txBody>
                    <a:bodyPr/>
                    <a:lstStyle/>
                    <a:p>
                      <a:pPr algn="r"/>
                      <a:r>
                        <a:rPr lang="en-US" sz="900">
                          <a:solidFill>
                            <a:srgbClr val="0000FF"/>
                          </a:solidFill>
                          <a:effectLst/>
                          <a:hlinkClick r:id="rId44" tooltip="Memory corruption vulnerabilities for 2009"/>
                        </a:rPr>
                        <a:t>10</a:t>
                      </a:r>
                      <a:endParaRPr lang="en-US" sz="900">
                        <a:effectLst/>
                      </a:endParaRPr>
                    </a:p>
                  </a:txBody>
                  <a:tcPr marL="10634" marR="10634" marT="10634" marB="1063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c>
                  <a:txBody>
                    <a:bodyPr/>
                    <a:lstStyle/>
                    <a:p>
                      <a:pPr algn="r"/>
                      <a:endParaRPr lang="en-US" sz="900" dirty="0">
                        <a:effectLst/>
                      </a:endParaRPr>
                    </a:p>
                  </a:txBody>
                  <a:tcPr marL="10634" marR="10634" marT="10634" marB="1063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c>
                  <a:txBody>
                    <a:bodyPr/>
                    <a:lstStyle/>
                    <a:p>
                      <a:pPr algn="r"/>
                      <a:endParaRPr lang="en-US" sz="900">
                        <a:effectLst/>
                      </a:endParaRPr>
                    </a:p>
                  </a:txBody>
                  <a:tcPr marL="10634" marR="10634" marT="10634" marB="1063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c>
                  <a:txBody>
                    <a:bodyPr/>
                    <a:lstStyle/>
                    <a:p>
                      <a:pPr algn="r"/>
                      <a:r>
                        <a:rPr lang="en-US" sz="900">
                          <a:solidFill>
                            <a:srgbClr val="0000FF"/>
                          </a:solidFill>
                          <a:effectLst/>
                          <a:hlinkClick r:id="rId45" tooltip="By pass a restriction or similar type vulnerabilities for 2009"/>
                        </a:rPr>
                        <a:t>1</a:t>
                      </a:r>
                      <a:endParaRPr lang="en-US" sz="900">
                        <a:effectLst/>
                      </a:endParaRPr>
                    </a:p>
                  </a:txBody>
                  <a:tcPr marL="10634" marR="10634" marT="10634" marB="1063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c>
                  <a:txBody>
                    <a:bodyPr/>
                    <a:lstStyle/>
                    <a:p>
                      <a:pPr algn="r"/>
                      <a:r>
                        <a:rPr lang="en-US" sz="900">
                          <a:solidFill>
                            <a:srgbClr val="0000FF"/>
                          </a:solidFill>
                          <a:effectLst/>
                          <a:hlinkClick r:id="rId46" tooltip="Privilege gain, elevation vulnerabilities for 2009"/>
                        </a:rPr>
                        <a:t>1</a:t>
                      </a:r>
                      <a:endParaRPr lang="en-US" sz="900">
                        <a:effectLst/>
                      </a:endParaRPr>
                    </a:p>
                  </a:txBody>
                  <a:tcPr marL="10634" marR="10634" marT="10634" marB="1063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c>
                  <a:txBody>
                    <a:bodyPr/>
                    <a:lstStyle/>
                    <a:p>
                      <a:pPr algn="r"/>
                      <a:endParaRPr lang="en-US" sz="900">
                        <a:effectLst/>
                      </a:endParaRPr>
                    </a:p>
                  </a:txBody>
                  <a:tcPr marL="10634" marR="10634" marT="10634" marB="1063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c>
                  <a:txBody>
                    <a:bodyPr/>
                    <a:lstStyle/>
                    <a:p>
                      <a:pPr algn="r"/>
                      <a:r>
                        <a:rPr lang="en-US" sz="900">
                          <a:solidFill>
                            <a:srgbClr val="0000FF"/>
                          </a:solidFill>
                          <a:effectLst/>
                          <a:hlinkClick r:id="rId47" tooltip="Total number of public exploits"/>
                        </a:rPr>
                        <a:t>4</a:t>
                      </a:r>
                      <a:endParaRPr lang="en-US" sz="900">
                        <a:effectLst/>
                      </a:endParaRPr>
                    </a:p>
                  </a:txBody>
                  <a:tcPr marL="10634" marR="10634" marT="10634" marB="1063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r>
              <a:tr h="210631">
                <a:tc>
                  <a:txBody>
                    <a:bodyPr/>
                    <a:lstStyle/>
                    <a:p>
                      <a:pPr algn="ctr"/>
                      <a:r>
                        <a:rPr lang="en-US" sz="900">
                          <a:solidFill>
                            <a:srgbClr val="0000FF"/>
                          </a:solidFill>
                          <a:effectLst/>
                          <a:latin typeface="Trebuchet MS"/>
                          <a:hlinkClick r:id="rId48"/>
                        </a:rPr>
                        <a:t>2010</a:t>
                      </a:r>
                      <a:endParaRPr lang="en-US" sz="900">
                        <a:effectLst/>
                        <a:latin typeface="Trebuchet MS"/>
                      </a:endParaRPr>
                    </a:p>
                  </a:txBody>
                  <a:tcPr marL="34030" marR="34030" marT="17015" marB="17015"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ECECEC"/>
                    </a:solidFill>
                  </a:tcPr>
                </a:tc>
                <a:tc>
                  <a:txBody>
                    <a:bodyPr/>
                    <a:lstStyle/>
                    <a:p>
                      <a:pPr algn="r"/>
                      <a:r>
                        <a:rPr lang="en-US" sz="900">
                          <a:effectLst/>
                        </a:rPr>
                        <a:t>68</a:t>
                      </a:r>
                    </a:p>
                  </a:txBody>
                  <a:tcPr marL="10634" marR="10634" marT="10634" marB="1063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c>
                  <a:txBody>
                    <a:bodyPr/>
                    <a:lstStyle/>
                    <a:p>
                      <a:pPr algn="r"/>
                      <a:r>
                        <a:rPr lang="en-US" sz="900">
                          <a:solidFill>
                            <a:srgbClr val="0000FF"/>
                          </a:solidFill>
                          <a:effectLst/>
                          <a:hlinkClick r:id="rId49" tooltip="Denial of service vulnerabilities for 2010"/>
                        </a:rPr>
                        <a:t>35</a:t>
                      </a:r>
                      <a:endParaRPr lang="en-US" sz="900">
                        <a:effectLst/>
                      </a:endParaRPr>
                    </a:p>
                  </a:txBody>
                  <a:tcPr marL="10634" marR="10634" marT="10634" marB="1063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c>
                  <a:txBody>
                    <a:bodyPr/>
                    <a:lstStyle/>
                    <a:p>
                      <a:pPr algn="r"/>
                      <a:r>
                        <a:rPr lang="en-US" sz="900">
                          <a:solidFill>
                            <a:srgbClr val="0000FF"/>
                          </a:solidFill>
                          <a:effectLst/>
                          <a:hlinkClick r:id="rId50" tooltip="Code execution vulnerabilities for 2010"/>
                        </a:rPr>
                        <a:t>60</a:t>
                      </a:r>
                      <a:endParaRPr lang="en-US" sz="900">
                        <a:effectLst/>
                      </a:endParaRPr>
                    </a:p>
                  </a:txBody>
                  <a:tcPr marL="10634" marR="10634" marT="10634" marB="1063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c>
                  <a:txBody>
                    <a:bodyPr/>
                    <a:lstStyle/>
                    <a:p>
                      <a:pPr algn="r"/>
                      <a:r>
                        <a:rPr lang="en-US" sz="900">
                          <a:solidFill>
                            <a:srgbClr val="0000FF"/>
                          </a:solidFill>
                          <a:effectLst/>
                          <a:hlinkClick r:id="rId51" tooltip="Overflow vulnerabilities for 2010"/>
                        </a:rPr>
                        <a:t>33</a:t>
                      </a:r>
                      <a:endParaRPr lang="en-US" sz="900">
                        <a:effectLst/>
                      </a:endParaRPr>
                    </a:p>
                  </a:txBody>
                  <a:tcPr marL="10634" marR="10634" marT="10634" marB="1063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c>
                  <a:txBody>
                    <a:bodyPr/>
                    <a:lstStyle/>
                    <a:p>
                      <a:pPr algn="r"/>
                      <a:r>
                        <a:rPr lang="en-US" sz="900">
                          <a:solidFill>
                            <a:srgbClr val="0000FF"/>
                          </a:solidFill>
                          <a:effectLst/>
                          <a:hlinkClick r:id="rId52" tooltip="Memory corruption vulnerabilities for 2010"/>
                        </a:rPr>
                        <a:t>29</a:t>
                      </a:r>
                      <a:endParaRPr lang="en-US" sz="900">
                        <a:effectLst/>
                      </a:endParaRPr>
                    </a:p>
                  </a:txBody>
                  <a:tcPr marL="10634" marR="10634" marT="10634" marB="1063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c>
                  <a:txBody>
                    <a:bodyPr/>
                    <a:lstStyle/>
                    <a:p>
                      <a:pPr algn="r"/>
                      <a:r>
                        <a:rPr lang="en-US" sz="900">
                          <a:solidFill>
                            <a:srgbClr val="0000FF"/>
                          </a:solidFill>
                          <a:effectLst/>
                          <a:hlinkClick r:id="rId53" tooltip="Cross site scripting vulnerabilities for 2010"/>
                        </a:rPr>
                        <a:t>2</a:t>
                      </a:r>
                      <a:endParaRPr lang="en-US" sz="900">
                        <a:effectLst/>
                      </a:endParaRPr>
                    </a:p>
                  </a:txBody>
                  <a:tcPr marL="10634" marR="10634" marT="10634" marB="1063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c>
                  <a:txBody>
                    <a:bodyPr/>
                    <a:lstStyle/>
                    <a:p>
                      <a:pPr algn="r"/>
                      <a:endParaRPr lang="en-US" sz="900" dirty="0">
                        <a:effectLst/>
                      </a:endParaRPr>
                    </a:p>
                  </a:txBody>
                  <a:tcPr marL="10634" marR="10634" marT="10634" marB="1063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c>
                  <a:txBody>
                    <a:bodyPr/>
                    <a:lstStyle/>
                    <a:p>
                      <a:pPr algn="r"/>
                      <a:r>
                        <a:rPr lang="en-US" sz="900">
                          <a:solidFill>
                            <a:srgbClr val="0000FF"/>
                          </a:solidFill>
                          <a:effectLst/>
                          <a:hlinkClick r:id="rId54" tooltip="By pass a restriction or similar type vulnerabilities for 2010"/>
                        </a:rPr>
                        <a:t>3</a:t>
                      </a:r>
                      <a:endParaRPr lang="en-US" sz="900">
                        <a:effectLst/>
                      </a:endParaRPr>
                    </a:p>
                  </a:txBody>
                  <a:tcPr marL="10634" marR="10634" marT="10634" marB="1063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c>
                  <a:txBody>
                    <a:bodyPr/>
                    <a:lstStyle/>
                    <a:p>
                      <a:pPr algn="r"/>
                      <a:r>
                        <a:rPr lang="en-US" sz="900">
                          <a:solidFill>
                            <a:srgbClr val="0000FF"/>
                          </a:solidFill>
                          <a:effectLst/>
                          <a:hlinkClick r:id="rId55" tooltip="Privilege gain, elevation vulnerabilities for 2010"/>
                        </a:rPr>
                        <a:t>1</a:t>
                      </a:r>
                      <a:endParaRPr lang="en-US" sz="900">
                        <a:effectLst/>
                      </a:endParaRPr>
                    </a:p>
                  </a:txBody>
                  <a:tcPr marL="10634" marR="10634" marT="10634" marB="1063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c>
                  <a:txBody>
                    <a:bodyPr/>
                    <a:lstStyle/>
                    <a:p>
                      <a:pPr algn="r"/>
                      <a:endParaRPr lang="en-US" sz="900">
                        <a:effectLst/>
                      </a:endParaRPr>
                    </a:p>
                  </a:txBody>
                  <a:tcPr marL="10634" marR="10634" marT="10634" marB="1063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c>
                  <a:txBody>
                    <a:bodyPr/>
                    <a:lstStyle/>
                    <a:p>
                      <a:pPr algn="r"/>
                      <a:r>
                        <a:rPr lang="en-US" sz="900">
                          <a:solidFill>
                            <a:srgbClr val="0000FF"/>
                          </a:solidFill>
                          <a:effectLst/>
                          <a:hlinkClick r:id="rId56" tooltip="Total number of public exploits"/>
                        </a:rPr>
                        <a:t>4</a:t>
                      </a:r>
                      <a:endParaRPr lang="en-US" sz="900">
                        <a:effectLst/>
                      </a:endParaRPr>
                    </a:p>
                  </a:txBody>
                  <a:tcPr marL="10634" marR="10634" marT="10634" marB="1063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r>
              <a:tr h="210631">
                <a:tc>
                  <a:txBody>
                    <a:bodyPr/>
                    <a:lstStyle/>
                    <a:p>
                      <a:pPr algn="ctr"/>
                      <a:r>
                        <a:rPr lang="en-US" sz="900">
                          <a:solidFill>
                            <a:srgbClr val="0000FF"/>
                          </a:solidFill>
                          <a:effectLst/>
                          <a:latin typeface="Trebuchet MS"/>
                          <a:hlinkClick r:id="rId57"/>
                        </a:rPr>
                        <a:t>2011</a:t>
                      </a:r>
                      <a:endParaRPr lang="en-US" sz="900">
                        <a:effectLst/>
                        <a:latin typeface="Trebuchet MS"/>
                      </a:endParaRPr>
                    </a:p>
                  </a:txBody>
                  <a:tcPr marL="34030" marR="34030" marT="17015" marB="17015"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ECECEC"/>
                    </a:solidFill>
                  </a:tcPr>
                </a:tc>
                <a:tc>
                  <a:txBody>
                    <a:bodyPr/>
                    <a:lstStyle/>
                    <a:p>
                      <a:pPr algn="r"/>
                      <a:r>
                        <a:rPr lang="en-US" sz="900">
                          <a:effectLst/>
                        </a:rPr>
                        <a:t>28</a:t>
                      </a:r>
                    </a:p>
                  </a:txBody>
                  <a:tcPr marL="10634" marR="10634" marT="10634" marB="1063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c>
                  <a:txBody>
                    <a:bodyPr/>
                    <a:lstStyle/>
                    <a:p>
                      <a:pPr algn="r"/>
                      <a:r>
                        <a:rPr lang="en-US" sz="900">
                          <a:solidFill>
                            <a:srgbClr val="0000FF"/>
                          </a:solidFill>
                          <a:effectLst/>
                          <a:hlinkClick r:id="rId58" tooltip="Denial of service vulnerabilities for 2011"/>
                        </a:rPr>
                        <a:t>10</a:t>
                      </a:r>
                      <a:endParaRPr lang="en-US" sz="900">
                        <a:effectLst/>
                      </a:endParaRPr>
                    </a:p>
                  </a:txBody>
                  <a:tcPr marL="10634" marR="10634" marT="10634" marB="1063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c>
                  <a:txBody>
                    <a:bodyPr/>
                    <a:lstStyle/>
                    <a:p>
                      <a:pPr algn="r"/>
                      <a:r>
                        <a:rPr lang="en-US" sz="900">
                          <a:solidFill>
                            <a:srgbClr val="0000FF"/>
                          </a:solidFill>
                          <a:effectLst/>
                          <a:hlinkClick r:id="rId59" tooltip="Code execution vulnerabilities for 2011"/>
                        </a:rPr>
                        <a:t>22</a:t>
                      </a:r>
                      <a:endParaRPr lang="en-US" sz="900">
                        <a:effectLst/>
                      </a:endParaRPr>
                    </a:p>
                  </a:txBody>
                  <a:tcPr marL="10634" marR="10634" marT="10634" marB="1063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c>
                  <a:txBody>
                    <a:bodyPr/>
                    <a:lstStyle/>
                    <a:p>
                      <a:pPr algn="r"/>
                      <a:r>
                        <a:rPr lang="en-US" sz="900">
                          <a:solidFill>
                            <a:srgbClr val="0000FF"/>
                          </a:solidFill>
                          <a:effectLst/>
                          <a:hlinkClick r:id="rId60" tooltip="Overflow vulnerabilities for 2011"/>
                        </a:rPr>
                        <a:t>8</a:t>
                      </a:r>
                      <a:endParaRPr lang="en-US" sz="900">
                        <a:effectLst/>
                      </a:endParaRPr>
                    </a:p>
                  </a:txBody>
                  <a:tcPr marL="10634" marR="10634" marT="10634" marB="1063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c>
                  <a:txBody>
                    <a:bodyPr/>
                    <a:lstStyle/>
                    <a:p>
                      <a:pPr algn="r"/>
                      <a:r>
                        <a:rPr lang="en-US" sz="900">
                          <a:solidFill>
                            <a:srgbClr val="0000FF"/>
                          </a:solidFill>
                          <a:effectLst/>
                          <a:hlinkClick r:id="rId61" tooltip="Memory corruption vulnerabilities for 2011"/>
                        </a:rPr>
                        <a:t>8</a:t>
                      </a:r>
                      <a:endParaRPr lang="en-US" sz="900">
                        <a:effectLst/>
                      </a:endParaRPr>
                    </a:p>
                  </a:txBody>
                  <a:tcPr marL="10634" marR="10634" marT="10634" marB="1063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c>
                  <a:txBody>
                    <a:bodyPr/>
                    <a:lstStyle/>
                    <a:p>
                      <a:pPr algn="r"/>
                      <a:r>
                        <a:rPr lang="en-US" sz="900">
                          <a:solidFill>
                            <a:srgbClr val="0000FF"/>
                          </a:solidFill>
                          <a:effectLst/>
                          <a:hlinkClick r:id="rId62" tooltip="Cross site scripting vulnerabilities for 2011"/>
                        </a:rPr>
                        <a:t>2</a:t>
                      </a:r>
                      <a:endParaRPr lang="en-US" sz="900">
                        <a:effectLst/>
                      </a:endParaRPr>
                    </a:p>
                  </a:txBody>
                  <a:tcPr marL="10634" marR="10634" marT="10634" marB="1063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c>
                  <a:txBody>
                    <a:bodyPr/>
                    <a:lstStyle/>
                    <a:p>
                      <a:pPr algn="r"/>
                      <a:endParaRPr lang="en-US" sz="900" dirty="0">
                        <a:effectLst/>
                      </a:endParaRPr>
                    </a:p>
                  </a:txBody>
                  <a:tcPr marL="10634" marR="10634" marT="10634" marB="1063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c>
                  <a:txBody>
                    <a:bodyPr/>
                    <a:lstStyle/>
                    <a:p>
                      <a:pPr algn="r"/>
                      <a:endParaRPr lang="en-US" sz="900" dirty="0">
                        <a:effectLst/>
                      </a:endParaRPr>
                    </a:p>
                  </a:txBody>
                  <a:tcPr marL="10634" marR="10634" marT="10634" marB="1063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c>
                  <a:txBody>
                    <a:bodyPr/>
                    <a:lstStyle/>
                    <a:p>
                      <a:pPr algn="r"/>
                      <a:r>
                        <a:rPr lang="en-US" sz="900">
                          <a:solidFill>
                            <a:srgbClr val="0000FF"/>
                          </a:solidFill>
                          <a:effectLst/>
                          <a:hlinkClick r:id="rId63" tooltip="Privilege gain, elevation vulnerabilities for 2011"/>
                        </a:rPr>
                        <a:t>4</a:t>
                      </a:r>
                      <a:endParaRPr lang="en-US" sz="900">
                        <a:effectLst/>
                      </a:endParaRPr>
                    </a:p>
                  </a:txBody>
                  <a:tcPr marL="10634" marR="10634" marT="10634" marB="1063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c>
                  <a:txBody>
                    <a:bodyPr/>
                    <a:lstStyle/>
                    <a:p>
                      <a:pPr algn="r"/>
                      <a:endParaRPr lang="en-US" sz="900">
                        <a:effectLst/>
                      </a:endParaRPr>
                    </a:p>
                  </a:txBody>
                  <a:tcPr marL="10634" marR="10634" marT="10634" marB="1063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c>
                  <a:txBody>
                    <a:bodyPr/>
                    <a:lstStyle/>
                    <a:p>
                      <a:pPr algn="r"/>
                      <a:endParaRPr lang="en-US" sz="900">
                        <a:effectLst/>
                      </a:endParaRPr>
                    </a:p>
                  </a:txBody>
                  <a:tcPr marL="10634" marR="10634" marT="10634" marB="1063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r>
              <a:tr h="210631">
                <a:tc>
                  <a:txBody>
                    <a:bodyPr/>
                    <a:lstStyle/>
                    <a:p>
                      <a:pPr algn="ctr"/>
                      <a:r>
                        <a:rPr lang="en-US" sz="900">
                          <a:effectLst/>
                          <a:latin typeface="Trebuchet MS"/>
                        </a:rPr>
                        <a:t>Total</a:t>
                      </a:r>
                    </a:p>
                  </a:txBody>
                  <a:tcPr marL="34030" marR="34030" marT="17015" marB="17015"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ECECEC"/>
                    </a:solidFill>
                  </a:tcPr>
                </a:tc>
                <a:tc>
                  <a:txBody>
                    <a:bodyPr/>
                    <a:lstStyle/>
                    <a:p>
                      <a:pPr algn="r"/>
                      <a:r>
                        <a:rPr lang="en-US" sz="900">
                          <a:effectLst/>
                        </a:rPr>
                        <a:t>184</a:t>
                      </a:r>
                    </a:p>
                  </a:txBody>
                  <a:tcPr marL="10634" marR="10634" marT="10634" marB="1063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c>
                  <a:txBody>
                    <a:bodyPr/>
                    <a:lstStyle/>
                    <a:p>
                      <a:pPr algn="r"/>
                      <a:r>
                        <a:rPr lang="en-US" sz="900">
                          <a:solidFill>
                            <a:srgbClr val="0000FF"/>
                          </a:solidFill>
                          <a:effectLst/>
                          <a:hlinkClick r:id="rId64" tooltip="Denial of service vulnerabilities"/>
                        </a:rPr>
                        <a:t>70</a:t>
                      </a:r>
                      <a:endParaRPr lang="en-US" sz="900">
                        <a:effectLst/>
                      </a:endParaRPr>
                    </a:p>
                  </a:txBody>
                  <a:tcPr marL="10634" marR="10634" marT="10634" marB="1063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c>
                  <a:txBody>
                    <a:bodyPr/>
                    <a:lstStyle/>
                    <a:p>
                      <a:pPr algn="r"/>
                      <a:r>
                        <a:rPr lang="en-US" sz="900">
                          <a:solidFill>
                            <a:srgbClr val="0000FF"/>
                          </a:solidFill>
                          <a:effectLst/>
                          <a:hlinkClick r:id="rId65" tooltip="Code execution vulnerabilities"/>
                        </a:rPr>
                        <a:t>140</a:t>
                      </a:r>
                      <a:endParaRPr lang="en-US" sz="900">
                        <a:effectLst/>
                      </a:endParaRPr>
                    </a:p>
                  </a:txBody>
                  <a:tcPr marL="10634" marR="10634" marT="10634" marB="1063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c>
                  <a:txBody>
                    <a:bodyPr/>
                    <a:lstStyle/>
                    <a:p>
                      <a:pPr algn="r"/>
                      <a:r>
                        <a:rPr lang="en-US" sz="900">
                          <a:solidFill>
                            <a:srgbClr val="0000FF"/>
                          </a:solidFill>
                          <a:effectLst/>
                          <a:hlinkClick r:id="rId66" tooltip="Overflow vulnerabilities"/>
                        </a:rPr>
                        <a:t>72</a:t>
                      </a:r>
                      <a:endParaRPr lang="en-US" sz="900">
                        <a:effectLst/>
                      </a:endParaRPr>
                    </a:p>
                  </a:txBody>
                  <a:tcPr marL="10634" marR="10634" marT="10634" marB="1063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c>
                  <a:txBody>
                    <a:bodyPr/>
                    <a:lstStyle/>
                    <a:p>
                      <a:pPr algn="r"/>
                      <a:r>
                        <a:rPr lang="en-US" sz="900">
                          <a:solidFill>
                            <a:srgbClr val="0000FF"/>
                          </a:solidFill>
                          <a:effectLst/>
                          <a:hlinkClick r:id="rId67" tooltip="Memory corruption vulnerabilities"/>
                        </a:rPr>
                        <a:t>50</a:t>
                      </a:r>
                      <a:endParaRPr lang="en-US" sz="900">
                        <a:effectLst/>
                      </a:endParaRPr>
                    </a:p>
                  </a:txBody>
                  <a:tcPr marL="10634" marR="10634" marT="10634" marB="1063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c>
                  <a:txBody>
                    <a:bodyPr/>
                    <a:lstStyle/>
                    <a:p>
                      <a:pPr algn="r"/>
                      <a:r>
                        <a:rPr lang="en-US" sz="900">
                          <a:solidFill>
                            <a:srgbClr val="0000FF"/>
                          </a:solidFill>
                          <a:effectLst/>
                          <a:hlinkClick r:id="rId68" tooltip="Cross site scripting vulnerabilities"/>
                        </a:rPr>
                        <a:t>6</a:t>
                      </a:r>
                      <a:endParaRPr lang="en-US" sz="900">
                        <a:effectLst/>
                      </a:endParaRPr>
                    </a:p>
                  </a:txBody>
                  <a:tcPr marL="10634" marR="10634" marT="10634" marB="1063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c>
                  <a:txBody>
                    <a:bodyPr/>
                    <a:lstStyle/>
                    <a:p>
                      <a:pPr algn="r"/>
                      <a:r>
                        <a:rPr lang="en-US" sz="900">
                          <a:solidFill>
                            <a:srgbClr val="0000FF"/>
                          </a:solidFill>
                          <a:effectLst/>
                          <a:hlinkClick r:id="rId69" tooltip="Http response splitting vulnerabilities"/>
                        </a:rPr>
                        <a:t>1</a:t>
                      </a:r>
                      <a:endParaRPr lang="en-US" sz="900">
                        <a:effectLst/>
                      </a:endParaRPr>
                    </a:p>
                  </a:txBody>
                  <a:tcPr marL="10634" marR="10634" marT="10634" marB="1063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c>
                  <a:txBody>
                    <a:bodyPr/>
                    <a:lstStyle/>
                    <a:p>
                      <a:pPr algn="r"/>
                      <a:r>
                        <a:rPr lang="en-US" sz="900">
                          <a:solidFill>
                            <a:srgbClr val="0000FF"/>
                          </a:solidFill>
                          <a:effectLst/>
                          <a:hlinkClick r:id="rId70" tooltip="By pass a restriction or similar type vulnerabilities"/>
                        </a:rPr>
                        <a:t>4</a:t>
                      </a:r>
                      <a:endParaRPr lang="en-US" sz="900">
                        <a:effectLst/>
                      </a:endParaRPr>
                    </a:p>
                  </a:txBody>
                  <a:tcPr marL="10634" marR="10634" marT="10634" marB="1063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c>
                  <a:txBody>
                    <a:bodyPr/>
                    <a:lstStyle/>
                    <a:p>
                      <a:pPr algn="r"/>
                      <a:r>
                        <a:rPr lang="en-US" sz="900" dirty="0">
                          <a:solidFill>
                            <a:srgbClr val="0000FF"/>
                          </a:solidFill>
                          <a:effectLst/>
                          <a:hlinkClick r:id="rId71" tooltip="Privilege gain, elevation vulnerabilities"/>
                        </a:rPr>
                        <a:t>8</a:t>
                      </a:r>
                      <a:endParaRPr lang="en-US" sz="900" dirty="0">
                        <a:effectLst/>
                      </a:endParaRPr>
                    </a:p>
                  </a:txBody>
                  <a:tcPr marL="10634" marR="10634" marT="10634" marB="1063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c>
                  <a:txBody>
                    <a:bodyPr/>
                    <a:lstStyle/>
                    <a:p>
                      <a:pPr algn="r"/>
                      <a:r>
                        <a:rPr lang="en-US" sz="900">
                          <a:solidFill>
                            <a:srgbClr val="0000FF"/>
                          </a:solidFill>
                          <a:effectLst/>
                          <a:hlinkClick r:id="rId72" tooltip="Cross site request forgery, CSRF, vulnerabilities"/>
                        </a:rPr>
                        <a:t>1</a:t>
                      </a:r>
                      <a:endParaRPr lang="en-US" sz="900">
                        <a:effectLst/>
                      </a:endParaRPr>
                    </a:p>
                  </a:txBody>
                  <a:tcPr marL="10634" marR="10634" marT="10634" marB="1063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c>
                  <a:txBody>
                    <a:bodyPr/>
                    <a:lstStyle/>
                    <a:p>
                      <a:pPr algn="r"/>
                      <a:r>
                        <a:rPr lang="en-US" sz="900">
                          <a:solidFill>
                            <a:srgbClr val="0000FF"/>
                          </a:solidFill>
                          <a:effectLst/>
                          <a:hlinkClick r:id="rId73" tooltip="Total number of public exploits"/>
                        </a:rPr>
                        <a:t>12</a:t>
                      </a:r>
                      <a:endParaRPr lang="en-US" sz="900">
                        <a:effectLst/>
                      </a:endParaRPr>
                    </a:p>
                  </a:txBody>
                  <a:tcPr marL="10634" marR="10634" marT="10634" marB="1063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r>
              <a:tr h="301459">
                <a:tc>
                  <a:txBody>
                    <a:bodyPr/>
                    <a:lstStyle/>
                    <a:p>
                      <a:pPr algn="ctr"/>
                      <a:r>
                        <a:rPr lang="en-US" sz="900">
                          <a:effectLst/>
                          <a:latin typeface="Trebuchet MS"/>
                        </a:rPr>
                        <a:t>% Of All</a:t>
                      </a:r>
                    </a:p>
                  </a:txBody>
                  <a:tcPr marL="34030" marR="34030" marT="17015" marB="17015"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ECECEC"/>
                    </a:solidFill>
                  </a:tcPr>
                </a:tc>
                <a:tc>
                  <a:txBody>
                    <a:bodyPr/>
                    <a:lstStyle/>
                    <a:p>
                      <a:pPr algn="r"/>
                      <a:endParaRPr lang="en-US" sz="900">
                        <a:effectLst/>
                      </a:endParaRPr>
                    </a:p>
                  </a:txBody>
                  <a:tcPr marL="10634" marR="10634" marT="10634" marB="1063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c>
                  <a:txBody>
                    <a:bodyPr/>
                    <a:lstStyle/>
                    <a:p>
                      <a:pPr algn="r"/>
                      <a:r>
                        <a:rPr lang="en-US" sz="900">
                          <a:effectLst/>
                        </a:rPr>
                        <a:t>38.0</a:t>
                      </a:r>
                    </a:p>
                  </a:txBody>
                  <a:tcPr marL="10634" marR="10634" marT="10634" marB="1063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c>
                  <a:txBody>
                    <a:bodyPr/>
                    <a:lstStyle/>
                    <a:p>
                      <a:pPr algn="r"/>
                      <a:r>
                        <a:rPr lang="en-US" sz="900">
                          <a:effectLst/>
                        </a:rPr>
                        <a:t>76.1</a:t>
                      </a:r>
                    </a:p>
                  </a:txBody>
                  <a:tcPr marL="10634" marR="10634" marT="10634" marB="1063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c>
                  <a:txBody>
                    <a:bodyPr/>
                    <a:lstStyle/>
                    <a:p>
                      <a:pPr algn="r"/>
                      <a:r>
                        <a:rPr lang="en-US" sz="900">
                          <a:effectLst/>
                        </a:rPr>
                        <a:t>39.1</a:t>
                      </a:r>
                    </a:p>
                  </a:txBody>
                  <a:tcPr marL="10634" marR="10634" marT="10634" marB="1063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c>
                  <a:txBody>
                    <a:bodyPr/>
                    <a:lstStyle/>
                    <a:p>
                      <a:pPr algn="r"/>
                      <a:r>
                        <a:rPr lang="en-US" sz="900">
                          <a:effectLst/>
                        </a:rPr>
                        <a:t>27.2</a:t>
                      </a:r>
                    </a:p>
                  </a:txBody>
                  <a:tcPr marL="10634" marR="10634" marT="10634" marB="1063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c>
                  <a:txBody>
                    <a:bodyPr/>
                    <a:lstStyle/>
                    <a:p>
                      <a:pPr algn="r"/>
                      <a:r>
                        <a:rPr lang="en-US" sz="900">
                          <a:effectLst/>
                        </a:rPr>
                        <a:t>3.3</a:t>
                      </a:r>
                    </a:p>
                  </a:txBody>
                  <a:tcPr marL="10634" marR="10634" marT="10634" marB="1063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c>
                  <a:txBody>
                    <a:bodyPr/>
                    <a:lstStyle/>
                    <a:p>
                      <a:pPr algn="r"/>
                      <a:r>
                        <a:rPr lang="en-US" sz="900">
                          <a:effectLst/>
                        </a:rPr>
                        <a:t>0.5</a:t>
                      </a:r>
                    </a:p>
                  </a:txBody>
                  <a:tcPr marL="10634" marR="10634" marT="10634" marB="1063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c>
                  <a:txBody>
                    <a:bodyPr/>
                    <a:lstStyle/>
                    <a:p>
                      <a:pPr algn="r"/>
                      <a:r>
                        <a:rPr lang="en-US" sz="900">
                          <a:effectLst/>
                        </a:rPr>
                        <a:t>2.2</a:t>
                      </a:r>
                    </a:p>
                  </a:txBody>
                  <a:tcPr marL="10634" marR="10634" marT="10634" marB="1063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c>
                  <a:txBody>
                    <a:bodyPr/>
                    <a:lstStyle/>
                    <a:p>
                      <a:pPr algn="r"/>
                      <a:r>
                        <a:rPr lang="en-US" sz="900" dirty="0">
                          <a:effectLst/>
                        </a:rPr>
                        <a:t>4.3</a:t>
                      </a:r>
                    </a:p>
                  </a:txBody>
                  <a:tcPr marL="10634" marR="10634" marT="10634" marB="1063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c>
                  <a:txBody>
                    <a:bodyPr/>
                    <a:lstStyle/>
                    <a:p>
                      <a:pPr algn="r"/>
                      <a:r>
                        <a:rPr lang="en-US" sz="900" dirty="0">
                          <a:effectLst/>
                        </a:rPr>
                        <a:t>0.5</a:t>
                      </a:r>
                    </a:p>
                  </a:txBody>
                  <a:tcPr marL="10634" marR="10634" marT="10634" marB="1063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c>
                  <a:txBody>
                    <a:bodyPr/>
                    <a:lstStyle/>
                    <a:p>
                      <a:pPr algn="r"/>
                      <a:endParaRPr lang="en-US" sz="900" dirty="0">
                        <a:effectLst/>
                      </a:endParaRPr>
                    </a:p>
                  </a:txBody>
                  <a:tcPr marL="10634" marR="10634" marT="10634" marB="10634"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r>
            </a:tbl>
          </a:graphicData>
        </a:graphic>
      </p:graphicFrame>
      <p:sp>
        <p:nvSpPr>
          <p:cNvPr id="6" name="Rectangle 5"/>
          <p:cNvSpPr/>
          <p:nvPr/>
        </p:nvSpPr>
        <p:spPr>
          <a:xfrm>
            <a:off x="432486" y="6172200"/>
            <a:ext cx="6324600" cy="261610"/>
          </a:xfrm>
          <a:prstGeom prst="rect">
            <a:avLst/>
          </a:prstGeom>
        </p:spPr>
        <p:txBody>
          <a:bodyPr wrap="square">
            <a:spAutoFit/>
          </a:bodyPr>
          <a:lstStyle/>
          <a:p>
            <a:r>
              <a:rPr lang="en-US" sz="1050" dirty="0">
                <a:hlinkClick r:id="rId74"/>
              </a:rPr>
              <a:t>http://www.cvedetails.com/product/497/Adobe-Acrobat-Reader.html?vendor_id=53</a:t>
            </a:r>
            <a:endParaRPr lang="en-US" sz="1050" dirty="0"/>
          </a:p>
        </p:txBody>
      </p:sp>
    </p:spTree>
    <p:extLst>
      <p:ext uri="{BB962C8B-B14F-4D97-AF65-F5344CB8AC3E}">
        <p14:creationId xmlns:p14="http://schemas.microsoft.com/office/powerpoint/2010/main" val="220805416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Adobe Acrobat Security History</a:t>
            </a:r>
            <a:endParaRPr lang="en-US" dirty="0"/>
          </a:p>
        </p:txBody>
      </p:sp>
      <p:sp>
        <p:nvSpPr>
          <p:cNvPr id="3" name="Content Placeholder 2"/>
          <p:cNvSpPr>
            <a:spLocks noGrp="1"/>
          </p:cNvSpPr>
          <p:nvPr>
            <p:ph idx="1"/>
          </p:nvPr>
        </p:nvSpPr>
        <p:spPr/>
        <p:txBody>
          <a:bodyPr/>
          <a:lstStyle/>
          <a:p>
            <a:r>
              <a:rPr lang="en-US" dirty="0" smtClean="0"/>
              <a:t>Acrobat CVE Vulnerabilities</a:t>
            </a:r>
            <a:endParaRPr lang="en-US" dirty="0"/>
          </a:p>
        </p:txBody>
      </p:sp>
      <p:sp>
        <p:nvSpPr>
          <p:cNvPr id="6" name="Rectangle 5"/>
          <p:cNvSpPr/>
          <p:nvPr/>
        </p:nvSpPr>
        <p:spPr>
          <a:xfrm>
            <a:off x="432486" y="5613484"/>
            <a:ext cx="6324600" cy="253916"/>
          </a:xfrm>
          <a:prstGeom prst="rect">
            <a:avLst/>
          </a:prstGeom>
        </p:spPr>
        <p:txBody>
          <a:bodyPr wrap="square">
            <a:spAutoFit/>
          </a:bodyPr>
          <a:lstStyle/>
          <a:p>
            <a:r>
              <a:rPr lang="en-US" sz="1050" dirty="0">
                <a:hlinkClick r:id="rId3"/>
              </a:rPr>
              <a:t>http://www.cvedetails.com/product/921/Adobe-Acrobat.html?vendor_id=53</a:t>
            </a:r>
            <a:endParaRPr lang="en-US" sz="1050" dirty="0"/>
          </a:p>
        </p:txBody>
      </p:sp>
      <p:graphicFrame>
        <p:nvGraphicFramePr>
          <p:cNvPr id="5" name="Table 4"/>
          <p:cNvGraphicFramePr>
            <a:graphicFrameLocks noGrp="1"/>
          </p:cNvGraphicFramePr>
          <p:nvPr>
            <p:extLst>
              <p:ext uri="{D42A27DB-BD31-4B8C-83A1-F6EECF244321}">
                <p14:modId xmlns:p14="http://schemas.microsoft.com/office/powerpoint/2010/main" val="4072512119"/>
              </p:ext>
            </p:extLst>
          </p:nvPr>
        </p:nvGraphicFramePr>
        <p:xfrm>
          <a:off x="533400" y="2209805"/>
          <a:ext cx="8001004" cy="3428992"/>
        </p:xfrm>
        <a:graphic>
          <a:graphicData uri="http://schemas.openxmlformats.org/drawingml/2006/table">
            <a:tbl>
              <a:tblPr/>
              <a:tblGrid>
                <a:gridCol w="727364"/>
                <a:gridCol w="872836"/>
                <a:gridCol w="581892"/>
                <a:gridCol w="727364"/>
                <a:gridCol w="727364"/>
                <a:gridCol w="727364"/>
                <a:gridCol w="727364"/>
                <a:gridCol w="727364"/>
                <a:gridCol w="727364"/>
                <a:gridCol w="727364"/>
                <a:gridCol w="727364"/>
              </a:tblGrid>
              <a:tr h="765400">
                <a:tc>
                  <a:txBody>
                    <a:bodyPr/>
                    <a:lstStyle/>
                    <a:p>
                      <a:pPr algn="ctr"/>
                      <a:r>
                        <a:rPr lang="en-US" sz="900" dirty="0">
                          <a:effectLst/>
                          <a:latin typeface="Trebuchet MS"/>
                        </a:rPr>
                        <a:t>Year</a:t>
                      </a:r>
                    </a:p>
                  </a:txBody>
                  <a:tcPr marL="40410" marR="40410" marT="20205" marB="20205"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ECECEC"/>
                    </a:solidFill>
                  </a:tcPr>
                </a:tc>
                <a:tc>
                  <a:txBody>
                    <a:bodyPr/>
                    <a:lstStyle/>
                    <a:p>
                      <a:pPr algn="ctr"/>
                      <a:r>
                        <a:rPr lang="en-US" sz="900" dirty="0">
                          <a:effectLst/>
                          <a:latin typeface="Trebuchet MS"/>
                        </a:rPr>
                        <a:t># of Vulnerabilities</a:t>
                      </a:r>
                    </a:p>
                  </a:txBody>
                  <a:tcPr marL="40410" marR="40410" marT="20205" marB="20205"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ECECEC"/>
                    </a:solidFill>
                  </a:tcPr>
                </a:tc>
                <a:tc>
                  <a:txBody>
                    <a:bodyPr/>
                    <a:lstStyle/>
                    <a:p>
                      <a:pPr algn="ctr"/>
                      <a:r>
                        <a:rPr lang="en-US" sz="900" dirty="0" err="1">
                          <a:effectLst/>
                          <a:latin typeface="Trebuchet MS"/>
                        </a:rPr>
                        <a:t>DoS</a:t>
                      </a:r>
                      <a:endParaRPr lang="en-US" sz="900" dirty="0">
                        <a:effectLst/>
                        <a:latin typeface="Trebuchet MS"/>
                      </a:endParaRPr>
                    </a:p>
                  </a:txBody>
                  <a:tcPr marL="40410" marR="40410" marT="20205" marB="20205"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ECECEC"/>
                    </a:solidFill>
                  </a:tcPr>
                </a:tc>
                <a:tc>
                  <a:txBody>
                    <a:bodyPr/>
                    <a:lstStyle/>
                    <a:p>
                      <a:pPr algn="ctr"/>
                      <a:r>
                        <a:rPr lang="en-US" sz="900" dirty="0">
                          <a:effectLst/>
                          <a:latin typeface="Trebuchet MS"/>
                        </a:rPr>
                        <a:t>Code Execution</a:t>
                      </a:r>
                    </a:p>
                  </a:txBody>
                  <a:tcPr marL="40410" marR="40410" marT="20205" marB="20205"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ECECEC"/>
                    </a:solidFill>
                  </a:tcPr>
                </a:tc>
                <a:tc>
                  <a:txBody>
                    <a:bodyPr/>
                    <a:lstStyle/>
                    <a:p>
                      <a:pPr algn="ctr"/>
                      <a:r>
                        <a:rPr lang="en-US" sz="900" dirty="0">
                          <a:effectLst/>
                          <a:latin typeface="Trebuchet MS"/>
                        </a:rPr>
                        <a:t>Overflow</a:t>
                      </a:r>
                    </a:p>
                  </a:txBody>
                  <a:tcPr marL="40410" marR="40410" marT="20205" marB="20205"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ECECEC"/>
                    </a:solidFill>
                  </a:tcPr>
                </a:tc>
                <a:tc>
                  <a:txBody>
                    <a:bodyPr/>
                    <a:lstStyle/>
                    <a:p>
                      <a:pPr algn="ctr"/>
                      <a:r>
                        <a:rPr lang="en-US" sz="900" dirty="0">
                          <a:effectLst/>
                          <a:latin typeface="Trebuchet MS"/>
                        </a:rPr>
                        <a:t>Memory Corruption</a:t>
                      </a:r>
                    </a:p>
                  </a:txBody>
                  <a:tcPr marL="40410" marR="40410" marT="20205" marB="20205"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ECECEC"/>
                    </a:solidFill>
                  </a:tcPr>
                </a:tc>
                <a:tc>
                  <a:txBody>
                    <a:bodyPr/>
                    <a:lstStyle/>
                    <a:p>
                      <a:pPr algn="ctr"/>
                      <a:r>
                        <a:rPr lang="en-US" sz="900" dirty="0">
                          <a:effectLst/>
                          <a:latin typeface="Trebuchet MS"/>
                        </a:rPr>
                        <a:t>XSS</a:t>
                      </a:r>
                    </a:p>
                  </a:txBody>
                  <a:tcPr marL="40410" marR="40410" marT="20205" marB="20205"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ECECEC"/>
                    </a:solidFill>
                  </a:tcPr>
                </a:tc>
                <a:tc>
                  <a:txBody>
                    <a:bodyPr/>
                    <a:lstStyle/>
                    <a:p>
                      <a:pPr algn="ctr"/>
                      <a:r>
                        <a:rPr lang="en-US" sz="900" dirty="0">
                          <a:effectLst/>
                          <a:latin typeface="Trebuchet MS"/>
                        </a:rPr>
                        <a:t>Bypass something</a:t>
                      </a:r>
                    </a:p>
                  </a:txBody>
                  <a:tcPr marL="40410" marR="40410" marT="20205" marB="20205"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ECECEC"/>
                    </a:solidFill>
                  </a:tcPr>
                </a:tc>
                <a:tc>
                  <a:txBody>
                    <a:bodyPr/>
                    <a:lstStyle/>
                    <a:p>
                      <a:pPr algn="ctr"/>
                      <a:r>
                        <a:rPr lang="en-US" sz="900" dirty="0">
                          <a:effectLst/>
                          <a:latin typeface="Trebuchet MS"/>
                        </a:rPr>
                        <a:t>Gain Privileges</a:t>
                      </a:r>
                    </a:p>
                  </a:txBody>
                  <a:tcPr marL="40410" marR="40410" marT="20205" marB="20205"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ECECEC"/>
                    </a:solidFill>
                  </a:tcPr>
                </a:tc>
                <a:tc>
                  <a:txBody>
                    <a:bodyPr/>
                    <a:lstStyle/>
                    <a:p>
                      <a:pPr algn="ctr"/>
                      <a:r>
                        <a:rPr lang="en-US" sz="900" dirty="0">
                          <a:effectLst/>
                          <a:latin typeface="Trebuchet MS"/>
                        </a:rPr>
                        <a:t>CSRF</a:t>
                      </a:r>
                    </a:p>
                  </a:txBody>
                  <a:tcPr marL="40410" marR="40410" marT="20205" marB="20205"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ECECEC"/>
                    </a:solidFill>
                  </a:tcPr>
                </a:tc>
                <a:tc>
                  <a:txBody>
                    <a:bodyPr/>
                    <a:lstStyle/>
                    <a:p>
                      <a:pPr algn="ctr"/>
                      <a:r>
                        <a:rPr lang="en-US" sz="900" dirty="0">
                          <a:effectLst/>
                          <a:latin typeface="Trebuchet MS"/>
                        </a:rPr>
                        <a:t># of exploits</a:t>
                      </a:r>
                    </a:p>
                  </a:txBody>
                  <a:tcPr marL="40410" marR="40410" marT="20205" marB="20205"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ECECEC"/>
                    </a:solidFill>
                  </a:tcPr>
                </a:tc>
              </a:tr>
              <a:tr h="214312">
                <a:tc>
                  <a:txBody>
                    <a:bodyPr/>
                    <a:lstStyle/>
                    <a:p>
                      <a:pPr algn="ctr"/>
                      <a:r>
                        <a:rPr lang="en-US" sz="900">
                          <a:solidFill>
                            <a:srgbClr val="0000FF"/>
                          </a:solidFill>
                          <a:effectLst/>
                          <a:latin typeface="Trebuchet MS"/>
                          <a:hlinkClick r:id="rId4"/>
                        </a:rPr>
                        <a:t>2000</a:t>
                      </a:r>
                      <a:endParaRPr lang="en-US" sz="900">
                        <a:effectLst/>
                        <a:latin typeface="Trebuchet MS"/>
                      </a:endParaRPr>
                    </a:p>
                  </a:txBody>
                  <a:tcPr marL="40410" marR="40410" marT="20205" marB="20205"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ECECEC"/>
                    </a:solidFill>
                  </a:tcPr>
                </a:tc>
                <a:tc>
                  <a:txBody>
                    <a:bodyPr/>
                    <a:lstStyle/>
                    <a:p>
                      <a:pPr algn="r"/>
                      <a:r>
                        <a:rPr lang="en-US" sz="900" dirty="0">
                          <a:effectLst/>
                        </a:rPr>
                        <a:t>1</a:t>
                      </a:r>
                    </a:p>
                  </a:txBody>
                  <a:tcPr marL="12628" marR="12628" marT="12628" marB="1262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c>
                  <a:txBody>
                    <a:bodyPr/>
                    <a:lstStyle/>
                    <a:p>
                      <a:pPr algn="r"/>
                      <a:endParaRPr lang="en-US" sz="900">
                        <a:effectLst/>
                      </a:endParaRPr>
                    </a:p>
                  </a:txBody>
                  <a:tcPr marL="12628" marR="12628" marT="12628" marB="1262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c>
                  <a:txBody>
                    <a:bodyPr/>
                    <a:lstStyle/>
                    <a:p>
                      <a:pPr algn="r"/>
                      <a:r>
                        <a:rPr lang="en-US" sz="900">
                          <a:solidFill>
                            <a:srgbClr val="0000FF"/>
                          </a:solidFill>
                          <a:effectLst/>
                          <a:hlinkClick r:id="rId5" tooltip="Code execution vulnerabilities for 2000"/>
                        </a:rPr>
                        <a:t>1</a:t>
                      </a:r>
                      <a:endParaRPr lang="en-US" sz="900">
                        <a:effectLst/>
                      </a:endParaRPr>
                    </a:p>
                  </a:txBody>
                  <a:tcPr marL="12628" marR="12628" marT="12628" marB="1262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c>
                  <a:txBody>
                    <a:bodyPr/>
                    <a:lstStyle/>
                    <a:p>
                      <a:pPr algn="r"/>
                      <a:r>
                        <a:rPr lang="en-US" sz="900">
                          <a:solidFill>
                            <a:srgbClr val="0000FF"/>
                          </a:solidFill>
                          <a:effectLst/>
                          <a:hlinkClick r:id="rId6" tooltip="Overflow vulnerabilities for 2000"/>
                        </a:rPr>
                        <a:t>1</a:t>
                      </a:r>
                      <a:endParaRPr lang="en-US" sz="900">
                        <a:effectLst/>
                      </a:endParaRPr>
                    </a:p>
                  </a:txBody>
                  <a:tcPr marL="12628" marR="12628" marT="12628" marB="1262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c>
                  <a:txBody>
                    <a:bodyPr/>
                    <a:lstStyle/>
                    <a:p>
                      <a:pPr algn="r"/>
                      <a:endParaRPr lang="en-US" sz="900">
                        <a:effectLst/>
                      </a:endParaRPr>
                    </a:p>
                  </a:txBody>
                  <a:tcPr marL="12628" marR="12628" marT="12628" marB="1262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c>
                  <a:txBody>
                    <a:bodyPr/>
                    <a:lstStyle/>
                    <a:p>
                      <a:pPr algn="r"/>
                      <a:endParaRPr lang="en-US" sz="900">
                        <a:effectLst/>
                      </a:endParaRPr>
                    </a:p>
                  </a:txBody>
                  <a:tcPr marL="12628" marR="12628" marT="12628" marB="1262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c>
                  <a:txBody>
                    <a:bodyPr/>
                    <a:lstStyle/>
                    <a:p>
                      <a:pPr algn="r"/>
                      <a:endParaRPr lang="en-US" sz="900">
                        <a:effectLst/>
                      </a:endParaRPr>
                    </a:p>
                  </a:txBody>
                  <a:tcPr marL="12628" marR="12628" marT="12628" marB="1262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c>
                  <a:txBody>
                    <a:bodyPr/>
                    <a:lstStyle/>
                    <a:p>
                      <a:pPr algn="r"/>
                      <a:endParaRPr lang="en-US" sz="900">
                        <a:effectLst/>
                      </a:endParaRPr>
                    </a:p>
                  </a:txBody>
                  <a:tcPr marL="12628" marR="12628" marT="12628" marB="1262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c>
                  <a:txBody>
                    <a:bodyPr/>
                    <a:lstStyle/>
                    <a:p>
                      <a:pPr algn="r"/>
                      <a:endParaRPr lang="en-US" sz="900">
                        <a:effectLst/>
                      </a:endParaRPr>
                    </a:p>
                  </a:txBody>
                  <a:tcPr marL="12628" marR="12628" marT="12628" marB="1262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c>
                  <a:txBody>
                    <a:bodyPr/>
                    <a:lstStyle/>
                    <a:p>
                      <a:pPr algn="r"/>
                      <a:endParaRPr lang="en-US" sz="900">
                        <a:effectLst/>
                      </a:endParaRPr>
                    </a:p>
                  </a:txBody>
                  <a:tcPr marL="12628" marR="12628" marT="12628" marB="1262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r>
              <a:tr h="214312">
                <a:tc>
                  <a:txBody>
                    <a:bodyPr/>
                    <a:lstStyle/>
                    <a:p>
                      <a:pPr algn="ctr"/>
                      <a:r>
                        <a:rPr lang="en-US" sz="900">
                          <a:solidFill>
                            <a:srgbClr val="0000FF"/>
                          </a:solidFill>
                          <a:effectLst/>
                          <a:latin typeface="Trebuchet MS"/>
                          <a:hlinkClick r:id="rId7"/>
                        </a:rPr>
                        <a:t>2003</a:t>
                      </a:r>
                      <a:endParaRPr lang="en-US" sz="900">
                        <a:effectLst/>
                        <a:latin typeface="Trebuchet MS"/>
                      </a:endParaRPr>
                    </a:p>
                  </a:txBody>
                  <a:tcPr marL="40410" marR="40410" marT="20205" marB="20205"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ECECEC"/>
                    </a:solidFill>
                  </a:tcPr>
                </a:tc>
                <a:tc>
                  <a:txBody>
                    <a:bodyPr/>
                    <a:lstStyle/>
                    <a:p>
                      <a:pPr algn="r"/>
                      <a:r>
                        <a:rPr lang="en-US" sz="900" dirty="0">
                          <a:effectLst/>
                        </a:rPr>
                        <a:t>3</a:t>
                      </a:r>
                    </a:p>
                  </a:txBody>
                  <a:tcPr marL="12628" marR="12628" marT="12628" marB="1262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c>
                  <a:txBody>
                    <a:bodyPr/>
                    <a:lstStyle/>
                    <a:p>
                      <a:pPr algn="r"/>
                      <a:endParaRPr lang="en-US" sz="900" dirty="0">
                        <a:effectLst/>
                      </a:endParaRPr>
                    </a:p>
                  </a:txBody>
                  <a:tcPr marL="12628" marR="12628" marT="12628" marB="1262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c>
                  <a:txBody>
                    <a:bodyPr/>
                    <a:lstStyle/>
                    <a:p>
                      <a:pPr algn="r"/>
                      <a:r>
                        <a:rPr lang="en-US" sz="900">
                          <a:solidFill>
                            <a:srgbClr val="0000FF"/>
                          </a:solidFill>
                          <a:effectLst/>
                          <a:hlinkClick r:id="rId8" tooltip="Code execution vulnerabilities for 2003"/>
                        </a:rPr>
                        <a:t>2</a:t>
                      </a:r>
                      <a:endParaRPr lang="en-US" sz="900">
                        <a:effectLst/>
                      </a:endParaRPr>
                    </a:p>
                  </a:txBody>
                  <a:tcPr marL="12628" marR="12628" marT="12628" marB="1262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c>
                  <a:txBody>
                    <a:bodyPr/>
                    <a:lstStyle/>
                    <a:p>
                      <a:pPr algn="r"/>
                      <a:endParaRPr lang="en-US" sz="900">
                        <a:effectLst/>
                      </a:endParaRPr>
                    </a:p>
                  </a:txBody>
                  <a:tcPr marL="12628" marR="12628" marT="12628" marB="1262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c>
                  <a:txBody>
                    <a:bodyPr/>
                    <a:lstStyle/>
                    <a:p>
                      <a:pPr algn="r"/>
                      <a:endParaRPr lang="en-US" sz="900">
                        <a:effectLst/>
                      </a:endParaRPr>
                    </a:p>
                  </a:txBody>
                  <a:tcPr marL="12628" marR="12628" marT="12628" marB="1262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c>
                  <a:txBody>
                    <a:bodyPr/>
                    <a:lstStyle/>
                    <a:p>
                      <a:pPr algn="r"/>
                      <a:endParaRPr lang="en-US" sz="900">
                        <a:effectLst/>
                      </a:endParaRPr>
                    </a:p>
                  </a:txBody>
                  <a:tcPr marL="12628" marR="12628" marT="12628" marB="1262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c>
                  <a:txBody>
                    <a:bodyPr/>
                    <a:lstStyle/>
                    <a:p>
                      <a:pPr algn="r"/>
                      <a:endParaRPr lang="en-US" sz="900">
                        <a:effectLst/>
                      </a:endParaRPr>
                    </a:p>
                  </a:txBody>
                  <a:tcPr marL="12628" marR="12628" marT="12628" marB="1262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c>
                  <a:txBody>
                    <a:bodyPr/>
                    <a:lstStyle/>
                    <a:p>
                      <a:pPr algn="r"/>
                      <a:endParaRPr lang="en-US" sz="900">
                        <a:effectLst/>
                      </a:endParaRPr>
                    </a:p>
                  </a:txBody>
                  <a:tcPr marL="12628" marR="12628" marT="12628" marB="1262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c>
                  <a:txBody>
                    <a:bodyPr/>
                    <a:lstStyle/>
                    <a:p>
                      <a:pPr algn="r"/>
                      <a:endParaRPr lang="en-US" sz="900">
                        <a:effectLst/>
                      </a:endParaRPr>
                    </a:p>
                  </a:txBody>
                  <a:tcPr marL="12628" marR="12628" marT="12628" marB="1262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c>
                  <a:txBody>
                    <a:bodyPr/>
                    <a:lstStyle/>
                    <a:p>
                      <a:pPr algn="r"/>
                      <a:endParaRPr lang="en-US" sz="900">
                        <a:effectLst/>
                      </a:endParaRPr>
                    </a:p>
                  </a:txBody>
                  <a:tcPr marL="12628" marR="12628" marT="12628" marB="1262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r>
              <a:tr h="214312">
                <a:tc>
                  <a:txBody>
                    <a:bodyPr/>
                    <a:lstStyle/>
                    <a:p>
                      <a:pPr algn="ctr"/>
                      <a:r>
                        <a:rPr lang="en-US" sz="900">
                          <a:solidFill>
                            <a:srgbClr val="0000FF"/>
                          </a:solidFill>
                          <a:effectLst/>
                          <a:latin typeface="Trebuchet MS"/>
                          <a:hlinkClick r:id="rId9"/>
                        </a:rPr>
                        <a:t>2004</a:t>
                      </a:r>
                      <a:endParaRPr lang="en-US" sz="900">
                        <a:effectLst/>
                        <a:latin typeface="Trebuchet MS"/>
                      </a:endParaRPr>
                    </a:p>
                  </a:txBody>
                  <a:tcPr marL="40410" marR="40410" marT="20205" marB="20205"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ECECEC"/>
                    </a:solidFill>
                  </a:tcPr>
                </a:tc>
                <a:tc>
                  <a:txBody>
                    <a:bodyPr/>
                    <a:lstStyle/>
                    <a:p>
                      <a:pPr algn="r"/>
                      <a:r>
                        <a:rPr lang="en-US" sz="900">
                          <a:effectLst/>
                        </a:rPr>
                        <a:t>3</a:t>
                      </a:r>
                    </a:p>
                  </a:txBody>
                  <a:tcPr marL="12628" marR="12628" marT="12628" marB="1262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c>
                  <a:txBody>
                    <a:bodyPr/>
                    <a:lstStyle/>
                    <a:p>
                      <a:pPr algn="r"/>
                      <a:endParaRPr lang="en-US" sz="900">
                        <a:effectLst/>
                      </a:endParaRPr>
                    </a:p>
                  </a:txBody>
                  <a:tcPr marL="12628" marR="12628" marT="12628" marB="1262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c>
                  <a:txBody>
                    <a:bodyPr/>
                    <a:lstStyle/>
                    <a:p>
                      <a:pPr algn="r"/>
                      <a:r>
                        <a:rPr lang="en-US" sz="900" dirty="0">
                          <a:solidFill>
                            <a:srgbClr val="0000FF"/>
                          </a:solidFill>
                          <a:effectLst/>
                          <a:hlinkClick r:id="rId10" tooltip="Code execution vulnerabilities for 2004"/>
                        </a:rPr>
                        <a:t>2</a:t>
                      </a:r>
                      <a:endParaRPr lang="en-US" sz="900" dirty="0">
                        <a:effectLst/>
                      </a:endParaRPr>
                    </a:p>
                  </a:txBody>
                  <a:tcPr marL="12628" marR="12628" marT="12628" marB="1262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c>
                  <a:txBody>
                    <a:bodyPr/>
                    <a:lstStyle/>
                    <a:p>
                      <a:pPr algn="r"/>
                      <a:r>
                        <a:rPr lang="en-US" sz="900" dirty="0">
                          <a:solidFill>
                            <a:srgbClr val="0000FF"/>
                          </a:solidFill>
                          <a:effectLst/>
                          <a:hlinkClick r:id="rId11" tooltip="Overflow vulnerabilities for 2004"/>
                        </a:rPr>
                        <a:t>2</a:t>
                      </a:r>
                      <a:endParaRPr lang="en-US" sz="900" dirty="0">
                        <a:effectLst/>
                      </a:endParaRPr>
                    </a:p>
                  </a:txBody>
                  <a:tcPr marL="12628" marR="12628" marT="12628" marB="1262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c>
                  <a:txBody>
                    <a:bodyPr/>
                    <a:lstStyle/>
                    <a:p>
                      <a:pPr algn="r"/>
                      <a:endParaRPr lang="en-US" sz="900">
                        <a:effectLst/>
                      </a:endParaRPr>
                    </a:p>
                  </a:txBody>
                  <a:tcPr marL="12628" marR="12628" marT="12628" marB="1262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c>
                  <a:txBody>
                    <a:bodyPr/>
                    <a:lstStyle/>
                    <a:p>
                      <a:pPr algn="r"/>
                      <a:endParaRPr lang="en-US" sz="900">
                        <a:effectLst/>
                      </a:endParaRPr>
                    </a:p>
                  </a:txBody>
                  <a:tcPr marL="12628" marR="12628" marT="12628" marB="1262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c>
                  <a:txBody>
                    <a:bodyPr/>
                    <a:lstStyle/>
                    <a:p>
                      <a:pPr algn="r"/>
                      <a:endParaRPr lang="en-US" sz="900">
                        <a:effectLst/>
                      </a:endParaRPr>
                    </a:p>
                  </a:txBody>
                  <a:tcPr marL="12628" marR="12628" marT="12628" marB="1262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c>
                  <a:txBody>
                    <a:bodyPr/>
                    <a:lstStyle/>
                    <a:p>
                      <a:pPr algn="r"/>
                      <a:endParaRPr lang="en-US" sz="900">
                        <a:effectLst/>
                      </a:endParaRPr>
                    </a:p>
                  </a:txBody>
                  <a:tcPr marL="12628" marR="12628" marT="12628" marB="1262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c>
                  <a:txBody>
                    <a:bodyPr/>
                    <a:lstStyle/>
                    <a:p>
                      <a:pPr algn="r"/>
                      <a:endParaRPr lang="en-US" sz="900">
                        <a:effectLst/>
                      </a:endParaRPr>
                    </a:p>
                  </a:txBody>
                  <a:tcPr marL="12628" marR="12628" marT="12628" marB="1262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c>
                  <a:txBody>
                    <a:bodyPr/>
                    <a:lstStyle/>
                    <a:p>
                      <a:pPr algn="r"/>
                      <a:endParaRPr lang="en-US" sz="900">
                        <a:effectLst/>
                      </a:endParaRPr>
                    </a:p>
                  </a:txBody>
                  <a:tcPr marL="12628" marR="12628" marT="12628" marB="1262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r>
              <a:tr h="214312">
                <a:tc>
                  <a:txBody>
                    <a:bodyPr/>
                    <a:lstStyle/>
                    <a:p>
                      <a:pPr algn="ctr"/>
                      <a:r>
                        <a:rPr lang="en-US" sz="900">
                          <a:solidFill>
                            <a:srgbClr val="0000FF"/>
                          </a:solidFill>
                          <a:effectLst/>
                          <a:latin typeface="Trebuchet MS"/>
                          <a:hlinkClick r:id="rId12"/>
                        </a:rPr>
                        <a:t>2005</a:t>
                      </a:r>
                      <a:endParaRPr lang="en-US" sz="900">
                        <a:effectLst/>
                        <a:latin typeface="Trebuchet MS"/>
                      </a:endParaRPr>
                    </a:p>
                  </a:txBody>
                  <a:tcPr marL="40410" marR="40410" marT="20205" marB="20205"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ECECEC"/>
                    </a:solidFill>
                  </a:tcPr>
                </a:tc>
                <a:tc>
                  <a:txBody>
                    <a:bodyPr/>
                    <a:lstStyle/>
                    <a:p>
                      <a:pPr algn="r"/>
                      <a:r>
                        <a:rPr lang="en-US" sz="900">
                          <a:effectLst/>
                        </a:rPr>
                        <a:t>2</a:t>
                      </a:r>
                    </a:p>
                  </a:txBody>
                  <a:tcPr marL="12628" marR="12628" marT="12628" marB="1262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c>
                  <a:txBody>
                    <a:bodyPr/>
                    <a:lstStyle/>
                    <a:p>
                      <a:pPr algn="r"/>
                      <a:r>
                        <a:rPr lang="en-US" sz="900">
                          <a:solidFill>
                            <a:srgbClr val="0000FF"/>
                          </a:solidFill>
                          <a:effectLst/>
                          <a:hlinkClick r:id="rId13" tooltip="Denial of service vulnerabilities for 2005"/>
                        </a:rPr>
                        <a:t>1</a:t>
                      </a:r>
                      <a:endParaRPr lang="en-US" sz="900">
                        <a:effectLst/>
                      </a:endParaRPr>
                    </a:p>
                  </a:txBody>
                  <a:tcPr marL="12628" marR="12628" marT="12628" marB="1262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c>
                  <a:txBody>
                    <a:bodyPr/>
                    <a:lstStyle/>
                    <a:p>
                      <a:pPr algn="r"/>
                      <a:r>
                        <a:rPr lang="en-US" sz="900">
                          <a:solidFill>
                            <a:srgbClr val="0000FF"/>
                          </a:solidFill>
                          <a:effectLst/>
                          <a:hlinkClick r:id="rId14" tooltip="Code execution vulnerabilities for 2005"/>
                        </a:rPr>
                        <a:t>1</a:t>
                      </a:r>
                      <a:endParaRPr lang="en-US" sz="900">
                        <a:effectLst/>
                      </a:endParaRPr>
                    </a:p>
                  </a:txBody>
                  <a:tcPr marL="12628" marR="12628" marT="12628" marB="1262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c>
                  <a:txBody>
                    <a:bodyPr/>
                    <a:lstStyle/>
                    <a:p>
                      <a:pPr algn="r"/>
                      <a:r>
                        <a:rPr lang="en-US" sz="900">
                          <a:solidFill>
                            <a:srgbClr val="0000FF"/>
                          </a:solidFill>
                          <a:effectLst/>
                          <a:hlinkClick r:id="rId15" tooltip="Overflow vulnerabilities for 2005"/>
                        </a:rPr>
                        <a:t>1</a:t>
                      </a:r>
                      <a:endParaRPr lang="en-US" sz="900">
                        <a:effectLst/>
                      </a:endParaRPr>
                    </a:p>
                  </a:txBody>
                  <a:tcPr marL="12628" marR="12628" marT="12628" marB="1262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c>
                  <a:txBody>
                    <a:bodyPr/>
                    <a:lstStyle/>
                    <a:p>
                      <a:pPr algn="r"/>
                      <a:endParaRPr lang="en-US" sz="900">
                        <a:effectLst/>
                      </a:endParaRPr>
                    </a:p>
                  </a:txBody>
                  <a:tcPr marL="12628" marR="12628" marT="12628" marB="1262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c>
                  <a:txBody>
                    <a:bodyPr/>
                    <a:lstStyle/>
                    <a:p>
                      <a:pPr algn="r"/>
                      <a:endParaRPr lang="en-US" sz="900">
                        <a:effectLst/>
                      </a:endParaRPr>
                    </a:p>
                  </a:txBody>
                  <a:tcPr marL="12628" marR="12628" marT="12628" marB="1262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c>
                  <a:txBody>
                    <a:bodyPr/>
                    <a:lstStyle/>
                    <a:p>
                      <a:pPr algn="r"/>
                      <a:endParaRPr lang="en-US" sz="900">
                        <a:effectLst/>
                      </a:endParaRPr>
                    </a:p>
                  </a:txBody>
                  <a:tcPr marL="12628" marR="12628" marT="12628" marB="1262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c>
                  <a:txBody>
                    <a:bodyPr/>
                    <a:lstStyle/>
                    <a:p>
                      <a:pPr algn="r"/>
                      <a:endParaRPr lang="en-US" sz="900">
                        <a:effectLst/>
                      </a:endParaRPr>
                    </a:p>
                  </a:txBody>
                  <a:tcPr marL="12628" marR="12628" marT="12628" marB="1262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c>
                  <a:txBody>
                    <a:bodyPr/>
                    <a:lstStyle/>
                    <a:p>
                      <a:pPr algn="r"/>
                      <a:endParaRPr lang="en-US" sz="900">
                        <a:effectLst/>
                      </a:endParaRPr>
                    </a:p>
                  </a:txBody>
                  <a:tcPr marL="12628" marR="12628" marT="12628" marB="1262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c>
                  <a:txBody>
                    <a:bodyPr/>
                    <a:lstStyle/>
                    <a:p>
                      <a:pPr algn="r"/>
                      <a:endParaRPr lang="en-US" sz="900">
                        <a:effectLst/>
                      </a:endParaRPr>
                    </a:p>
                  </a:txBody>
                  <a:tcPr marL="12628" marR="12628" marT="12628" marB="1262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r>
              <a:tr h="214312">
                <a:tc>
                  <a:txBody>
                    <a:bodyPr/>
                    <a:lstStyle/>
                    <a:p>
                      <a:pPr algn="ctr"/>
                      <a:r>
                        <a:rPr lang="en-US" sz="900">
                          <a:solidFill>
                            <a:srgbClr val="0000FF"/>
                          </a:solidFill>
                          <a:effectLst/>
                          <a:latin typeface="Trebuchet MS"/>
                          <a:hlinkClick r:id="rId16"/>
                        </a:rPr>
                        <a:t>2006</a:t>
                      </a:r>
                      <a:endParaRPr lang="en-US" sz="900">
                        <a:effectLst/>
                        <a:latin typeface="Trebuchet MS"/>
                      </a:endParaRPr>
                    </a:p>
                  </a:txBody>
                  <a:tcPr marL="40410" marR="40410" marT="20205" marB="20205"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ECECEC"/>
                    </a:solidFill>
                  </a:tcPr>
                </a:tc>
                <a:tc>
                  <a:txBody>
                    <a:bodyPr/>
                    <a:lstStyle/>
                    <a:p>
                      <a:pPr algn="r"/>
                      <a:r>
                        <a:rPr lang="en-US" sz="900">
                          <a:effectLst/>
                        </a:rPr>
                        <a:t>4</a:t>
                      </a:r>
                    </a:p>
                  </a:txBody>
                  <a:tcPr marL="12628" marR="12628" marT="12628" marB="1262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c>
                  <a:txBody>
                    <a:bodyPr/>
                    <a:lstStyle/>
                    <a:p>
                      <a:pPr algn="r"/>
                      <a:endParaRPr lang="en-US" sz="900">
                        <a:effectLst/>
                      </a:endParaRPr>
                    </a:p>
                  </a:txBody>
                  <a:tcPr marL="12628" marR="12628" marT="12628" marB="1262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c>
                  <a:txBody>
                    <a:bodyPr/>
                    <a:lstStyle/>
                    <a:p>
                      <a:pPr algn="r"/>
                      <a:r>
                        <a:rPr lang="en-US" sz="900">
                          <a:solidFill>
                            <a:srgbClr val="0000FF"/>
                          </a:solidFill>
                          <a:effectLst/>
                          <a:hlinkClick r:id="rId17" tooltip="Code execution vulnerabilities for 2006"/>
                        </a:rPr>
                        <a:t>2</a:t>
                      </a:r>
                      <a:endParaRPr lang="en-US" sz="900">
                        <a:effectLst/>
                      </a:endParaRPr>
                    </a:p>
                  </a:txBody>
                  <a:tcPr marL="12628" marR="12628" marT="12628" marB="1262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c>
                  <a:txBody>
                    <a:bodyPr/>
                    <a:lstStyle/>
                    <a:p>
                      <a:pPr algn="r"/>
                      <a:r>
                        <a:rPr lang="en-US" sz="900" dirty="0">
                          <a:solidFill>
                            <a:srgbClr val="0000FF"/>
                          </a:solidFill>
                          <a:effectLst/>
                          <a:hlinkClick r:id="rId18" tooltip="Overflow vulnerabilities for 2006"/>
                        </a:rPr>
                        <a:t>1</a:t>
                      </a:r>
                      <a:endParaRPr lang="en-US" sz="900" dirty="0">
                        <a:effectLst/>
                      </a:endParaRPr>
                    </a:p>
                  </a:txBody>
                  <a:tcPr marL="12628" marR="12628" marT="12628" marB="1262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c>
                  <a:txBody>
                    <a:bodyPr/>
                    <a:lstStyle/>
                    <a:p>
                      <a:pPr algn="r"/>
                      <a:r>
                        <a:rPr lang="en-US" sz="900" dirty="0">
                          <a:solidFill>
                            <a:srgbClr val="0000FF"/>
                          </a:solidFill>
                          <a:effectLst/>
                          <a:hlinkClick r:id="rId19" tooltip="Memory corruption vulnerabilities for 2006"/>
                        </a:rPr>
                        <a:t>1</a:t>
                      </a:r>
                      <a:endParaRPr lang="en-US" sz="900" dirty="0">
                        <a:effectLst/>
                      </a:endParaRPr>
                    </a:p>
                  </a:txBody>
                  <a:tcPr marL="12628" marR="12628" marT="12628" marB="1262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c>
                  <a:txBody>
                    <a:bodyPr/>
                    <a:lstStyle/>
                    <a:p>
                      <a:pPr algn="r"/>
                      <a:endParaRPr lang="en-US" sz="900">
                        <a:effectLst/>
                      </a:endParaRPr>
                    </a:p>
                  </a:txBody>
                  <a:tcPr marL="12628" marR="12628" marT="12628" marB="1262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c>
                  <a:txBody>
                    <a:bodyPr/>
                    <a:lstStyle/>
                    <a:p>
                      <a:pPr algn="r"/>
                      <a:endParaRPr lang="en-US" sz="900">
                        <a:effectLst/>
                      </a:endParaRPr>
                    </a:p>
                  </a:txBody>
                  <a:tcPr marL="12628" marR="12628" marT="12628" marB="1262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c>
                  <a:txBody>
                    <a:bodyPr/>
                    <a:lstStyle/>
                    <a:p>
                      <a:pPr algn="r"/>
                      <a:r>
                        <a:rPr lang="en-US" sz="900">
                          <a:solidFill>
                            <a:srgbClr val="0000FF"/>
                          </a:solidFill>
                          <a:effectLst/>
                          <a:hlinkClick r:id="rId20" tooltip="Privilege gain, elevation vulnerabilities for 2006"/>
                        </a:rPr>
                        <a:t>2</a:t>
                      </a:r>
                      <a:endParaRPr lang="en-US" sz="900">
                        <a:effectLst/>
                      </a:endParaRPr>
                    </a:p>
                  </a:txBody>
                  <a:tcPr marL="12628" marR="12628" marT="12628" marB="1262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c>
                  <a:txBody>
                    <a:bodyPr/>
                    <a:lstStyle/>
                    <a:p>
                      <a:pPr algn="r"/>
                      <a:endParaRPr lang="en-US" sz="900">
                        <a:effectLst/>
                      </a:endParaRPr>
                    </a:p>
                  </a:txBody>
                  <a:tcPr marL="12628" marR="12628" marT="12628" marB="1262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c>
                  <a:txBody>
                    <a:bodyPr/>
                    <a:lstStyle/>
                    <a:p>
                      <a:pPr algn="r"/>
                      <a:endParaRPr lang="en-US" sz="900">
                        <a:effectLst/>
                      </a:endParaRPr>
                    </a:p>
                  </a:txBody>
                  <a:tcPr marL="12628" marR="12628" marT="12628" marB="1262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r>
              <a:tr h="214312">
                <a:tc>
                  <a:txBody>
                    <a:bodyPr/>
                    <a:lstStyle/>
                    <a:p>
                      <a:pPr algn="ctr"/>
                      <a:r>
                        <a:rPr lang="en-US" sz="900">
                          <a:solidFill>
                            <a:srgbClr val="0000FF"/>
                          </a:solidFill>
                          <a:effectLst/>
                          <a:latin typeface="Trebuchet MS"/>
                          <a:hlinkClick r:id="rId21"/>
                        </a:rPr>
                        <a:t>2007</a:t>
                      </a:r>
                      <a:endParaRPr lang="en-US" sz="900">
                        <a:effectLst/>
                        <a:latin typeface="Trebuchet MS"/>
                      </a:endParaRPr>
                    </a:p>
                  </a:txBody>
                  <a:tcPr marL="40410" marR="40410" marT="20205" marB="20205"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ECECEC"/>
                    </a:solidFill>
                  </a:tcPr>
                </a:tc>
                <a:tc>
                  <a:txBody>
                    <a:bodyPr/>
                    <a:lstStyle/>
                    <a:p>
                      <a:pPr algn="r"/>
                      <a:r>
                        <a:rPr lang="en-US" sz="900">
                          <a:effectLst/>
                        </a:rPr>
                        <a:t>4</a:t>
                      </a:r>
                    </a:p>
                  </a:txBody>
                  <a:tcPr marL="12628" marR="12628" marT="12628" marB="1262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c>
                  <a:txBody>
                    <a:bodyPr/>
                    <a:lstStyle/>
                    <a:p>
                      <a:pPr algn="r"/>
                      <a:r>
                        <a:rPr lang="en-US" sz="900">
                          <a:solidFill>
                            <a:srgbClr val="0000FF"/>
                          </a:solidFill>
                          <a:effectLst/>
                          <a:hlinkClick r:id="rId22" tooltip="Denial of service vulnerabilities for 2007"/>
                        </a:rPr>
                        <a:t>1</a:t>
                      </a:r>
                      <a:endParaRPr lang="en-US" sz="900">
                        <a:effectLst/>
                      </a:endParaRPr>
                    </a:p>
                  </a:txBody>
                  <a:tcPr marL="12628" marR="12628" marT="12628" marB="1262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c>
                  <a:txBody>
                    <a:bodyPr/>
                    <a:lstStyle/>
                    <a:p>
                      <a:pPr algn="r"/>
                      <a:r>
                        <a:rPr lang="en-US" sz="900">
                          <a:solidFill>
                            <a:srgbClr val="0000FF"/>
                          </a:solidFill>
                          <a:effectLst/>
                          <a:hlinkClick r:id="rId23" tooltip="Code execution vulnerabilities for 2007"/>
                        </a:rPr>
                        <a:t>1</a:t>
                      </a:r>
                      <a:endParaRPr lang="en-US" sz="900">
                        <a:effectLst/>
                      </a:endParaRPr>
                    </a:p>
                  </a:txBody>
                  <a:tcPr marL="12628" marR="12628" marT="12628" marB="1262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c>
                  <a:txBody>
                    <a:bodyPr/>
                    <a:lstStyle/>
                    <a:p>
                      <a:pPr algn="r"/>
                      <a:endParaRPr lang="en-US" sz="900">
                        <a:effectLst/>
                      </a:endParaRPr>
                    </a:p>
                  </a:txBody>
                  <a:tcPr marL="12628" marR="12628" marT="12628" marB="1262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c>
                  <a:txBody>
                    <a:bodyPr/>
                    <a:lstStyle/>
                    <a:p>
                      <a:pPr algn="r"/>
                      <a:endParaRPr lang="en-US" sz="900" dirty="0">
                        <a:effectLst/>
                      </a:endParaRPr>
                    </a:p>
                  </a:txBody>
                  <a:tcPr marL="12628" marR="12628" marT="12628" marB="1262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c>
                  <a:txBody>
                    <a:bodyPr/>
                    <a:lstStyle/>
                    <a:p>
                      <a:pPr algn="r"/>
                      <a:r>
                        <a:rPr lang="en-US" sz="900">
                          <a:solidFill>
                            <a:srgbClr val="0000FF"/>
                          </a:solidFill>
                          <a:effectLst/>
                          <a:hlinkClick r:id="rId24" tooltip="Cross site scripting vulnerabilities for 2007"/>
                        </a:rPr>
                        <a:t>2</a:t>
                      </a:r>
                      <a:endParaRPr lang="en-US" sz="900">
                        <a:effectLst/>
                      </a:endParaRPr>
                    </a:p>
                  </a:txBody>
                  <a:tcPr marL="12628" marR="12628" marT="12628" marB="1262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c>
                  <a:txBody>
                    <a:bodyPr/>
                    <a:lstStyle/>
                    <a:p>
                      <a:pPr algn="r"/>
                      <a:endParaRPr lang="en-US" sz="900">
                        <a:effectLst/>
                      </a:endParaRPr>
                    </a:p>
                  </a:txBody>
                  <a:tcPr marL="12628" marR="12628" marT="12628" marB="1262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c>
                  <a:txBody>
                    <a:bodyPr/>
                    <a:lstStyle/>
                    <a:p>
                      <a:pPr algn="r"/>
                      <a:endParaRPr lang="en-US" sz="900">
                        <a:effectLst/>
                      </a:endParaRPr>
                    </a:p>
                  </a:txBody>
                  <a:tcPr marL="12628" marR="12628" marT="12628" marB="1262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c>
                  <a:txBody>
                    <a:bodyPr/>
                    <a:lstStyle/>
                    <a:p>
                      <a:pPr algn="r"/>
                      <a:r>
                        <a:rPr lang="en-US" sz="900">
                          <a:solidFill>
                            <a:srgbClr val="0000FF"/>
                          </a:solidFill>
                          <a:effectLst/>
                          <a:hlinkClick r:id="rId25" tooltip="Cross site request forgery, CSRF, vulnerabilities for 2007"/>
                        </a:rPr>
                        <a:t>1</a:t>
                      </a:r>
                      <a:endParaRPr lang="en-US" sz="900">
                        <a:effectLst/>
                      </a:endParaRPr>
                    </a:p>
                  </a:txBody>
                  <a:tcPr marL="12628" marR="12628" marT="12628" marB="1262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c>
                  <a:txBody>
                    <a:bodyPr/>
                    <a:lstStyle/>
                    <a:p>
                      <a:pPr algn="r"/>
                      <a:endParaRPr lang="en-US" sz="900">
                        <a:effectLst/>
                      </a:endParaRPr>
                    </a:p>
                  </a:txBody>
                  <a:tcPr marL="12628" marR="12628" marT="12628" marB="1262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r>
              <a:tr h="214312">
                <a:tc>
                  <a:txBody>
                    <a:bodyPr/>
                    <a:lstStyle/>
                    <a:p>
                      <a:pPr algn="ctr"/>
                      <a:r>
                        <a:rPr lang="en-US" sz="900">
                          <a:solidFill>
                            <a:srgbClr val="0000FF"/>
                          </a:solidFill>
                          <a:effectLst/>
                          <a:latin typeface="Trebuchet MS"/>
                          <a:hlinkClick r:id="rId26"/>
                        </a:rPr>
                        <a:t>2008</a:t>
                      </a:r>
                      <a:endParaRPr lang="en-US" sz="900">
                        <a:effectLst/>
                        <a:latin typeface="Trebuchet MS"/>
                      </a:endParaRPr>
                    </a:p>
                  </a:txBody>
                  <a:tcPr marL="40410" marR="40410" marT="20205" marB="20205"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ECECEC"/>
                    </a:solidFill>
                  </a:tcPr>
                </a:tc>
                <a:tc>
                  <a:txBody>
                    <a:bodyPr/>
                    <a:lstStyle/>
                    <a:p>
                      <a:pPr algn="r"/>
                      <a:r>
                        <a:rPr lang="en-US" sz="900">
                          <a:effectLst/>
                        </a:rPr>
                        <a:t>15</a:t>
                      </a:r>
                    </a:p>
                  </a:txBody>
                  <a:tcPr marL="12628" marR="12628" marT="12628" marB="1262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c>
                  <a:txBody>
                    <a:bodyPr/>
                    <a:lstStyle/>
                    <a:p>
                      <a:pPr algn="r"/>
                      <a:r>
                        <a:rPr lang="en-US" sz="900">
                          <a:solidFill>
                            <a:srgbClr val="0000FF"/>
                          </a:solidFill>
                          <a:effectLst/>
                          <a:hlinkClick r:id="rId27" tooltip="Denial of service vulnerabilities for 2008"/>
                        </a:rPr>
                        <a:t>1</a:t>
                      </a:r>
                      <a:endParaRPr lang="en-US" sz="900">
                        <a:effectLst/>
                      </a:endParaRPr>
                    </a:p>
                  </a:txBody>
                  <a:tcPr marL="12628" marR="12628" marT="12628" marB="1262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c>
                  <a:txBody>
                    <a:bodyPr/>
                    <a:lstStyle/>
                    <a:p>
                      <a:pPr algn="r"/>
                      <a:r>
                        <a:rPr lang="en-US" sz="900">
                          <a:solidFill>
                            <a:srgbClr val="0000FF"/>
                          </a:solidFill>
                          <a:effectLst/>
                          <a:hlinkClick r:id="rId28" tooltip="Code execution vulnerabilities for 2008"/>
                        </a:rPr>
                        <a:t>10</a:t>
                      </a:r>
                      <a:endParaRPr lang="en-US" sz="900">
                        <a:effectLst/>
                      </a:endParaRPr>
                    </a:p>
                  </a:txBody>
                  <a:tcPr marL="12628" marR="12628" marT="12628" marB="1262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c>
                  <a:txBody>
                    <a:bodyPr/>
                    <a:lstStyle/>
                    <a:p>
                      <a:pPr algn="r"/>
                      <a:r>
                        <a:rPr lang="en-US" sz="900">
                          <a:solidFill>
                            <a:srgbClr val="0000FF"/>
                          </a:solidFill>
                          <a:effectLst/>
                          <a:hlinkClick r:id="rId29" tooltip="Overflow vulnerabilities for 2008"/>
                        </a:rPr>
                        <a:t>4</a:t>
                      </a:r>
                      <a:endParaRPr lang="en-US" sz="900">
                        <a:effectLst/>
                      </a:endParaRPr>
                    </a:p>
                  </a:txBody>
                  <a:tcPr marL="12628" marR="12628" marT="12628" marB="1262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c>
                  <a:txBody>
                    <a:bodyPr/>
                    <a:lstStyle/>
                    <a:p>
                      <a:pPr algn="r"/>
                      <a:r>
                        <a:rPr lang="en-US" sz="900">
                          <a:solidFill>
                            <a:srgbClr val="0000FF"/>
                          </a:solidFill>
                          <a:effectLst/>
                          <a:hlinkClick r:id="rId30" tooltip="Memory corruption vulnerabilities for 2008"/>
                        </a:rPr>
                        <a:t>2</a:t>
                      </a:r>
                      <a:endParaRPr lang="en-US" sz="900">
                        <a:effectLst/>
                      </a:endParaRPr>
                    </a:p>
                  </a:txBody>
                  <a:tcPr marL="12628" marR="12628" marT="12628" marB="1262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c>
                  <a:txBody>
                    <a:bodyPr/>
                    <a:lstStyle/>
                    <a:p>
                      <a:pPr algn="r"/>
                      <a:endParaRPr lang="en-US" sz="900" dirty="0">
                        <a:effectLst/>
                      </a:endParaRPr>
                    </a:p>
                  </a:txBody>
                  <a:tcPr marL="12628" marR="12628" marT="12628" marB="1262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c>
                  <a:txBody>
                    <a:bodyPr/>
                    <a:lstStyle/>
                    <a:p>
                      <a:pPr algn="r"/>
                      <a:endParaRPr lang="en-US" sz="900">
                        <a:effectLst/>
                      </a:endParaRPr>
                    </a:p>
                  </a:txBody>
                  <a:tcPr marL="12628" marR="12628" marT="12628" marB="1262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c>
                  <a:txBody>
                    <a:bodyPr/>
                    <a:lstStyle/>
                    <a:p>
                      <a:pPr algn="r"/>
                      <a:r>
                        <a:rPr lang="en-US" sz="900">
                          <a:solidFill>
                            <a:srgbClr val="0000FF"/>
                          </a:solidFill>
                          <a:effectLst/>
                          <a:hlinkClick r:id="rId31" tooltip="Privilege gain, elevation vulnerabilities for 2008"/>
                        </a:rPr>
                        <a:t>1</a:t>
                      </a:r>
                      <a:endParaRPr lang="en-US" sz="900">
                        <a:effectLst/>
                      </a:endParaRPr>
                    </a:p>
                  </a:txBody>
                  <a:tcPr marL="12628" marR="12628" marT="12628" marB="1262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c>
                  <a:txBody>
                    <a:bodyPr/>
                    <a:lstStyle/>
                    <a:p>
                      <a:pPr algn="r"/>
                      <a:endParaRPr lang="en-US" sz="900">
                        <a:effectLst/>
                      </a:endParaRPr>
                    </a:p>
                  </a:txBody>
                  <a:tcPr marL="12628" marR="12628" marT="12628" marB="1262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c>
                  <a:txBody>
                    <a:bodyPr/>
                    <a:lstStyle/>
                    <a:p>
                      <a:pPr algn="r"/>
                      <a:r>
                        <a:rPr lang="en-US" sz="900">
                          <a:solidFill>
                            <a:srgbClr val="0000FF"/>
                          </a:solidFill>
                          <a:effectLst/>
                          <a:hlinkClick r:id="rId32" tooltip="Total number of public exploits"/>
                        </a:rPr>
                        <a:t>3</a:t>
                      </a:r>
                      <a:endParaRPr lang="en-US" sz="900">
                        <a:effectLst/>
                      </a:endParaRPr>
                    </a:p>
                  </a:txBody>
                  <a:tcPr marL="12628" marR="12628" marT="12628" marB="1262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r>
              <a:tr h="214312">
                <a:tc>
                  <a:txBody>
                    <a:bodyPr/>
                    <a:lstStyle/>
                    <a:p>
                      <a:pPr algn="ctr"/>
                      <a:r>
                        <a:rPr lang="en-US" sz="900">
                          <a:solidFill>
                            <a:srgbClr val="0000FF"/>
                          </a:solidFill>
                          <a:effectLst/>
                          <a:latin typeface="Trebuchet MS"/>
                          <a:hlinkClick r:id="rId33"/>
                        </a:rPr>
                        <a:t>2009</a:t>
                      </a:r>
                      <a:endParaRPr lang="en-US" sz="900">
                        <a:effectLst/>
                        <a:latin typeface="Trebuchet MS"/>
                      </a:endParaRPr>
                    </a:p>
                  </a:txBody>
                  <a:tcPr marL="40410" marR="40410" marT="20205" marB="20205"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ECECEC"/>
                    </a:solidFill>
                  </a:tcPr>
                </a:tc>
                <a:tc>
                  <a:txBody>
                    <a:bodyPr/>
                    <a:lstStyle/>
                    <a:p>
                      <a:pPr algn="r"/>
                      <a:r>
                        <a:rPr lang="en-US" sz="900">
                          <a:effectLst/>
                        </a:rPr>
                        <a:t>49</a:t>
                      </a:r>
                    </a:p>
                  </a:txBody>
                  <a:tcPr marL="12628" marR="12628" marT="12628" marB="1262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c>
                  <a:txBody>
                    <a:bodyPr/>
                    <a:lstStyle/>
                    <a:p>
                      <a:pPr algn="r"/>
                      <a:r>
                        <a:rPr lang="en-US" sz="900">
                          <a:solidFill>
                            <a:srgbClr val="0000FF"/>
                          </a:solidFill>
                          <a:effectLst/>
                          <a:hlinkClick r:id="rId34" tooltip="Denial of service vulnerabilities for 2009"/>
                        </a:rPr>
                        <a:t>18</a:t>
                      </a:r>
                      <a:endParaRPr lang="en-US" sz="900">
                        <a:effectLst/>
                      </a:endParaRPr>
                    </a:p>
                  </a:txBody>
                  <a:tcPr marL="12628" marR="12628" marT="12628" marB="1262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c>
                  <a:txBody>
                    <a:bodyPr/>
                    <a:lstStyle/>
                    <a:p>
                      <a:pPr algn="r"/>
                      <a:r>
                        <a:rPr lang="en-US" sz="900">
                          <a:solidFill>
                            <a:srgbClr val="0000FF"/>
                          </a:solidFill>
                          <a:effectLst/>
                          <a:hlinkClick r:id="rId35" tooltip="Code execution vulnerabilities for 2009"/>
                        </a:rPr>
                        <a:t>39</a:t>
                      </a:r>
                      <a:endParaRPr lang="en-US" sz="900">
                        <a:effectLst/>
                      </a:endParaRPr>
                    </a:p>
                  </a:txBody>
                  <a:tcPr marL="12628" marR="12628" marT="12628" marB="1262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c>
                  <a:txBody>
                    <a:bodyPr/>
                    <a:lstStyle/>
                    <a:p>
                      <a:pPr algn="r"/>
                      <a:r>
                        <a:rPr lang="en-US" sz="900">
                          <a:solidFill>
                            <a:srgbClr val="0000FF"/>
                          </a:solidFill>
                          <a:effectLst/>
                          <a:hlinkClick r:id="rId36" tooltip="Overflow vulnerabilities for 2009"/>
                        </a:rPr>
                        <a:t>22</a:t>
                      </a:r>
                      <a:endParaRPr lang="en-US" sz="900">
                        <a:effectLst/>
                      </a:endParaRPr>
                    </a:p>
                  </a:txBody>
                  <a:tcPr marL="12628" marR="12628" marT="12628" marB="1262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c>
                  <a:txBody>
                    <a:bodyPr/>
                    <a:lstStyle/>
                    <a:p>
                      <a:pPr algn="r"/>
                      <a:r>
                        <a:rPr lang="en-US" sz="900">
                          <a:solidFill>
                            <a:srgbClr val="0000FF"/>
                          </a:solidFill>
                          <a:effectLst/>
                          <a:hlinkClick r:id="rId37" tooltip="Memory corruption vulnerabilities for 2009"/>
                        </a:rPr>
                        <a:t>14</a:t>
                      </a:r>
                      <a:endParaRPr lang="en-US" sz="900">
                        <a:effectLst/>
                      </a:endParaRPr>
                    </a:p>
                  </a:txBody>
                  <a:tcPr marL="12628" marR="12628" marT="12628" marB="1262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c>
                  <a:txBody>
                    <a:bodyPr/>
                    <a:lstStyle/>
                    <a:p>
                      <a:pPr algn="r"/>
                      <a:endParaRPr lang="en-US" sz="900">
                        <a:effectLst/>
                      </a:endParaRPr>
                    </a:p>
                  </a:txBody>
                  <a:tcPr marL="12628" marR="12628" marT="12628" marB="1262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c>
                  <a:txBody>
                    <a:bodyPr/>
                    <a:lstStyle/>
                    <a:p>
                      <a:pPr algn="r"/>
                      <a:r>
                        <a:rPr lang="en-US" sz="900">
                          <a:solidFill>
                            <a:srgbClr val="0000FF"/>
                          </a:solidFill>
                          <a:effectLst/>
                          <a:hlinkClick r:id="rId38" tooltip="By pass a restriction or similar type vulnerabilities for 2009"/>
                        </a:rPr>
                        <a:t>2</a:t>
                      </a:r>
                      <a:endParaRPr lang="en-US" sz="900">
                        <a:effectLst/>
                      </a:endParaRPr>
                    </a:p>
                  </a:txBody>
                  <a:tcPr marL="12628" marR="12628" marT="12628" marB="1262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c>
                  <a:txBody>
                    <a:bodyPr/>
                    <a:lstStyle/>
                    <a:p>
                      <a:pPr algn="r"/>
                      <a:endParaRPr lang="en-US" sz="900">
                        <a:effectLst/>
                      </a:endParaRPr>
                    </a:p>
                  </a:txBody>
                  <a:tcPr marL="12628" marR="12628" marT="12628" marB="1262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c>
                  <a:txBody>
                    <a:bodyPr/>
                    <a:lstStyle/>
                    <a:p>
                      <a:pPr algn="r"/>
                      <a:endParaRPr lang="en-US" sz="900">
                        <a:effectLst/>
                      </a:endParaRPr>
                    </a:p>
                  </a:txBody>
                  <a:tcPr marL="12628" marR="12628" marT="12628" marB="1262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c>
                  <a:txBody>
                    <a:bodyPr/>
                    <a:lstStyle/>
                    <a:p>
                      <a:pPr algn="r"/>
                      <a:r>
                        <a:rPr lang="en-US" sz="900">
                          <a:solidFill>
                            <a:srgbClr val="0000FF"/>
                          </a:solidFill>
                          <a:effectLst/>
                          <a:hlinkClick r:id="rId39" tooltip="Total number of public exploits"/>
                        </a:rPr>
                        <a:t>4</a:t>
                      </a:r>
                      <a:endParaRPr lang="en-US" sz="900">
                        <a:effectLst/>
                      </a:endParaRPr>
                    </a:p>
                  </a:txBody>
                  <a:tcPr marL="12628" marR="12628" marT="12628" marB="1262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r>
              <a:tr h="214312">
                <a:tc>
                  <a:txBody>
                    <a:bodyPr/>
                    <a:lstStyle/>
                    <a:p>
                      <a:pPr algn="ctr"/>
                      <a:r>
                        <a:rPr lang="en-US" sz="900">
                          <a:solidFill>
                            <a:srgbClr val="0000FF"/>
                          </a:solidFill>
                          <a:effectLst/>
                          <a:latin typeface="Trebuchet MS"/>
                          <a:hlinkClick r:id="rId40"/>
                        </a:rPr>
                        <a:t>2010</a:t>
                      </a:r>
                      <a:endParaRPr lang="en-US" sz="900">
                        <a:effectLst/>
                        <a:latin typeface="Trebuchet MS"/>
                      </a:endParaRPr>
                    </a:p>
                  </a:txBody>
                  <a:tcPr marL="40410" marR="40410" marT="20205" marB="20205"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ECECEC"/>
                    </a:solidFill>
                  </a:tcPr>
                </a:tc>
                <a:tc>
                  <a:txBody>
                    <a:bodyPr/>
                    <a:lstStyle/>
                    <a:p>
                      <a:pPr algn="r"/>
                      <a:r>
                        <a:rPr lang="en-US" sz="900">
                          <a:effectLst/>
                        </a:rPr>
                        <a:t>65</a:t>
                      </a:r>
                    </a:p>
                  </a:txBody>
                  <a:tcPr marL="12628" marR="12628" marT="12628" marB="1262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c>
                  <a:txBody>
                    <a:bodyPr/>
                    <a:lstStyle/>
                    <a:p>
                      <a:pPr algn="r"/>
                      <a:r>
                        <a:rPr lang="en-US" sz="900">
                          <a:solidFill>
                            <a:srgbClr val="0000FF"/>
                          </a:solidFill>
                          <a:effectLst/>
                          <a:hlinkClick r:id="rId41" tooltip="Denial of service vulnerabilities for 2010"/>
                        </a:rPr>
                        <a:t>33</a:t>
                      </a:r>
                      <a:endParaRPr lang="en-US" sz="900">
                        <a:effectLst/>
                      </a:endParaRPr>
                    </a:p>
                  </a:txBody>
                  <a:tcPr marL="12628" marR="12628" marT="12628" marB="1262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c>
                  <a:txBody>
                    <a:bodyPr/>
                    <a:lstStyle/>
                    <a:p>
                      <a:pPr algn="r"/>
                      <a:r>
                        <a:rPr lang="en-US" sz="900">
                          <a:solidFill>
                            <a:srgbClr val="0000FF"/>
                          </a:solidFill>
                          <a:effectLst/>
                          <a:hlinkClick r:id="rId42" tooltip="Code execution vulnerabilities for 2010"/>
                        </a:rPr>
                        <a:t>58</a:t>
                      </a:r>
                      <a:endParaRPr lang="en-US" sz="900">
                        <a:effectLst/>
                      </a:endParaRPr>
                    </a:p>
                  </a:txBody>
                  <a:tcPr marL="12628" marR="12628" marT="12628" marB="1262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c>
                  <a:txBody>
                    <a:bodyPr/>
                    <a:lstStyle/>
                    <a:p>
                      <a:pPr algn="r"/>
                      <a:r>
                        <a:rPr lang="en-US" sz="900">
                          <a:solidFill>
                            <a:srgbClr val="0000FF"/>
                          </a:solidFill>
                          <a:effectLst/>
                          <a:hlinkClick r:id="rId43" tooltip="Overflow vulnerabilities for 2010"/>
                        </a:rPr>
                        <a:t>33</a:t>
                      </a:r>
                      <a:endParaRPr lang="en-US" sz="900">
                        <a:effectLst/>
                      </a:endParaRPr>
                    </a:p>
                  </a:txBody>
                  <a:tcPr marL="12628" marR="12628" marT="12628" marB="1262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c>
                  <a:txBody>
                    <a:bodyPr/>
                    <a:lstStyle/>
                    <a:p>
                      <a:pPr algn="r"/>
                      <a:r>
                        <a:rPr lang="en-US" sz="900">
                          <a:solidFill>
                            <a:srgbClr val="0000FF"/>
                          </a:solidFill>
                          <a:effectLst/>
                          <a:hlinkClick r:id="rId44" tooltip="Memory corruption vulnerabilities for 2010"/>
                        </a:rPr>
                        <a:t>28</a:t>
                      </a:r>
                      <a:endParaRPr lang="en-US" sz="900">
                        <a:effectLst/>
                      </a:endParaRPr>
                    </a:p>
                  </a:txBody>
                  <a:tcPr marL="12628" marR="12628" marT="12628" marB="1262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c>
                  <a:txBody>
                    <a:bodyPr/>
                    <a:lstStyle/>
                    <a:p>
                      <a:pPr algn="r"/>
                      <a:r>
                        <a:rPr lang="en-US" sz="900">
                          <a:solidFill>
                            <a:srgbClr val="0000FF"/>
                          </a:solidFill>
                          <a:effectLst/>
                          <a:hlinkClick r:id="rId45" tooltip="Cross site scripting vulnerabilities for 2010"/>
                        </a:rPr>
                        <a:t>2</a:t>
                      </a:r>
                      <a:endParaRPr lang="en-US" sz="900">
                        <a:effectLst/>
                      </a:endParaRPr>
                    </a:p>
                  </a:txBody>
                  <a:tcPr marL="12628" marR="12628" marT="12628" marB="1262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c>
                  <a:txBody>
                    <a:bodyPr/>
                    <a:lstStyle/>
                    <a:p>
                      <a:pPr algn="r"/>
                      <a:r>
                        <a:rPr lang="en-US" sz="900" dirty="0">
                          <a:solidFill>
                            <a:srgbClr val="0000FF"/>
                          </a:solidFill>
                          <a:effectLst/>
                          <a:hlinkClick r:id="rId46" tooltip="By pass a restriction or similar type vulnerabilities for 2010"/>
                        </a:rPr>
                        <a:t>3</a:t>
                      </a:r>
                      <a:endParaRPr lang="en-US" sz="900" dirty="0">
                        <a:effectLst/>
                      </a:endParaRPr>
                    </a:p>
                  </a:txBody>
                  <a:tcPr marL="12628" marR="12628" marT="12628" marB="1262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c>
                  <a:txBody>
                    <a:bodyPr/>
                    <a:lstStyle/>
                    <a:p>
                      <a:pPr algn="r"/>
                      <a:r>
                        <a:rPr lang="en-US" sz="900" dirty="0">
                          <a:solidFill>
                            <a:srgbClr val="0000FF"/>
                          </a:solidFill>
                          <a:effectLst/>
                          <a:hlinkClick r:id="rId47" tooltip="Privilege gain, elevation vulnerabilities for 2010"/>
                        </a:rPr>
                        <a:t>1</a:t>
                      </a:r>
                      <a:endParaRPr lang="en-US" sz="900" dirty="0">
                        <a:effectLst/>
                      </a:endParaRPr>
                    </a:p>
                  </a:txBody>
                  <a:tcPr marL="12628" marR="12628" marT="12628" marB="1262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c>
                  <a:txBody>
                    <a:bodyPr/>
                    <a:lstStyle/>
                    <a:p>
                      <a:pPr algn="r"/>
                      <a:endParaRPr lang="en-US" sz="900">
                        <a:effectLst/>
                      </a:endParaRPr>
                    </a:p>
                  </a:txBody>
                  <a:tcPr marL="12628" marR="12628" marT="12628" marB="1262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c>
                  <a:txBody>
                    <a:bodyPr/>
                    <a:lstStyle/>
                    <a:p>
                      <a:pPr algn="r"/>
                      <a:r>
                        <a:rPr lang="en-US" sz="900">
                          <a:solidFill>
                            <a:srgbClr val="0000FF"/>
                          </a:solidFill>
                          <a:effectLst/>
                          <a:hlinkClick r:id="rId48" tooltip="Total number of public exploits"/>
                        </a:rPr>
                        <a:t>3</a:t>
                      </a:r>
                      <a:endParaRPr lang="en-US" sz="900">
                        <a:effectLst/>
                      </a:endParaRPr>
                    </a:p>
                  </a:txBody>
                  <a:tcPr marL="12628" marR="12628" marT="12628" marB="1262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r>
              <a:tr h="214312">
                <a:tc>
                  <a:txBody>
                    <a:bodyPr/>
                    <a:lstStyle/>
                    <a:p>
                      <a:pPr algn="ctr"/>
                      <a:r>
                        <a:rPr lang="en-US" sz="900">
                          <a:solidFill>
                            <a:srgbClr val="0000FF"/>
                          </a:solidFill>
                          <a:effectLst/>
                          <a:latin typeface="Trebuchet MS"/>
                          <a:hlinkClick r:id="rId49"/>
                        </a:rPr>
                        <a:t>2011</a:t>
                      </a:r>
                      <a:endParaRPr lang="en-US" sz="900">
                        <a:effectLst/>
                        <a:latin typeface="Trebuchet MS"/>
                      </a:endParaRPr>
                    </a:p>
                  </a:txBody>
                  <a:tcPr marL="40410" marR="40410" marT="20205" marB="20205"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ECECEC"/>
                    </a:solidFill>
                  </a:tcPr>
                </a:tc>
                <a:tc>
                  <a:txBody>
                    <a:bodyPr/>
                    <a:lstStyle/>
                    <a:p>
                      <a:pPr algn="r"/>
                      <a:r>
                        <a:rPr lang="en-US" sz="900">
                          <a:effectLst/>
                        </a:rPr>
                        <a:t>28</a:t>
                      </a:r>
                    </a:p>
                  </a:txBody>
                  <a:tcPr marL="12628" marR="12628" marT="12628" marB="1262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c>
                  <a:txBody>
                    <a:bodyPr/>
                    <a:lstStyle/>
                    <a:p>
                      <a:pPr algn="r"/>
                      <a:r>
                        <a:rPr lang="en-US" sz="900">
                          <a:solidFill>
                            <a:srgbClr val="0000FF"/>
                          </a:solidFill>
                          <a:effectLst/>
                          <a:hlinkClick r:id="rId50" tooltip="Denial of service vulnerabilities for 2011"/>
                        </a:rPr>
                        <a:t>10</a:t>
                      </a:r>
                      <a:endParaRPr lang="en-US" sz="900">
                        <a:effectLst/>
                      </a:endParaRPr>
                    </a:p>
                  </a:txBody>
                  <a:tcPr marL="12628" marR="12628" marT="12628" marB="1262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c>
                  <a:txBody>
                    <a:bodyPr/>
                    <a:lstStyle/>
                    <a:p>
                      <a:pPr algn="r"/>
                      <a:r>
                        <a:rPr lang="en-US" sz="900">
                          <a:solidFill>
                            <a:srgbClr val="0000FF"/>
                          </a:solidFill>
                          <a:effectLst/>
                          <a:hlinkClick r:id="rId51" tooltip="Code execution vulnerabilities for 2011"/>
                        </a:rPr>
                        <a:t>22</a:t>
                      </a:r>
                      <a:endParaRPr lang="en-US" sz="900">
                        <a:effectLst/>
                      </a:endParaRPr>
                    </a:p>
                  </a:txBody>
                  <a:tcPr marL="12628" marR="12628" marT="12628" marB="1262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c>
                  <a:txBody>
                    <a:bodyPr/>
                    <a:lstStyle/>
                    <a:p>
                      <a:pPr algn="r"/>
                      <a:r>
                        <a:rPr lang="en-US" sz="900">
                          <a:solidFill>
                            <a:srgbClr val="0000FF"/>
                          </a:solidFill>
                          <a:effectLst/>
                          <a:hlinkClick r:id="rId52" tooltip="Overflow vulnerabilities for 2011"/>
                        </a:rPr>
                        <a:t>8</a:t>
                      </a:r>
                      <a:endParaRPr lang="en-US" sz="900">
                        <a:effectLst/>
                      </a:endParaRPr>
                    </a:p>
                  </a:txBody>
                  <a:tcPr marL="12628" marR="12628" marT="12628" marB="1262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c>
                  <a:txBody>
                    <a:bodyPr/>
                    <a:lstStyle/>
                    <a:p>
                      <a:pPr algn="r"/>
                      <a:r>
                        <a:rPr lang="en-US" sz="900">
                          <a:solidFill>
                            <a:srgbClr val="0000FF"/>
                          </a:solidFill>
                          <a:effectLst/>
                          <a:hlinkClick r:id="rId53" tooltip="Memory corruption vulnerabilities for 2011"/>
                        </a:rPr>
                        <a:t>8</a:t>
                      </a:r>
                      <a:endParaRPr lang="en-US" sz="900">
                        <a:effectLst/>
                      </a:endParaRPr>
                    </a:p>
                  </a:txBody>
                  <a:tcPr marL="12628" marR="12628" marT="12628" marB="1262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c>
                  <a:txBody>
                    <a:bodyPr/>
                    <a:lstStyle/>
                    <a:p>
                      <a:pPr algn="r"/>
                      <a:r>
                        <a:rPr lang="en-US" sz="900">
                          <a:solidFill>
                            <a:srgbClr val="0000FF"/>
                          </a:solidFill>
                          <a:effectLst/>
                          <a:hlinkClick r:id="rId54" tooltip="Cross site scripting vulnerabilities for 2011"/>
                        </a:rPr>
                        <a:t>2</a:t>
                      </a:r>
                      <a:endParaRPr lang="en-US" sz="900">
                        <a:effectLst/>
                      </a:endParaRPr>
                    </a:p>
                  </a:txBody>
                  <a:tcPr marL="12628" marR="12628" marT="12628" marB="1262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c>
                  <a:txBody>
                    <a:bodyPr/>
                    <a:lstStyle/>
                    <a:p>
                      <a:pPr algn="r"/>
                      <a:endParaRPr lang="en-US" sz="900">
                        <a:effectLst/>
                      </a:endParaRPr>
                    </a:p>
                  </a:txBody>
                  <a:tcPr marL="12628" marR="12628" marT="12628" marB="1262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c>
                  <a:txBody>
                    <a:bodyPr/>
                    <a:lstStyle/>
                    <a:p>
                      <a:pPr algn="r"/>
                      <a:r>
                        <a:rPr lang="en-US" sz="900" dirty="0">
                          <a:solidFill>
                            <a:srgbClr val="0000FF"/>
                          </a:solidFill>
                          <a:effectLst/>
                          <a:hlinkClick r:id="rId55" tooltip="Privilege gain, elevation vulnerabilities for 2011"/>
                        </a:rPr>
                        <a:t>4</a:t>
                      </a:r>
                      <a:endParaRPr lang="en-US" sz="900" dirty="0">
                        <a:effectLst/>
                      </a:endParaRPr>
                    </a:p>
                  </a:txBody>
                  <a:tcPr marL="12628" marR="12628" marT="12628" marB="1262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c>
                  <a:txBody>
                    <a:bodyPr/>
                    <a:lstStyle/>
                    <a:p>
                      <a:pPr algn="r"/>
                      <a:endParaRPr lang="en-US" sz="900" dirty="0">
                        <a:effectLst/>
                      </a:endParaRPr>
                    </a:p>
                  </a:txBody>
                  <a:tcPr marL="12628" marR="12628" marT="12628" marB="1262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c>
                  <a:txBody>
                    <a:bodyPr/>
                    <a:lstStyle/>
                    <a:p>
                      <a:pPr algn="r"/>
                      <a:endParaRPr lang="en-US" sz="900">
                        <a:effectLst/>
                      </a:endParaRPr>
                    </a:p>
                  </a:txBody>
                  <a:tcPr marL="12628" marR="12628" marT="12628" marB="1262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r>
              <a:tr h="214312">
                <a:tc>
                  <a:txBody>
                    <a:bodyPr/>
                    <a:lstStyle/>
                    <a:p>
                      <a:pPr algn="ctr"/>
                      <a:r>
                        <a:rPr lang="en-US" sz="900">
                          <a:effectLst/>
                          <a:latin typeface="Trebuchet MS"/>
                        </a:rPr>
                        <a:t>Total</a:t>
                      </a:r>
                    </a:p>
                  </a:txBody>
                  <a:tcPr marL="40410" marR="40410" marT="20205" marB="20205"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ECECEC"/>
                    </a:solidFill>
                  </a:tcPr>
                </a:tc>
                <a:tc>
                  <a:txBody>
                    <a:bodyPr/>
                    <a:lstStyle/>
                    <a:p>
                      <a:pPr algn="r"/>
                      <a:r>
                        <a:rPr lang="en-US" sz="900">
                          <a:effectLst/>
                        </a:rPr>
                        <a:t>174</a:t>
                      </a:r>
                    </a:p>
                  </a:txBody>
                  <a:tcPr marL="12628" marR="12628" marT="12628" marB="1262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c>
                  <a:txBody>
                    <a:bodyPr/>
                    <a:lstStyle/>
                    <a:p>
                      <a:pPr algn="r"/>
                      <a:r>
                        <a:rPr lang="en-US" sz="900">
                          <a:solidFill>
                            <a:srgbClr val="0000FF"/>
                          </a:solidFill>
                          <a:effectLst/>
                          <a:hlinkClick r:id="rId56" tooltip="Denial of service vulnerabilities"/>
                        </a:rPr>
                        <a:t>64</a:t>
                      </a:r>
                      <a:endParaRPr lang="en-US" sz="900">
                        <a:effectLst/>
                      </a:endParaRPr>
                    </a:p>
                  </a:txBody>
                  <a:tcPr marL="12628" marR="12628" marT="12628" marB="1262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c>
                  <a:txBody>
                    <a:bodyPr/>
                    <a:lstStyle/>
                    <a:p>
                      <a:pPr algn="r"/>
                      <a:r>
                        <a:rPr lang="en-US" sz="900">
                          <a:solidFill>
                            <a:srgbClr val="0000FF"/>
                          </a:solidFill>
                          <a:effectLst/>
                          <a:hlinkClick r:id="rId57" tooltip="Code execution vulnerabilities"/>
                        </a:rPr>
                        <a:t>138</a:t>
                      </a:r>
                      <a:endParaRPr lang="en-US" sz="900">
                        <a:effectLst/>
                      </a:endParaRPr>
                    </a:p>
                  </a:txBody>
                  <a:tcPr marL="12628" marR="12628" marT="12628" marB="1262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c>
                  <a:txBody>
                    <a:bodyPr/>
                    <a:lstStyle/>
                    <a:p>
                      <a:pPr algn="r"/>
                      <a:r>
                        <a:rPr lang="en-US" sz="900">
                          <a:solidFill>
                            <a:srgbClr val="0000FF"/>
                          </a:solidFill>
                          <a:effectLst/>
                          <a:hlinkClick r:id="rId58" tooltip="Overflow vulnerabilities"/>
                        </a:rPr>
                        <a:t>72</a:t>
                      </a:r>
                      <a:endParaRPr lang="en-US" sz="900">
                        <a:effectLst/>
                      </a:endParaRPr>
                    </a:p>
                  </a:txBody>
                  <a:tcPr marL="12628" marR="12628" marT="12628" marB="1262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c>
                  <a:txBody>
                    <a:bodyPr/>
                    <a:lstStyle/>
                    <a:p>
                      <a:pPr algn="r"/>
                      <a:r>
                        <a:rPr lang="en-US" sz="900">
                          <a:solidFill>
                            <a:srgbClr val="0000FF"/>
                          </a:solidFill>
                          <a:effectLst/>
                          <a:hlinkClick r:id="rId59" tooltip="Memory corruption vulnerabilities"/>
                        </a:rPr>
                        <a:t>53</a:t>
                      </a:r>
                      <a:endParaRPr lang="en-US" sz="900">
                        <a:effectLst/>
                      </a:endParaRPr>
                    </a:p>
                  </a:txBody>
                  <a:tcPr marL="12628" marR="12628" marT="12628" marB="1262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c>
                  <a:txBody>
                    <a:bodyPr/>
                    <a:lstStyle/>
                    <a:p>
                      <a:pPr algn="r"/>
                      <a:r>
                        <a:rPr lang="en-US" sz="900">
                          <a:solidFill>
                            <a:srgbClr val="0000FF"/>
                          </a:solidFill>
                          <a:effectLst/>
                          <a:hlinkClick r:id="rId60" tooltip="Cross site scripting vulnerabilities"/>
                        </a:rPr>
                        <a:t>6</a:t>
                      </a:r>
                      <a:endParaRPr lang="en-US" sz="900">
                        <a:effectLst/>
                      </a:endParaRPr>
                    </a:p>
                  </a:txBody>
                  <a:tcPr marL="12628" marR="12628" marT="12628" marB="1262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c>
                  <a:txBody>
                    <a:bodyPr/>
                    <a:lstStyle/>
                    <a:p>
                      <a:pPr algn="r"/>
                      <a:r>
                        <a:rPr lang="en-US" sz="900">
                          <a:solidFill>
                            <a:srgbClr val="0000FF"/>
                          </a:solidFill>
                          <a:effectLst/>
                          <a:hlinkClick r:id="rId61" tooltip="By pass a restriction or similar type vulnerabilities"/>
                        </a:rPr>
                        <a:t>5</a:t>
                      </a:r>
                      <a:endParaRPr lang="en-US" sz="900">
                        <a:effectLst/>
                      </a:endParaRPr>
                    </a:p>
                  </a:txBody>
                  <a:tcPr marL="12628" marR="12628" marT="12628" marB="1262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c>
                  <a:txBody>
                    <a:bodyPr/>
                    <a:lstStyle/>
                    <a:p>
                      <a:pPr algn="r"/>
                      <a:r>
                        <a:rPr lang="en-US" sz="900">
                          <a:solidFill>
                            <a:srgbClr val="0000FF"/>
                          </a:solidFill>
                          <a:effectLst/>
                          <a:hlinkClick r:id="rId62" tooltip="Privilege gain, elevation vulnerabilities"/>
                        </a:rPr>
                        <a:t>8</a:t>
                      </a:r>
                      <a:endParaRPr lang="en-US" sz="900">
                        <a:effectLst/>
                      </a:endParaRPr>
                    </a:p>
                  </a:txBody>
                  <a:tcPr marL="12628" marR="12628" marT="12628" marB="1262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c>
                  <a:txBody>
                    <a:bodyPr/>
                    <a:lstStyle/>
                    <a:p>
                      <a:pPr algn="r"/>
                      <a:r>
                        <a:rPr lang="en-US" sz="900" dirty="0">
                          <a:solidFill>
                            <a:srgbClr val="0000FF"/>
                          </a:solidFill>
                          <a:effectLst/>
                          <a:hlinkClick r:id="rId63" tooltip="Cross site request forgery, CSRF, vulnerabilities"/>
                        </a:rPr>
                        <a:t>1</a:t>
                      </a:r>
                      <a:endParaRPr lang="en-US" sz="900" dirty="0">
                        <a:effectLst/>
                      </a:endParaRPr>
                    </a:p>
                  </a:txBody>
                  <a:tcPr marL="12628" marR="12628" marT="12628" marB="1262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c>
                  <a:txBody>
                    <a:bodyPr/>
                    <a:lstStyle/>
                    <a:p>
                      <a:pPr algn="r"/>
                      <a:r>
                        <a:rPr lang="en-US" sz="900" dirty="0">
                          <a:solidFill>
                            <a:srgbClr val="0000FF"/>
                          </a:solidFill>
                          <a:effectLst/>
                          <a:hlinkClick r:id="rId64" tooltip="Total number of public exploits"/>
                        </a:rPr>
                        <a:t>10</a:t>
                      </a:r>
                      <a:endParaRPr lang="en-US" sz="900" dirty="0">
                        <a:effectLst/>
                      </a:endParaRPr>
                    </a:p>
                  </a:txBody>
                  <a:tcPr marL="12628" marR="12628" marT="12628" marB="1262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r>
              <a:tr h="306160">
                <a:tc>
                  <a:txBody>
                    <a:bodyPr/>
                    <a:lstStyle/>
                    <a:p>
                      <a:pPr algn="ctr"/>
                      <a:r>
                        <a:rPr lang="en-US" sz="900">
                          <a:effectLst/>
                          <a:latin typeface="Trebuchet MS"/>
                        </a:rPr>
                        <a:t>% Of All</a:t>
                      </a:r>
                    </a:p>
                  </a:txBody>
                  <a:tcPr marL="40410" marR="40410" marT="20205" marB="20205"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ECECEC"/>
                    </a:solidFill>
                  </a:tcPr>
                </a:tc>
                <a:tc>
                  <a:txBody>
                    <a:bodyPr/>
                    <a:lstStyle/>
                    <a:p>
                      <a:pPr algn="r"/>
                      <a:endParaRPr lang="en-US" sz="900">
                        <a:effectLst/>
                      </a:endParaRPr>
                    </a:p>
                  </a:txBody>
                  <a:tcPr marL="12628" marR="12628" marT="12628" marB="1262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c>
                  <a:txBody>
                    <a:bodyPr/>
                    <a:lstStyle/>
                    <a:p>
                      <a:pPr algn="r"/>
                      <a:r>
                        <a:rPr lang="en-US" sz="900">
                          <a:effectLst/>
                        </a:rPr>
                        <a:t>36.8</a:t>
                      </a:r>
                    </a:p>
                  </a:txBody>
                  <a:tcPr marL="12628" marR="12628" marT="12628" marB="1262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c>
                  <a:txBody>
                    <a:bodyPr/>
                    <a:lstStyle/>
                    <a:p>
                      <a:pPr algn="r"/>
                      <a:r>
                        <a:rPr lang="en-US" sz="900">
                          <a:effectLst/>
                        </a:rPr>
                        <a:t>79.3</a:t>
                      </a:r>
                    </a:p>
                  </a:txBody>
                  <a:tcPr marL="12628" marR="12628" marT="12628" marB="1262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c>
                  <a:txBody>
                    <a:bodyPr/>
                    <a:lstStyle/>
                    <a:p>
                      <a:pPr algn="r"/>
                      <a:r>
                        <a:rPr lang="en-US" sz="900">
                          <a:effectLst/>
                        </a:rPr>
                        <a:t>41.4</a:t>
                      </a:r>
                    </a:p>
                  </a:txBody>
                  <a:tcPr marL="12628" marR="12628" marT="12628" marB="1262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c>
                  <a:txBody>
                    <a:bodyPr/>
                    <a:lstStyle/>
                    <a:p>
                      <a:pPr algn="r"/>
                      <a:r>
                        <a:rPr lang="en-US" sz="900" dirty="0">
                          <a:effectLst/>
                        </a:rPr>
                        <a:t>30.5</a:t>
                      </a:r>
                    </a:p>
                  </a:txBody>
                  <a:tcPr marL="12628" marR="12628" marT="12628" marB="1262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c>
                  <a:txBody>
                    <a:bodyPr/>
                    <a:lstStyle/>
                    <a:p>
                      <a:pPr algn="r"/>
                      <a:r>
                        <a:rPr lang="en-US" sz="900" dirty="0">
                          <a:effectLst/>
                        </a:rPr>
                        <a:t>3.4</a:t>
                      </a:r>
                    </a:p>
                  </a:txBody>
                  <a:tcPr marL="12628" marR="12628" marT="12628" marB="1262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c>
                  <a:txBody>
                    <a:bodyPr/>
                    <a:lstStyle/>
                    <a:p>
                      <a:pPr algn="r"/>
                      <a:r>
                        <a:rPr lang="en-US" sz="900">
                          <a:effectLst/>
                        </a:rPr>
                        <a:t>2.9</a:t>
                      </a:r>
                    </a:p>
                  </a:txBody>
                  <a:tcPr marL="12628" marR="12628" marT="12628" marB="1262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c>
                  <a:txBody>
                    <a:bodyPr/>
                    <a:lstStyle/>
                    <a:p>
                      <a:pPr algn="r"/>
                      <a:r>
                        <a:rPr lang="en-US" sz="900">
                          <a:effectLst/>
                        </a:rPr>
                        <a:t>4.6</a:t>
                      </a:r>
                    </a:p>
                  </a:txBody>
                  <a:tcPr marL="12628" marR="12628" marT="12628" marB="1262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c>
                  <a:txBody>
                    <a:bodyPr/>
                    <a:lstStyle/>
                    <a:p>
                      <a:pPr algn="r"/>
                      <a:r>
                        <a:rPr lang="en-US" sz="900">
                          <a:effectLst/>
                        </a:rPr>
                        <a:t>0.6</a:t>
                      </a:r>
                    </a:p>
                  </a:txBody>
                  <a:tcPr marL="12628" marR="12628" marT="12628" marB="1262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c>
                  <a:txBody>
                    <a:bodyPr/>
                    <a:lstStyle/>
                    <a:p>
                      <a:pPr algn="r"/>
                      <a:endParaRPr lang="en-US" sz="900" dirty="0">
                        <a:effectLst/>
                      </a:endParaRPr>
                    </a:p>
                  </a:txBody>
                  <a:tcPr marL="12628" marR="12628" marT="12628" marB="12628"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r>
            </a:tbl>
          </a:graphicData>
        </a:graphic>
      </p:graphicFrame>
      <p:sp>
        <p:nvSpPr>
          <p:cNvPr id="7" name="Rectangle 1"/>
          <p:cNvSpPr>
            <a:spLocks noChangeArrowheads="1"/>
          </p:cNvSpPr>
          <p:nvPr/>
        </p:nvSpPr>
        <p:spPr bwMode="auto">
          <a:xfrm>
            <a:off x="2551113" y="158908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9443603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Adobe Acrobat Security History</a:t>
            </a:r>
            <a:endParaRPr lang="en-US" dirty="0"/>
          </a:p>
        </p:txBody>
      </p:sp>
      <p:sp>
        <p:nvSpPr>
          <p:cNvPr id="3" name="Content Placeholder 2"/>
          <p:cNvSpPr>
            <a:spLocks noGrp="1"/>
          </p:cNvSpPr>
          <p:nvPr>
            <p:ph idx="1"/>
          </p:nvPr>
        </p:nvSpPr>
        <p:spPr/>
        <p:txBody>
          <a:bodyPr>
            <a:normAutofit lnSpcReduction="10000"/>
          </a:bodyPr>
          <a:lstStyle/>
          <a:p>
            <a:r>
              <a:rPr lang="en-US" dirty="0" smtClean="0"/>
              <a:t>Adobe CVE Vulnerabilities</a:t>
            </a:r>
            <a:endParaRPr lang="en-US" dirty="0"/>
          </a:p>
          <a:p>
            <a:pPr lvl="1"/>
            <a:r>
              <a:rPr lang="en-US" dirty="0" smtClean="0"/>
              <a:t>358 Vulnerabilities </a:t>
            </a:r>
          </a:p>
          <a:p>
            <a:pPr lvl="1"/>
            <a:r>
              <a:rPr lang="en-US" dirty="0"/>
              <a:t>278 V</a:t>
            </a:r>
            <a:r>
              <a:rPr lang="en-US" dirty="0" smtClean="0"/>
              <a:t>ulnerabilities lead to code execution</a:t>
            </a:r>
          </a:p>
          <a:p>
            <a:pPr lvl="1"/>
            <a:r>
              <a:rPr lang="en-US" dirty="0" smtClean="0"/>
              <a:t>22 Exploits in the wild</a:t>
            </a:r>
          </a:p>
          <a:p>
            <a:pPr lvl="1"/>
            <a:r>
              <a:rPr lang="en-US" dirty="0" smtClean="0"/>
              <a:t>15 Exploits achieve code execution</a:t>
            </a:r>
          </a:p>
          <a:p>
            <a:pPr lvl="1"/>
            <a:endParaRPr lang="en-US" dirty="0"/>
          </a:p>
          <a:p>
            <a:r>
              <a:rPr lang="en-US" dirty="0" smtClean="0"/>
              <a:t>“During </a:t>
            </a:r>
            <a:r>
              <a:rPr lang="en-US" dirty="0"/>
              <a:t>the Q1 2010, 48 percent of all exploits involved malicious PDFs, making Adobe Reader the most exploited software</a:t>
            </a:r>
            <a:r>
              <a:rPr lang="en-US" dirty="0" smtClean="0"/>
              <a:t>.”</a:t>
            </a:r>
          </a:p>
        </p:txBody>
      </p:sp>
      <p:sp>
        <p:nvSpPr>
          <p:cNvPr id="7" name="Rectangle 1"/>
          <p:cNvSpPr>
            <a:spLocks noChangeArrowheads="1"/>
          </p:cNvSpPr>
          <p:nvPr/>
        </p:nvSpPr>
        <p:spPr bwMode="auto">
          <a:xfrm>
            <a:off x="2551113" y="158908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4" name="Rectangle 3"/>
          <p:cNvSpPr/>
          <p:nvPr/>
        </p:nvSpPr>
        <p:spPr>
          <a:xfrm>
            <a:off x="821724" y="5788223"/>
            <a:ext cx="9144000" cy="307777"/>
          </a:xfrm>
          <a:prstGeom prst="rect">
            <a:avLst/>
          </a:prstGeom>
        </p:spPr>
        <p:txBody>
          <a:bodyPr wrap="square">
            <a:spAutoFit/>
          </a:bodyPr>
          <a:lstStyle/>
          <a:p>
            <a:r>
              <a:rPr lang="en-US" sz="1400" dirty="0">
                <a:hlinkClick r:id="rId3"/>
              </a:rPr>
              <a:t>http://www.esecurityplanet.com/article.php/3925701/RSA-New-Frontiers-in-Threat-Research.htm</a:t>
            </a:r>
            <a:endParaRPr lang="en-US" sz="1400" dirty="0"/>
          </a:p>
        </p:txBody>
      </p:sp>
    </p:spTree>
    <p:extLst>
      <p:ext uri="{BB962C8B-B14F-4D97-AF65-F5344CB8AC3E}">
        <p14:creationId xmlns:p14="http://schemas.microsoft.com/office/powerpoint/2010/main" val="183960003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Google Chrome Security History</a:t>
            </a:r>
            <a:endParaRPr lang="en-US" dirty="0"/>
          </a:p>
        </p:txBody>
      </p:sp>
      <p:sp>
        <p:nvSpPr>
          <p:cNvPr id="3" name="Content Placeholder 2"/>
          <p:cNvSpPr>
            <a:spLocks noGrp="1"/>
          </p:cNvSpPr>
          <p:nvPr>
            <p:ph idx="1"/>
          </p:nvPr>
        </p:nvSpPr>
        <p:spPr/>
        <p:txBody>
          <a:bodyPr>
            <a:normAutofit/>
          </a:bodyPr>
          <a:lstStyle/>
          <a:p>
            <a:r>
              <a:rPr lang="en-US" dirty="0" smtClean="0"/>
              <a:t>Chrome CVE Vulnerabilities</a:t>
            </a:r>
          </a:p>
          <a:p>
            <a:pPr lvl="1"/>
            <a:r>
              <a:rPr lang="en-US" dirty="0" smtClean="0"/>
              <a:t>244 Vulnerabilities</a:t>
            </a:r>
          </a:p>
          <a:p>
            <a:pPr lvl="1"/>
            <a:r>
              <a:rPr lang="en-US" dirty="0" smtClean="0"/>
              <a:t>36 Vulnerabilities lead to code execution</a:t>
            </a:r>
          </a:p>
          <a:p>
            <a:pPr lvl="1"/>
            <a:r>
              <a:rPr lang="en-US" dirty="0" smtClean="0"/>
              <a:t>12 Exploits in the wild </a:t>
            </a:r>
          </a:p>
          <a:p>
            <a:pPr lvl="1"/>
            <a:r>
              <a:rPr lang="en-US" dirty="0" smtClean="0"/>
              <a:t>3 Exploits achieve code execution</a:t>
            </a:r>
            <a:endParaRPr lang="en-US" dirty="0"/>
          </a:p>
        </p:txBody>
      </p:sp>
      <p:sp>
        <p:nvSpPr>
          <p:cNvPr id="7" name="Rectangle 1"/>
          <p:cNvSpPr>
            <a:spLocks noChangeArrowheads="1"/>
          </p:cNvSpPr>
          <p:nvPr/>
        </p:nvSpPr>
        <p:spPr bwMode="auto">
          <a:xfrm>
            <a:off x="2551113" y="158908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295767627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Adobe Acrobat X</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These statistics prompted a security push to make the next version of Adobe Acrobat significantly more resilient to hacking attempts</a:t>
            </a:r>
          </a:p>
          <a:p>
            <a:endParaRPr lang="en-US" dirty="0" smtClean="0"/>
          </a:p>
          <a:p>
            <a:r>
              <a:rPr lang="en-US" dirty="0" smtClean="0"/>
              <a:t>Adobe Acrobat X products have been hardened to utilize operating system provided mitigations on the Windows Platform</a:t>
            </a:r>
          </a:p>
          <a:p>
            <a:endParaRPr lang="en-US" dirty="0"/>
          </a:p>
          <a:p>
            <a:r>
              <a:rPr lang="en-US" dirty="0" smtClean="0"/>
              <a:t>In addition, a new sandbox designed to limit the impact of successful exploitation attempts has been implemented</a:t>
            </a:r>
          </a:p>
          <a:p>
            <a:endParaRPr lang="en-US" dirty="0"/>
          </a:p>
          <a:p>
            <a:endParaRPr lang="en-US" dirty="0"/>
          </a:p>
        </p:txBody>
      </p:sp>
    </p:spTree>
    <p:extLst>
      <p:ext uri="{BB962C8B-B14F-4D97-AF65-F5344CB8AC3E}">
        <p14:creationId xmlns:p14="http://schemas.microsoft.com/office/powerpoint/2010/main" val="192902179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12316</TotalTime>
  <Words>2480</Words>
  <Application>Microsoft Office PowerPoint</Application>
  <PresentationFormat>On-screen Show (4:3)</PresentationFormat>
  <Paragraphs>644</Paragraphs>
  <Slides>43</Slides>
  <Notes>14</Notes>
  <HiddenSlides>0</HiddenSlides>
  <MMClips>0</MMClips>
  <ScaleCrop>false</ScaleCrop>
  <HeadingPairs>
    <vt:vector size="4" baseType="variant">
      <vt:variant>
        <vt:lpstr>Theme</vt:lpstr>
      </vt:variant>
      <vt:variant>
        <vt:i4>1</vt:i4>
      </vt:variant>
      <vt:variant>
        <vt:lpstr>Slide Titles</vt:lpstr>
      </vt:variant>
      <vt:variant>
        <vt:i4>43</vt:i4>
      </vt:variant>
    </vt:vector>
  </HeadingPairs>
  <TitlesOfParts>
    <vt:vector size="44" baseType="lpstr">
      <vt:lpstr>Office Theme</vt:lpstr>
      <vt:lpstr>A Castle Made of Sand</vt:lpstr>
      <vt:lpstr>Adobe Acrobat</vt:lpstr>
      <vt:lpstr>Agenda</vt:lpstr>
      <vt:lpstr>Internet Usage Statistics</vt:lpstr>
      <vt:lpstr>Adobe Acrobat Security History</vt:lpstr>
      <vt:lpstr>Adobe Acrobat Security History</vt:lpstr>
      <vt:lpstr>Adobe Acrobat Security History</vt:lpstr>
      <vt:lpstr>Google Chrome Security History</vt:lpstr>
      <vt:lpstr>Adobe Acrobat X</vt:lpstr>
      <vt:lpstr>Use of Windows Mitigations</vt:lpstr>
      <vt:lpstr>Windows Mitigations Fail</vt:lpstr>
      <vt:lpstr>The Sandbox Concept</vt:lpstr>
      <vt:lpstr>Sandbox Architecture Requirements</vt:lpstr>
      <vt:lpstr>Sandbox Architecture on Windows</vt:lpstr>
      <vt:lpstr>Sandbox Architecture on Windows</vt:lpstr>
      <vt:lpstr>Sandbox Architecture on Windows</vt:lpstr>
      <vt:lpstr>Adobe Reader X Sandbox Design</vt:lpstr>
      <vt:lpstr>Adobe Reader X Sandbox Design</vt:lpstr>
      <vt:lpstr>Adobe Reader X Sandbox Design</vt:lpstr>
      <vt:lpstr>Adobe Reader X Sandbox Design</vt:lpstr>
      <vt:lpstr>Adobe Reader X Sandbox Config</vt:lpstr>
      <vt:lpstr>JavaScript Blacklist</vt:lpstr>
      <vt:lpstr>Sandbox Analysis</vt:lpstr>
      <vt:lpstr>Sandbox Analysis</vt:lpstr>
      <vt:lpstr>Sandbox Analysis</vt:lpstr>
      <vt:lpstr>Sandbox Analysis</vt:lpstr>
      <vt:lpstr>Sandbox Analysis</vt:lpstr>
      <vt:lpstr>Sandbox Analysis</vt:lpstr>
      <vt:lpstr>Sandbox Analysis</vt:lpstr>
      <vt:lpstr>Sandbox Analysis</vt:lpstr>
      <vt:lpstr>Sandbox Analysis</vt:lpstr>
      <vt:lpstr>Sandbox Analysis</vt:lpstr>
      <vt:lpstr>Attacking IPC Message Format</vt:lpstr>
      <vt:lpstr>Attacking IPC Message Format</vt:lpstr>
      <vt:lpstr>Attacking IPC Message Format</vt:lpstr>
      <vt:lpstr>Attacking IPC Message Format</vt:lpstr>
      <vt:lpstr>Unrestricted Access</vt:lpstr>
      <vt:lpstr>Unrestricted Access</vt:lpstr>
      <vt:lpstr>Future Potential</vt:lpstr>
      <vt:lpstr>Future Potential</vt:lpstr>
      <vt:lpstr>Future Potential</vt:lpstr>
      <vt:lpstr>Conclusion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Castle Made of Sand</dc:title>
  <dc:creator>rjohnson</dc:creator>
  <cp:lastModifiedBy>rjohnson</cp:lastModifiedBy>
  <cp:revision>54</cp:revision>
  <dcterms:created xsi:type="dcterms:W3CDTF">2011-03-01T03:47:00Z</dcterms:created>
  <dcterms:modified xsi:type="dcterms:W3CDTF">2011-03-11T02:29:40Z</dcterms:modified>
</cp:coreProperties>
</file>