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16" r:id="rId2"/>
    <p:sldId id="373" r:id="rId3"/>
    <p:sldId id="437" r:id="rId4"/>
    <p:sldId id="475" r:id="rId5"/>
    <p:sldId id="440" r:id="rId6"/>
    <p:sldId id="426" r:id="rId7"/>
    <p:sldId id="420" r:id="rId8"/>
    <p:sldId id="470" r:id="rId9"/>
    <p:sldId id="433" r:id="rId10"/>
    <p:sldId id="481" r:id="rId11"/>
    <p:sldId id="476" r:id="rId12"/>
    <p:sldId id="477" r:id="rId13"/>
    <p:sldId id="478" r:id="rId14"/>
    <p:sldId id="482" r:id="rId15"/>
    <p:sldId id="442" r:id="rId16"/>
    <p:sldId id="473" r:id="rId17"/>
    <p:sldId id="479" r:id="rId18"/>
    <p:sldId id="483" r:id="rId19"/>
    <p:sldId id="474" r:id="rId20"/>
    <p:sldId id="443" r:id="rId21"/>
    <p:sldId id="446" r:id="rId22"/>
    <p:sldId id="447" r:id="rId23"/>
    <p:sldId id="451" r:id="rId24"/>
    <p:sldId id="452" r:id="rId25"/>
    <p:sldId id="455" r:id="rId26"/>
    <p:sldId id="457" r:id="rId27"/>
    <p:sldId id="458" r:id="rId28"/>
    <p:sldId id="456" r:id="rId29"/>
    <p:sldId id="485" r:id="rId30"/>
    <p:sldId id="467" r:id="rId31"/>
    <p:sldId id="468" r:id="rId32"/>
    <p:sldId id="469" r:id="rId33"/>
    <p:sldId id="486" r:id="rId34"/>
    <p:sldId id="471" r:id="rId35"/>
    <p:sldId id="472" r:id="rId36"/>
    <p:sldId id="484" r:id="rId37"/>
    <p:sldId id="441" r:id="rId38"/>
    <p:sldId id="430" r:id="rId3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AC"/>
    <a:srgbClr val="FF3300"/>
    <a:srgbClr val="292929"/>
    <a:srgbClr val="808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90" autoAdjust="0"/>
    <p:restoredTop sz="83977" autoAdjust="0"/>
  </p:normalViewPr>
  <p:slideViewPr>
    <p:cSldViewPr>
      <p:cViewPr varScale="1">
        <p:scale>
          <a:sx n="99" d="100"/>
          <a:sy n="99" d="100"/>
        </p:scale>
        <p:origin x="-1734" y="-90"/>
      </p:cViewPr>
      <p:guideLst>
        <p:guide orient="horz" pos="2160"/>
        <p:guide pos="2880"/>
      </p:guideLst>
    </p:cSldViewPr>
  </p:slideViewPr>
  <p:outlineViewPr>
    <p:cViewPr>
      <p:scale>
        <a:sx n="33" d="100"/>
        <a:sy n="33" d="100"/>
      </p:scale>
      <p:origin x="264" y="32988"/>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Calibri" pitchFamily="34" charset="0"/>
                <a:cs typeface="Arial" charset="0"/>
              </a:defRPr>
            </a:lvl1pPr>
          </a:lstStyle>
          <a:p>
            <a:pPr>
              <a:defRPr/>
            </a:pPr>
            <a:endParaRPr lang="en-US"/>
          </a:p>
        </p:txBody>
      </p:sp>
      <p:sp>
        <p:nvSpPr>
          <p:cNvPr id="3" name="Date Placeholder 2"/>
          <p:cNvSpPr>
            <a:spLocks noGrp="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Calibri" pitchFamily="34" charset="0"/>
                <a:cs typeface="Arial" charset="0"/>
              </a:defRPr>
            </a:lvl1pPr>
          </a:lstStyle>
          <a:p>
            <a:pPr>
              <a:defRPr/>
            </a:pPr>
            <a:fld id="{BF20C017-0C2C-4514-9C91-A92F3A318598}" type="datetimeFigureOut">
              <a:rPr lang="en-US"/>
              <a:pPr>
                <a:defRPr/>
              </a:pPr>
              <a:t>3/9/2011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Calibri" pitchFamily="34" charset="0"/>
                <a:cs typeface="Arial" charset="0"/>
              </a:defRPr>
            </a:lvl1pPr>
          </a:lstStyle>
          <a:p>
            <a:pPr>
              <a:defRPr/>
            </a:pPr>
            <a:fld id="{89A7DF6E-E117-4133-B8AD-8D2BCF1E53FE}" type="slidenum">
              <a:rPr lang="en-US"/>
              <a:pPr>
                <a:defRPr/>
              </a:pPr>
              <a:t>‹#›</a:t>
            </a:fld>
            <a:endParaRPr lang="en-US"/>
          </a:p>
        </p:txBody>
      </p:sp>
    </p:spTree>
    <p:extLst>
      <p:ext uri="{BB962C8B-B14F-4D97-AF65-F5344CB8AC3E}">
        <p14:creationId xmlns:p14="http://schemas.microsoft.com/office/powerpoint/2010/main" val="4194973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F4C4597C-A4EA-45DD-8E6E-9F413C0F0284}" type="slidenum">
              <a:rPr lang="en-US" sz="1200">
                <a:latin typeface="Calibri" pitchFamily="34" charset="0"/>
              </a:rPr>
              <a:pPr algn="r"/>
              <a:t>10</a:t>
            </a:fld>
            <a:endParaRPr lang="en-US" sz="1200">
              <a:latin typeface="Calibri" pitchFamily="34"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Preprocessing</a:t>
            </a:r>
            <a:r>
              <a:rPr lang="en-US" baseline="0" dirty="0" smtClean="0"/>
              <a:t> is important to ensure we can’t be tricked into incorrectly detecting an incorrect application, but may not be done by all application firewalls for performance reasons.</a:t>
            </a:r>
          </a:p>
          <a:p>
            <a:endParaRPr lang="en-US" baseline="0" dirty="0" smtClean="0"/>
          </a:p>
          <a:p>
            <a:r>
              <a:rPr lang="en-US" baseline="0" dirty="0" smtClean="0"/>
              <a:t>Fragmentation happens at the IP Layer, Segmentation happens at the TCP Layer, applications can also split up the messages which is typically implemented on a protocol by protocol basis and can vary in implementation.  </a:t>
            </a:r>
          </a:p>
          <a:p>
            <a:endParaRPr lang="en-US" baseline="0" dirty="0" smtClean="0"/>
          </a:p>
          <a:p>
            <a:r>
              <a:rPr lang="en-US" baseline="0" dirty="0" smtClean="0"/>
              <a:t>Fragmentation/Segmentation may happen due to MTU limitations along the path, or the attacker might purposefully use these techniques to try to bypass the </a:t>
            </a:r>
            <a:r>
              <a:rPr lang="en-US" baseline="0" dirty="0" err="1" smtClean="0"/>
              <a:t>AppFW</a:t>
            </a:r>
            <a:r>
              <a:rPr lang="en-US" baseline="0" dirty="0" smtClean="0"/>
              <a:t>.  There are numerous well known evasion techniques in this area.</a:t>
            </a:r>
          </a:p>
          <a:p>
            <a:endParaRPr lang="en-US" baseline="0" dirty="0" smtClean="0"/>
          </a:p>
          <a:p>
            <a:r>
              <a:rPr lang="en-US" baseline="0" dirty="0" smtClean="0"/>
              <a:t>This example shows the importance of matching based upon fragmented traffic.</a:t>
            </a:r>
            <a:endParaRPr lang="en-US" dirty="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11</a:t>
            </a:fld>
            <a:endParaRPr lang="en-US"/>
          </a:p>
        </p:txBody>
      </p:sp>
    </p:spTree>
    <p:extLst>
      <p:ext uri="{BB962C8B-B14F-4D97-AF65-F5344CB8AC3E}">
        <p14:creationId xmlns:p14="http://schemas.microsoft.com/office/powerpoint/2010/main" val="2875791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must also ensure that the traffic is processed in the correct order.  Traffic may arrive unordered naturally, especially when traversing the global internet, but it might also be sent out of order by an attacker.</a:t>
            </a:r>
          </a:p>
          <a:p>
            <a:endParaRPr lang="en-US" baseline="0" dirty="0" smtClean="0"/>
          </a:p>
          <a:p>
            <a:r>
              <a:rPr lang="en-US" baseline="0" dirty="0" smtClean="0"/>
              <a:t>There are numerous well known evasion techniques in this area.</a:t>
            </a:r>
            <a:endParaRPr lang="en-US" dirty="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12</a:t>
            </a:fld>
            <a:endParaRPr lang="en-US"/>
          </a:p>
        </p:txBody>
      </p:sp>
    </p:spTree>
    <p:extLst>
      <p:ext uri="{BB962C8B-B14F-4D97-AF65-F5344CB8AC3E}">
        <p14:creationId xmlns:p14="http://schemas.microsoft.com/office/powerpoint/2010/main" val="2875791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attacks exist</a:t>
            </a:r>
            <a:r>
              <a:rPr lang="en-US" baseline="0" dirty="0" smtClean="0"/>
              <a:t> against the reassembly of application traffic such as duplicate </a:t>
            </a:r>
            <a:r>
              <a:rPr lang="en-US" baseline="0" dirty="0" err="1" smtClean="0"/>
              <a:t>fragements</a:t>
            </a:r>
            <a:r>
              <a:rPr lang="en-US" baseline="0" dirty="0" smtClean="0"/>
              <a:t>/segments with differing data.  We must thoroughly preprocess to try to protect against these anomalous attacks.</a:t>
            </a:r>
            <a:endParaRPr lang="en-US" dirty="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13</a:t>
            </a:fld>
            <a:endParaRPr lang="en-US"/>
          </a:p>
        </p:txBody>
      </p:sp>
    </p:spTree>
    <p:extLst>
      <p:ext uri="{BB962C8B-B14F-4D97-AF65-F5344CB8AC3E}">
        <p14:creationId xmlns:p14="http://schemas.microsoft.com/office/powerpoint/2010/main" val="2875791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6BC1A2B8-0852-4B5C-BDEE-23D1E021D44D}" type="slidenum">
              <a:rPr lang="en-US" sz="1200">
                <a:latin typeface="Calibri" pitchFamily="34" charset="0"/>
              </a:rPr>
              <a:pPr algn="r"/>
              <a:t>14</a:t>
            </a:fld>
            <a:endParaRPr lang="en-US" sz="1200">
              <a:latin typeface="Calibri" pitchFamily="34"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3-Way TCP</a:t>
            </a:r>
            <a:r>
              <a:rPr lang="en-US" baseline="0" dirty="0" smtClean="0"/>
              <a:t> Handshake, no data yet, so we don’t know what the application is because no payload has been sent.  In this example, the implementation uses application “0” to indicate no application yet determined.  The output shows both the packet capture and the session table.</a:t>
            </a:r>
            <a:endParaRPr lang="en-US" dirty="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15</a:t>
            </a:fld>
            <a:endParaRPr lang="en-US"/>
          </a:p>
        </p:txBody>
      </p:sp>
    </p:spTree>
    <p:extLst>
      <p:ext uri="{BB962C8B-B14F-4D97-AF65-F5344CB8AC3E}">
        <p14:creationId xmlns:p14="http://schemas.microsoft.com/office/powerpoint/2010/main" val="2875791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send some HTTP traffic in the</a:t>
            </a:r>
            <a:r>
              <a:rPr lang="en-US" baseline="0" dirty="0" smtClean="0"/>
              <a:t> session and we can see that the application identification has completed and it has been properly determined to be HTTP.</a:t>
            </a:r>
            <a:endParaRPr lang="en-US" dirty="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16</a:t>
            </a:fld>
            <a:endParaRPr lang="en-US"/>
          </a:p>
        </p:txBody>
      </p:sp>
    </p:spTree>
    <p:extLst>
      <p:ext uri="{BB962C8B-B14F-4D97-AF65-F5344CB8AC3E}">
        <p14:creationId xmlns:p14="http://schemas.microsoft.com/office/powerpoint/2010/main" val="2875791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we show that</a:t>
            </a:r>
            <a:r>
              <a:rPr lang="en-US" baseline="0" dirty="0" smtClean="0"/>
              <a:t> </a:t>
            </a:r>
            <a:r>
              <a:rPr lang="en-US" baseline="0" dirty="0" err="1" smtClean="0"/>
              <a:t>AppFW</a:t>
            </a:r>
            <a:r>
              <a:rPr lang="en-US" baseline="0" dirty="0" smtClean="0"/>
              <a:t> alone does not protect against malicious behavior such as exploit attempts.  This exploit tries to launch a command shell on the victim web server.  As long as the application is permitted then unless some higher level mechanism is in place such as IPS the attack will not be blocked by </a:t>
            </a:r>
            <a:r>
              <a:rPr lang="en-US" baseline="0" dirty="0" err="1" smtClean="0"/>
              <a:t>AppFW</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17</a:t>
            </a:fld>
            <a:endParaRPr lang="en-US"/>
          </a:p>
        </p:txBody>
      </p:sp>
    </p:spTree>
    <p:extLst>
      <p:ext uri="{BB962C8B-B14F-4D97-AF65-F5344CB8AC3E}">
        <p14:creationId xmlns:p14="http://schemas.microsoft.com/office/powerpoint/2010/main" val="2875791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1BBC8ED4-196C-40BE-B2E4-CE3D7B2014CD}" type="slidenum">
              <a:rPr lang="en-US" sz="1200">
                <a:latin typeface="Calibri" pitchFamily="34" charset="0"/>
              </a:rPr>
              <a:pPr algn="r"/>
              <a:t>18</a:t>
            </a:fld>
            <a:endParaRPr lang="en-US" sz="1200">
              <a:latin typeface="Calibri" pitchFamily="34"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AppFW</a:t>
            </a:r>
            <a:r>
              <a:rPr lang="en-US" baseline="0" dirty="0" smtClean="0"/>
              <a:t> keeps honest applications honest, but it can be tricked, especially when both the client and server are colluding to trick it.  IPS anomaly detection can be a good defense when implemented properly.</a:t>
            </a:r>
            <a:endParaRPr lang="en-US" dirty="0" smtClean="0"/>
          </a:p>
          <a:p>
            <a:endParaRPr lang="en-US" dirty="0" smtClean="0"/>
          </a:p>
          <a:p>
            <a:r>
              <a:rPr lang="en-US" dirty="0" smtClean="0"/>
              <a:t>In this example we start the connection with the application</a:t>
            </a:r>
            <a:r>
              <a:rPr lang="en-US" baseline="0" dirty="0" smtClean="0"/>
              <a:t> as HTTP which is allowed by </a:t>
            </a:r>
            <a:r>
              <a:rPr lang="en-US" baseline="0" dirty="0" err="1" smtClean="0"/>
              <a:t>AppFW</a:t>
            </a:r>
            <a:r>
              <a:rPr lang="en-US" baseline="0" dirty="0" smtClean="0"/>
              <a:t>, then switch it to SMTP mid-session which we don’t allow.  Since Application-Firewall is only looking at a few hundred – few thousand bytes, </a:t>
            </a:r>
            <a:r>
              <a:rPr lang="en-US" baseline="0" dirty="0" err="1" smtClean="0"/>
              <a:t>AppFW</a:t>
            </a:r>
            <a:r>
              <a:rPr lang="en-US" baseline="0" dirty="0" smtClean="0"/>
              <a:t> alone will not pick up this attack.</a:t>
            </a:r>
            <a:endParaRPr lang="en-US" dirty="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19</a:t>
            </a:fld>
            <a:endParaRPr lang="en-US"/>
          </a:p>
        </p:txBody>
      </p:sp>
    </p:spTree>
    <p:extLst>
      <p:ext uri="{BB962C8B-B14F-4D97-AF65-F5344CB8AC3E}">
        <p14:creationId xmlns:p14="http://schemas.microsoft.com/office/powerpoint/2010/main" val="287579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all implementations</a:t>
            </a:r>
            <a:r>
              <a:rPr lang="en-US" baseline="0" dirty="0" smtClean="0"/>
              <a:t> are built alike.</a:t>
            </a:r>
            <a:endParaRPr lang="en-US" dirty="0" smtClean="0"/>
          </a:p>
          <a:p>
            <a:endParaRPr lang="en-US" dirty="0" smtClean="0"/>
          </a:p>
          <a:p>
            <a:r>
              <a:rPr lang="en-US" dirty="0" smtClean="0"/>
              <a:t>This example</a:t>
            </a:r>
            <a:r>
              <a:rPr lang="en-US" baseline="0" dirty="0" smtClean="0"/>
              <a:t> d</a:t>
            </a:r>
            <a:r>
              <a:rPr lang="en-US" dirty="0" smtClean="0"/>
              <a:t>emonstrates</a:t>
            </a:r>
            <a:r>
              <a:rPr lang="en-US" baseline="0" dirty="0" smtClean="0"/>
              <a:t> what can happen if we don’t properly check both Client to Server and Server to Client directions for proper application checks, we even had IPS enabled for this one.  </a:t>
            </a:r>
            <a:endParaRPr lang="en-US" dirty="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20</a:t>
            </a:fld>
            <a:endParaRPr lang="en-US"/>
          </a:p>
        </p:txBody>
      </p:sp>
    </p:spTree>
    <p:extLst>
      <p:ext uri="{BB962C8B-B14F-4D97-AF65-F5344CB8AC3E}">
        <p14:creationId xmlns:p14="http://schemas.microsoft.com/office/powerpoint/2010/main" val="2875791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AppID</a:t>
            </a:r>
            <a:r>
              <a:rPr lang="en-US" baseline="0" dirty="0" smtClean="0"/>
              <a:t> must be looking for patterns in the right direction and not just anywhere in the session otherwise they can be tricked.  This attack didn’t work here, but it might trick some vendors especially those with a weak implementation.</a:t>
            </a:r>
            <a:endParaRPr lang="en-US" dirty="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21</a:t>
            </a:fld>
            <a:endParaRPr lang="en-US"/>
          </a:p>
        </p:txBody>
      </p:sp>
    </p:spTree>
    <p:extLst>
      <p:ext uri="{BB962C8B-B14F-4D97-AF65-F5344CB8AC3E}">
        <p14:creationId xmlns:p14="http://schemas.microsoft.com/office/powerpoint/2010/main" val="2875791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Tested DNS on different ports, and it was unknown</a:t>
            </a:r>
            <a:r>
              <a:rPr lang="en-US" baseline="0" dirty="0" smtClean="0"/>
              <a:t> on other ports, even though the traffic was the exact same.</a:t>
            </a:r>
            <a:endParaRPr lang="en-US" dirty="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22</a:t>
            </a:fld>
            <a:endParaRPr lang="en-US"/>
          </a:p>
        </p:txBody>
      </p:sp>
    </p:spTree>
    <p:extLst>
      <p:ext uri="{BB962C8B-B14F-4D97-AF65-F5344CB8AC3E}">
        <p14:creationId xmlns:p14="http://schemas.microsoft.com/office/powerpoint/2010/main" val="2875791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talked about why to use Application Caching, but it also has some risks which this example demonstrates.  This screen shows the configured </a:t>
            </a:r>
            <a:r>
              <a:rPr lang="en-US" dirty="0" err="1" smtClean="0"/>
              <a:t>AppFW</a:t>
            </a:r>
            <a:r>
              <a:rPr lang="en-US" dirty="0" smtClean="0"/>
              <a:t> policy which blocks SMTP on any port but allows anything else.</a:t>
            </a:r>
            <a:endParaRPr lang="en-US" dirty="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23</a:t>
            </a:fld>
            <a:endParaRPr lang="en-US"/>
          </a:p>
        </p:txBody>
      </p:sp>
    </p:spTree>
    <p:extLst>
      <p:ext uri="{BB962C8B-B14F-4D97-AF65-F5344CB8AC3E}">
        <p14:creationId xmlns:p14="http://schemas.microsoft.com/office/powerpoint/2010/main" val="2875791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demonstrate that SMTP will be blocked, after the</a:t>
            </a:r>
            <a:r>
              <a:rPr lang="en-US" baseline="0" dirty="0" smtClean="0"/>
              <a:t> </a:t>
            </a:r>
            <a:r>
              <a:rPr lang="en-US" baseline="0" dirty="0" err="1" smtClean="0"/>
              <a:t>AppFW</a:t>
            </a:r>
            <a:r>
              <a:rPr lang="en-US" baseline="0" dirty="0" smtClean="0"/>
              <a:t> sees the STC string it identifies it as SMTP and blocks the connection which is shown in the </a:t>
            </a:r>
            <a:r>
              <a:rPr lang="en-US" baseline="0" dirty="0" err="1" smtClean="0"/>
              <a:t>AppFW</a:t>
            </a:r>
            <a:r>
              <a:rPr lang="en-US" baseline="0" dirty="0" smtClean="0"/>
              <a:t> logs.</a:t>
            </a:r>
            <a:endParaRPr lang="en-US" dirty="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24</a:t>
            </a:fld>
            <a:endParaRPr lang="en-US"/>
          </a:p>
        </p:txBody>
      </p:sp>
    </p:spTree>
    <p:extLst>
      <p:ext uri="{BB962C8B-B14F-4D97-AF65-F5344CB8AC3E}">
        <p14:creationId xmlns:p14="http://schemas.microsoft.com/office/powerpoint/2010/main" val="2875791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look at the application cache and see something about a count / threshold as 16, so we generate 20 requests for good measure that are HTTP (this system uses AppID 109 as Web-Browsing in this view.)  With 20 attempts we pass the threshold and have some cache “Hits”</a:t>
            </a:r>
            <a:endParaRPr lang="en-US" dirty="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25</a:t>
            </a:fld>
            <a:endParaRPr lang="en-US"/>
          </a:p>
        </p:txBody>
      </p:sp>
    </p:spTree>
    <p:extLst>
      <p:ext uri="{BB962C8B-B14F-4D97-AF65-F5344CB8AC3E}">
        <p14:creationId xmlns:p14="http://schemas.microsoft.com/office/powerpoint/2010/main" val="2875791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26</a:t>
            </a:fld>
            <a:endParaRPr lang="en-US"/>
          </a:p>
        </p:txBody>
      </p:sp>
    </p:spTree>
    <p:extLst>
      <p:ext uri="{BB962C8B-B14F-4D97-AF65-F5344CB8AC3E}">
        <p14:creationId xmlns:p14="http://schemas.microsoft.com/office/powerpoint/2010/main" val="2875791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open</a:t>
            </a:r>
            <a:r>
              <a:rPr lang="en-US" baseline="0" dirty="0" smtClean="0"/>
              <a:t> a new connection and use only SMTP on TCP port 80 to server 192.168.2.13, which has a cache entry.  The </a:t>
            </a:r>
            <a:r>
              <a:rPr lang="en-US" baseline="0" dirty="0" err="1" smtClean="0"/>
              <a:t>AppFW</a:t>
            </a:r>
            <a:r>
              <a:rPr lang="en-US" baseline="0" dirty="0" smtClean="0"/>
              <a:t> doesn’t block it because it believes it is HTTP based on the cache.</a:t>
            </a:r>
            <a:endParaRPr lang="en-US" dirty="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27</a:t>
            </a:fld>
            <a:endParaRPr lang="en-US"/>
          </a:p>
        </p:txBody>
      </p:sp>
    </p:spTree>
    <p:extLst>
      <p:ext uri="{BB962C8B-B14F-4D97-AF65-F5344CB8AC3E}">
        <p14:creationId xmlns:p14="http://schemas.microsoft.com/office/powerpoint/2010/main" val="2875791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Logs showing the connections</a:t>
            </a:r>
            <a:endParaRPr lang="en-US" dirty="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28</a:t>
            </a:fld>
            <a:endParaRPr lang="en-US"/>
          </a:p>
        </p:txBody>
      </p:sp>
    </p:spTree>
    <p:extLst>
      <p:ext uri="{BB962C8B-B14F-4D97-AF65-F5344CB8AC3E}">
        <p14:creationId xmlns:p14="http://schemas.microsoft.com/office/powerpoint/2010/main" val="2875791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explains why caching nested</a:t>
            </a:r>
            <a:r>
              <a:rPr lang="en-US" baseline="0" dirty="0" smtClean="0"/>
              <a:t> applications can be unreliable and in some cases dangerous</a:t>
            </a:r>
            <a:endParaRPr lang="en-US" dirty="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29</a:t>
            </a:fld>
            <a:endParaRPr lang="en-US"/>
          </a:p>
        </p:txBody>
      </p:sp>
    </p:spTree>
    <p:extLst>
      <p:ext uri="{BB962C8B-B14F-4D97-AF65-F5344CB8AC3E}">
        <p14:creationId xmlns:p14="http://schemas.microsoft.com/office/powerpoint/2010/main" val="2875791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First we had stateless access lists which could only identify some fixed information in individual packets</a:t>
            </a:r>
          </a:p>
          <a:p>
            <a:pPr marL="228600" indent="-228600">
              <a:buAutoNum type="arabicPeriod"/>
            </a:pPr>
            <a:r>
              <a:rPr lang="en-US" baseline="0" dirty="0" smtClean="0"/>
              <a:t>Next we got stateful firewall which tracked packets of the same session and added stateful controls where applicable.  Also had more intelligence to help protect network stacks.  Stateful firewall typically only inspects the connection through layer 4.</a:t>
            </a:r>
          </a:p>
          <a:p>
            <a:pPr marL="228600" indent="-228600">
              <a:buAutoNum type="arabicPeriod"/>
            </a:pPr>
            <a:r>
              <a:rPr lang="en-US" baseline="0" dirty="0" smtClean="0"/>
              <a:t>Then we got IPS to protect against network and application layer exploits.  This typically inspects the entire connection including the payload.</a:t>
            </a:r>
          </a:p>
          <a:p>
            <a:pPr marL="228600" indent="-228600">
              <a:buAutoNum type="arabicPeriod"/>
            </a:pPr>
            <a:r>
              <a:rPr lang="en-US" baseline="0" dirty="0" smtClean="0"/>
              <a:t>Now we have application firewalling which can be used to identify applications running on a network and does so by inspecting the payload, but only a portion of it.</a:t>
            </a:r>
            <a:endParaRPr lang="en-US" dirty="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3</a:t>
            </a:fld>
            <a:endParaRPr lang="en-US"/>
          </a:p>
        </p:txBody>
      </p:sp>
    </p:spTree>
    <p:extLst>
      <p:ext uri="{BB962C8B-B14F-4D97-AF65-F5344CB8AC3E}">
        <p14:creationId xmlns:p14="http://schemas.microsoft.com/office/powerpoint/2010/main" val="42021061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happens when this</a:t>
            </a:r>
            <a:r>
              <a:rPr lang="en-US" baseline="0" dirty="0" smtClean="0"/>
              <a:t> </a:t>
            </a:r>
            <a:r>
              <a:rPr lang="en-US" baseline="0" dirty="0" err="1" smtClean="0"/>
              <a:t>AppFW</a:t>
            </a:r>
            <a:r>
              <a:rPr lang="en-US" baseline="0" dirty="0" smtClean="0"/>
              <a:t> doesn’t understand an application?</a:t>
            </a:r>
          </a:p>
          <a:p>
            <a:endParaRPr lang="en-US" baseline="0" dirty="0" smtClean="0"/>
          </a:p>
          <a:p>
            <a:r>
              <a:rPr lang="en-US" baseline="0" dirty="0" smtClean="0"/>
              <a:t>First we just perform the 3-way TCP handshake, the Application hasn’t been identified.</a:t>
            </a:r>
            <a:endParaRPr lang="en-US" dirty="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30</a:t>
            </a:fld>
            <a:endParaRPr lang="en-US"/>
          </a:p>
        </p:txBody>
      </p:sp>
    </p:spTree>
    <p:extLst>
      <p:ext uri="{BB962C8B-B14F-4D97-AF65-F5344CB8AC3E}">
        <p14:creationId xmlns:p14="http://schemas.microsoft.com/office/powerpoint/2010/main" val="28757910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look at the session entry itself after</a:t>
            </a:r>
            <a:r>
              <a:rPr lang="en-US" baseline="0" dirty="0" smtClean="0"/>
              <a:t> the TCP 3-way handshake but before sending the L7 payload.  WE see that the session state is active, the Application is “undecided” and L7 processing is enabled.  Note that in this example we have Full IPS and AV enabled as L7 services for this session.</a:t>
            </a:r>
            <a:endParaRPr lang="en-US" dirty="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31</a:t>
            </a:fld>
            <a:endParaRPr lang="en-US"/>
          </a:p>
        </p:txBody>
      </p:sp>
    </p:spTree>
    <p:extLst>
      <p:ext uri="{BB962C8B-B14F-4D97-AF65-F5344CB8AC3E}">
        <p14:creationId xmlns:p14="http://schemas.microsoft.com/office/powerpoint/2010/main" val="2875791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send some garbage</a:t>
            </a:r>
            <a:r>
              <a:rPr lang="en-US" baseline="0" dirty="0" smtClean="0"/>
              <a:t> binary data which the </a:t>
            </a:r>
            <a:r>
              <a:rPr lang="en-US" baseline="0" dirty="0" err="1" smtClean="0"/>
              <a:t>AppFW</a:t>
            </a:r>
            <a:r>
              <a:rPr lang="en-US" baseline="0" dirty="0" smtClean="0"/>
              <a:t> will not be able to identify.  We then look at the session info again and see that the state is still active, the application is now classified as unknown-</a:t>
            </a:r>
            <a:r>
              <a:rPr lang="en-US" baseline="0" dirty="0" err="1" smtClean="0"/>
              <a:t>tcp</a:t>
            </a:r>
            <a:r>
              <a:rPr lang="en-US" baseline="0" dirty="0" smtClean="0"/>
              <a:t> and Layer 7 processing is now completed.</a:t>
            </a:r>
          </a:p>
          <a:p>
            <a:endParaRPr lang="en-US" baseline="0" dirty="0" smtClean="0"/>
          </a:p>
          <a:p>
            <a:r>
              <a:rPr lang="en-US" baseline="0" dirty="0" smtClean="0"/>
              <a:t>We did more testing and realized that by L7 processing being completed not only was it not inspecting it with IPS/AV, it wasn’t even sending that traffic to the processor at all, it was being fast </a:t>
            </a:r>
            <a:r>
              <a:rPr lang="en-US" baseline="0" dirty="0" err="1" smtClean="0"/>
              <a:t>pathed</a:t>
            </a:r>
            <a:r>
              <a:rPr lang="en-US" baseline="0" dirty="0" smtClean="0"/>
              <a:t> in the ASIC.  This behavior is on by default, and even if you disable the hardware offload the traffic will still not be inspected by the IPS engine.  </a:t>
            </a:r>
            <a:endParaRPr lang="en-US" dirty="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32</a:t>
            </a:fld>
            <a:endParaRPr lang="en-US"/>
          </a:p>
        </p:txBody>
      </p:sp>
    </p:spTree>
    <p:extLst>
      <p:ext uri="{BB962C8B-B14F-4D97-AF65-F5344CB8AC3E}">
        <p14:creationId xmlns:p14="http://schemas.microsoft.com/office/powerpoint/2010/main" val="2875791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show the exchanges in action, after the binary data we could even send an</a:t>
            </a:r>
            <a:r>
              <a:rPr lang="en-US" baseline="0" dirty="0" smtClean="0"/>
              <a:t> exploit through which doesn’t get blocked!</a:t>
            </a:r>
            <a:endParaRPr lang="en-US" dirty="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33</a:t>
            </a:fld>
            <a:endParaRPr lang="en-US"/>
          </a:p>
        </p:txBody>
      </p:sp>
    </p:spTree>
    <p:extLst>
      <p:ext uri="{BB962C8B-B14F-4D97-AF65-F5344CB8AC3E}">
        <p14:creationId xmlns:p14="http://schemas.microsoft.com/office/powerpoint/2010/main" val="28757910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mostly speaks for itself, not all applications can be detected with a pattern, and some require additional preprocessing.</a:t>
            </a:r>
            <a:r>
              <a:rPr lang="en-US" baseline="0" dirty="0" smtClean="0"/>
              <a:t>  Application developers are getting more crafty at writing hard to detect applications (typically for those that are blocked by ISP/Organization/Government filters.)  Some other mechanisms exist to try to detect these applications but it’s definitely cat and mouse.</a:t>
            </a:r>
            <a:endParaRPr lang="en-US" dirty="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34</a:t>
            </a:fld>
            <a:endParaRPr lang="en-US"/>
          </a:p>
        </p:txBody>
      </p:sp>
    </p:spTree>
    <p:extLst>
      <p:ext uri="{BB962C8B-B14F-4D97-AF65-F5344CB8AC3E}">
        <p14:creationId xmlns:p14="http://schemas.microsoft.com/office/powerpoint/2010/main" val="28757910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 of encrypted application and how they can be detected.</a:t>
            </a:r>
          </a:p>
          <a:p>
            <a:r>
              <a:rPr lang="en-US" dirty="0" smtClean="0"/>
              <a:t>Note that some of these are</a:t>
            </a:r>
            <a:r>
              <a:rPr lang="en-US" baseline="0" dirty="0" smtClean="0"/>
              <a:t> detected by IP or other port based info rather than by heuristic or pattern mechanisms.</a:t>
            </a:r>
            <a:endParaRPr lang="en-US" dirty="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35</a:t>
            </a:fld>
            <a:endParaRPr lang="en-US"/>
          </a:p>
        </p:txBody>
      </p:sp>
    </p:spTree>
    <p:extLst>
      <p:ext uri="{BB962C8B-B14F-4D97-AF65-F5344CB8AC3E}">
        <p14:creationId xmlns:p14="http://schemas.microsoft.com/office/powerpoint/2010/main" val="28757910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36</a:t>
            </a:fld>
            <a:endParaRPr lang="en-US"/>
          </a:p>
        </p:txBody>
      </p:sp>
    </p:spTree>
    <p:extLst>
      <p:ext uri="{BB962C8B-B14F-4D97-AF65-F5344CB8AC3E}">
        <p14:creationId xmlns:p14="http://schemas.microsoft.com/office/powerpoint/2010/main" val="34820538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When properly implemented this can dramatically help to block anomalous behaviors and attack vectors discussed in this presentation.  Not all engines are created equal, some features may not be on by default!</a:t>
            </a:r>
          </a:p>
          <a:p>
            <a:endParaRPr lang="en-US" dirty="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37</a:t>
            </a:fld>
            <a:endParaRPr lang="en-US"/>
          </a:p>
        </p:txBody>
      </p:sp>
    </p:spTree>
    <p:extLst>
      <p:ext uri="{BB962C8B-B14F-4D97-AF65-F5344CB8AC3E}">
        <p14:creationId xmlns:p14="http://schemas.microsoft.com/office/powerpoint/2010/main" val="28757910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43006059-5637-4CB8-AD5C-654AA675839B}" type="slidenum">
              <a:rPr lang="en-US" smtClean="0">
                <a:latin typeface="Calibri" pitchFamily="34" charset="0"/>
              </a:rPr>
              <a:pPr eaLnBrk="1" hangingPunct="1"/>
              <a:t>38</a:t>
            </a:fld>
            <a:endParaRPr 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0"/>
              </a:spcBef>
              <a:spcAft>
                <a:spcPts val="200"/>
              </a:spcAft>
              <a:buSzPct val="100000"/>
              <a:buAutoNum type="arabicPeriod"/>
            </a:pPr>
            <a:r>
              <a:rPr lang="en-US" sz="1200" dirty="0" err="1" smtClean="0"/>
              <a:t>AppFW</a:t>
            </a:r>
            <a:r>
              <a:rPr lang="en-US" sz="1200" baseline="0" dirty="0" smtClean="0"/>
              <a:t> goes beyond a stateful firewall to inspect part of the payload to determine the application of the flow</a:t>
            </a:r>
            <a:endParaRPr lang="en-US" sz="1200" dirty="0" smtClean="0"/>
          </a:p>
          <a:p>
            <a:pPr marL="342900" indent="-342900">
              <a:spcBef>
                <a:spcPts val="0"/>
              </a:spcBef>
              <a:spcAft>
                <a:spcPts val="200"/>
              </a:spcAft>
              <a:buSzPct val="100000"/>
              <a:buAutoNum type="arabicPeriod"/>
            </a:pPr>
            <a:r>
              <a:rPr lang="en-US" sz="1200" dirty="0" err="1" smtClean="0"/>
              <a:t>AppFW</a:t>
            </a:r>
            <a:r>
              <a:rPr lang="en-US" sz="1200" dirty="0" smtClean="0"/>
              <a:t> only inspects limited data in the connection to identify the application, IPS does full inspection</a:t>
            </a:r>
          </a:p>
          <a:p>
            <a:pPr marL="342900" indent="-342900">
              <a:spcBef>
                <a:spcPts val="0"/>
              </a:spcBef>
              <a:spcAft>
                <a:spcPts val="200"/>
              </a:spcAft>
              <a:buSzPct val="100000"/>
              <a:buAutoNum type="arabicPeriod"/>
            </a:pPr>
            <a:r>
              <a:rPr lang="en-US" sz="1200" dirty="0" err="1" smtClean="0"/>
              <a:t>AppFW</a:t>
            </a:r>
            <a:r>
              <a:rPr lang="en-US" sz="1200" dirty="0" smtClean="0"/>
              <a:t> only identifies applications, and does not protect against actual exploits or other unwanted application behavior.</a:t>
            </a:r>
          </a:p>
          <a:p>
            <a:pPr marL="342900" indent="-342900">
              <a:spcBef>
                <a:spcPts val="0"/>
              </a:spcBef>
              <a:spcAft>
                <a:spcPts val="200"/>
              </a:spcAft>
              <a:buSzPct val="100000"/>
              <a:buAutoNum type="arabicPeriod"/>
            </a:pPr>
            <a:r>
              <a:rPr lang="en-US" sz="1200" dirty="0" err="1" smtClean="0"/>
              <a:t>AppFW</a:t>
            </a:r>
            <a:r>
              <a:rPr lang="en-US" sz="1200" baseline="0" dirty="0" smtClean="0"/>
              <a:t> uses Application ID to identify the application which has been around for a long time</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4</a:t>
            </a:fld>
            <a:endParaRPr lang="en-US"/>
          </a:p>
        </p:txBody>
      </p:sp>
    </p:spTree>
    <p:extLst>
      <p:ext uri="{BB962C8B-B14F-4D97-AF65-F5344CB8AC3E}">
        <p14:creationId xmlns:p14="http://schemas.microsoft.com/office/powerpoint/2010/main" val="4202106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AppID uses pattern matching techniques similar to that of full IPS</a:t>
            </a:r>
          </a:p>
          <a:p>
            <a:pPr marL="228600" indent="-228600">
              <a:buAutoNum type="arabicPeriod"/>
            </a:pPr>
            <a:r>
              <a:rPr lang="en-US" dirty="0" smtClean="0"/>
              <a:t>Many of these techniques are from the academic area and are well known</a:t>
            </a:r>
          </a:p>
          <a:p>
            <a:pPr marL="228600" indent="-228600">
              <a:buAutoNum type="arabicPeriod"/>
            </a:pPr>
            <a:r>
              <a:rPr lang="en-US" dirty="0" smtClean="0"/>
              <a:t>Some can be optimized</a:t>
            </a:r>
            <a:r>
              <a:rPr lang="en-US" baseline="0" dirty="0" smtClean="0"/>
              <a:t> in hardware</a:t>
            </a:r>
            <a:endParaRPr lang="en-US" dirty="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5</a:t>
            </a:fld>
            <a:endParaRPr lang="en-US"/>
          </a:p>
        </p:txBody>
      </p:sp>
    </p:spTree>
    <p:extLst>
      <p:ext uri="{BB962C8B-B14F-4D97-AF65-F5344CB8AC3E}">
        <p14:creationId xmlns:p14="http://schemas.microsoft.com/office/powerpoint/2010/main" val="2126315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0"/>
              </a:spcBef>
              <a:spcAft>
                <a:spcPts val="200"/>
              </a:spcAft>
            </a:pPr>
            <a:r>
              <a:rPr lang="en-US" sz="2200" dirty="0" smtClean="0"/>
              <a:t>Some applications like HTTP can be a transport for other applications, so we must examine these applications beyond the initial application to identify the real application.</a:t>
            </a:r>
          </a:p>
          <a:p>
            <a:pPr lvl="1">
              <a:spcBef>
                <a:spcPts val="0"/>
              </a:spcBef>
              <a:spcAft>
                <a:spcPts val="200"/>
              </a:spcAft>
            </a:pPr>
            <a:r>
              <a:rPr lang="en-US" sz="2200" dirty="0" smtClean="0"/>
              <a:t>Sometimes we want to allow an application but not certain operations like file transfers, therefore we must look deeper into the application to determine what operation is occurring.</a:t>
            </a:r>
          </a:p>
          <a:p>
            <a:endParaRPr lang="en-US" dirty="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6</a:t>
            </a:fld>
            <a:endParaRPr lang="en-US"/>
          </a:p>
        </p:txBody>
      </p:sp>
    </p:spTree>
    <p:extLst>
      <p:ext uri="{BB962C8B-B14F-4D97-AF65-F5344CB8AC3E}">
        <p14:creationId xmlns:p14="http://schemas.microsoft.com/office/powerpoint/2010/main" val="2126315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Sample of A Layer 7 AppID</a:t>
            </a:r>
            <a:r>
              <a:rPr lang="en-US" baseline="0" dirty="0" smtClean="0"/>
              <a:t> signature and a Nested Application Signature</a:t>
            </a:r>
          </a:p>
          <a:p>
            <a:pPr marL="228600" indent="-228600">
              <a:buAutoNum type="arabicPeriod"/>
            </a:pPr>
            <a:r>
              <a:rPr lang="en-US" baseline="0" dirty="0" smtClean="0"/>
              <a:t>Note the directionality of the matches, and the pattern matching</a:t>
            </a:r>
          </a:p>
          <a:p>
            <a:pPr marL="228600" indent="-228600">
              <a:buAutoNum type="arabicPeriod"/>
            </a:pPr>
            <a:r>
              <a:rPr lang="en-US" baseline="0" dirty="0" smtClean="0"/>
              <a:t>Note that many implementations do not share their signatures openly</a:t>
            </a:r>
            <a:endParaRPr lang="en-US" dirty="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7</a:t>
            </a:fld>
            <a:endParaRPr lang="en-US"/>
          </a:p>
        </p:txBody>
      </p:sp>
    </p:spTree>
    <p:extLst>
      <p:ext uri="{BB962C8B-B14F-4D97-AF65-F5344CB8AC3E}">
        <p14:creationId xmlns:p14="http://schemas.microsoft.com/office/powerpoint/2010/main" val="597711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application information</a:t>
            </a:r>
            <a:r>
              <a:rPr lang="en-US" baseline="0" dirty="0" smtClean="0"/>
              <a:t> that is collected by AppID can be leveraged by other modules besides just </a:t>
            </a:r>
            <a:r>
              <a:rPr lang="en-US" baseline="0" dirty="0" err="1" smtClean="0"/>
              <a:t>AppFW</a:t>
            </a:r>
            <a:r>
              <a:rPr lang="en-US" baseline="0" dirty="0" smtClean="0"/>
              <a:t>.  There are many, above are some examples.</a:t>
            </a:r>
          </a:p>
          <a:p>
            <a:pPr marL="228600" indent="-228600">
              <a:buAutoNum type="arabicPeriod"/>
            </a:pPr>
            <a:r>
              <a:rPr lang="en-US" baseline="0" dirty="0" smtClean="0"/>
              <a:t>This also means that if AppID is tricked then other modules may be tricked as well if they rely on the information gathered in AppID.</a:t>
            </a:r>
            <a:endParaRPr lang="en-US" dirty="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8</a:t>
            </a:fld>
            <a:endParaRPr lang="en-US"/>
          </a:p>
        </p:txBody>
      </p:sp>
    </p:spTree>
    <p:extLst>
      <p:ext uri="{BB962C8B-B14F-4D97-AF65-F5344CB8AC3E}">
        <p14:creationId xmlns:p14="http://schemas.microsoft.com/office/powerpoint/2010/main" val="2875791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0"/>
              </a:spcBef>
              <a:spcAft>
                <a:spcPts val="200"/>
              </a:spcAft>
              <a:buSzPct val="100000"/>
              <a:buFont typeface="+mj-lt"/>
              <a:buAutoNum type="arabicPeriod"/>
            </a:pPr>
            <a:r>
              <a:rPr lang="en-US" sz="1400" dirty="0" smtClean="0"/>
              <a:t>Performing AppID is performance impacting</a:t>
            </a:r>
          </a:p>
          <a:p>
            <a:pPr marL="342900" indent="-342900">
              <a:spcBef>
                <a:spcPts val="0"/>
              </a:spcBef>
              <a:spcAft>
                <a:spcPts val="200"/>
              </a:spcAft>
              <a:buSzPct val="100000"/>
              <a:buFont typeface="+mj-lt"/>
              <a:buAutoNum type="arabicPeriod"/>
            </a:pPr>
            <a:r>
              <a:rPr lang="en-US" sz="1400" dirty="0" smtClean="0"/>
              <a:t>Results typically do not change</a:t>
            </a:r>
          </a:p>
          <a:p>
            <a:pPr marL="342900" indent="-342900">
              <a:spcBef>
                <a:spcPts val="0"/>
              </a:spcBef>
              <a:spcAft>
                <a:spcPts val="200"/>
              </a:spcAft>
              <a:buSzPct val="100000"/>
              <a:buFont typeface="+mj-lt"/>
              <a:buAutoNum type="arabicPeriod"/>
            </a:pPr>
            <a:r>
              <a:rPr lang="en-US" sz="1400" dirty="0" smtClean="0"/>
              <a:t>Cache entry to improve processing after first pass.</a:t>
            </a:r>
          </a:p>
          <a:p>
            <a:pPr marL="800100" lvl="1" indent="-342900">
              <a:spcBef>
                <a:spcPts val="0"/>
              </a:spcBef>
              <a:spcAft>
                <a:spcPts val="200"/>
              </a:spcAft>
              <a:buSzPct val="100000"/>
              <a:buFont typeface="+mj-lt"/>
              <a:buAutoNum type="arabicPeriod"/>
            </a:pPr>
            <a:r>
              <a:rPr lang="en-US" sz="1200" dirty="0" smtClean="0"/>
              <a:t>Typically Destination IP, L4 Protocol, L4 Destination Port + Application/Nested Application</a:t>
            </a:r>
          </a:p>
          <a:p>
            <a:pPr marL="342900" indent="-342900">
              <a:spcBef>
                <a:spcPts val="0"/>
              </a:spcBef>
              <a:spcAft>
                <a:spcPts val="200"/>
              </a:spcAft>
              <a:buSzPct val="100000"/>
              <a:buFont typeface="+mj-lt"/>
              <a:buAutoNum type="arabicPeriod"/>
            </a:pPr>
            <a:r>
              <a:rPr lang="en-US" sz="1400" dirty="0" smtClean="0"/>
              <a:t>Future connections are classified according to the cache entry</a:t>
            </a:r>
          </a:p>
          <a:p>
            <a:pPr marL="342900" indent="-342900">
              <a:spcBef>
                <a:spcPts val="0"/>
              </a:spcBef>
              <a:spcAft>
                <a:spcPts val="200"/>
              </a:spcAft>
              <a:buSzPct val="100000"/>
              <a:buFont typeface="+mj-lt"/>
              <a:buAutoNum type="arabicPeriod"/>
            </a:pPr>
            <a:r>
              <a:rPr lang="en-US" sz="1400" dirty="0" smtClean="0"/>
              <a:t>Misidentification of AppID can be used to bypass traffic for future connections</a:t>
            </a:r>
          </a:p>
          <a:p>
            <a:pPr marL="342900" indent="-342900">
              <a:spcBef>
                <a:spcPts val="0"/>
              </a:spcBef>
              <a:spcAft>
                <a:spcPts val="200"/>
              </a:spcAft>
              <a:buSzPct val="100000"/>
              <a:buFont typeface="+mj-lt"/>
              <a:buAutoNum type="arabicPeriod"/>
            </a:pPr>
            <a:r>
              <a:rPr lang="en-US" sz="1400" dirty="0" smtClean="0"/>
              <a:t>Any vulnerability that exists in AppID can be amplified when Application Caching is enabled (often the default.)</a:t>
            </a:r>
          </a:p>
          <a:p>
            <a:pPr marL="342900" indent="-342900">
              <a:spcBef>
                <a:spcPts val="0"/>
              </a:spcBef>
              <a:spcAft>
                <a:spcPts val="200"/>
              </a:spcAft>
              <a:buSzPct val="100000"/>
              <a:buFont typeface="+mj-lt"/>
              <a:buAutoNum type="arabicPeriod"/>
            </a:pPr>
            <a:r>
              <a:rPr lang="en-US" sz="1400" dirty="0" smtClean="0"/>
              <a:t>Poisoned Application Cache entries can impact other L7 services like UTM, IPS from functioning properly or being implemented at all.          </a:t>
            </a:r>
          </a:p>
          <a:p>
            <a:endParaRPr lang="en-US" dirty="0"/>
          </a:p>
        </p:txBody>
      </p:sp>
      <p:sp>
        <p:nvSpPr>
          <p:cNvPr id="4" name="Slide Number Placeholder 3"/>
          <p:cNvSpPr>
            <a:spLocks noGrp="1"/>
          </p:cNvSpPr>
          <p:nvPr>
            <p:ph type="sldNum" sz="quarter" idx="10"/>
          </p:nvPr>
        </p:nvSpPr>
        <p:spPr/>
        <p:txBody>
          <a:bodyPr/>
          <a:lstStyle/>
          <a:p>
            <a:pPr>
              <a:defRPr/>
            </a:pPr>
            <a:fld id="{89A7DF6E-E117-4133-B8AD-8D2BCF1E53FE}" type="slidenum">
              <a:rPr lang="en-US" smtClean="0"/>
              <a:pPr>
                <a:defRPr/>
              </a:pPr>
              <a:t>9</a:t>
            </a:fld>
            <a:endParaRPr lang="en-US"/>
          </a:p>
        </p:txBody>
      </p:sp>
    </p:spTree>
    <p:extLst>
      <p:ext uri="{BB962C8B-B14F-4D97-AF65-F5344CB8AC3E}">
        <p14:creationId xmlns:p14="http://schemas.microsoft.com/office/powerpoint/2010/main" val="41255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sp>
        <p:nvSpPr>
          <p:cNvPr id="4" name="Rectangle 16"/>
          <p:cNvSpPr>
            <a:spLocks noChangeArrowheads="1"/>
          </p:cNvSpPr>
          <p:nvPr/>
        </p:nvSpPr>
        <p:spPr bwMode="gray">
          <a:xfrm>
            <a:off x="0" y="0"/>
            <a:ext cx="9144000" cy="6858000"/>
          </a:xfrm>
          <a:prstGeom prst="rect">
            <a:avLst/>
          </a:prstGeom>
          <a:solidFill>
            <a:srgbClr val="DFDFDF"/>
          </a:solidFill>
          <a:ln w="28575" algn="ctr">
            <a:noFill/>
            <a:miter lim="800000"/>
            <a:headEnd/>
            <a:tailEnd/>
          </a:ln>
          <a:effectLst/>
        </p:spPr>
        <p:txBody>
          <a:bodyPr wrap="none" tIns="0" rIns="0" bIns="0" anchor="ctr"/>
          <a:lstStyle/>
          <a:p>
            <a:pPr>
              <a:defRPr/>
            </a:pPr>
            <a:endParaRPr lang="en-US">
              <a:latin typeface="Arial" charset="0"/>
              <a:cs typeface="Arial" charset="0"/>
            </a:endParaRPr>
          </a:p>
        </p:txBody>
      </p:sp>
      <p:pic>
        <p:nvPicPr>
          <p:cNvPr id="5" name="Picture 7" descr="blue-window"/>
          <p:cNvPicPr>
            <a:picLocks noChangeAspect="1" noChangeArrowheads="1"/>
          </p:cNvPicPr>
          <p:nvPr/>
        </p:nvPicPr>
        <p:blipFill>
          <a:blip r:embed="rId2" cstate="print"/>
          <a:srcRect b="37572"/>
          <a:stretch>
            <a:fillRect/>
          </a:stretch>
        </p:blipFill>
        <p:spPr bwMode="auto">
          <a:xfrm>
            <a:off x="450850" y="5468938"/>
            <a:ext cx="8242300" cy="933450"/>
          </a:xfrm>
          <a:prstGeom prst="rect">
            <a:avLst/>
          </a:prstGeom>
          <a:noFill/>
          <a:ln w="9525">
            <a:noFill/>
            <a:miter lim="800000"/>
            <a:headEnd/>
            <a:tailEnd/>
          </a:ln>
        </p:spPr>
      </p:pic>
      <p:pic>
        <p:nvPicPr>
          <p:cNvPr id="6" name="Picture 13"/>
          <p:cNvPicPr>
            <a:picLocks noChangeAspect="1" noChangeArrowheads="1"/>
          </p:cNvPicPr>
          <p:nvPr/>
        </p:nvPicPr>
        <p:blipFill>
          <a:blip r:embed="rId3" cstate="print"/>
          <a:srcRect/>
          <a:stretch>
            <a:fillRect/>
          </a:stretch>
        </p:blipFill>
        <p:spPr bwMode="auto">
          <a:xfrm>
            <a:off x="6489700" y="912813"/>
            <a:ext cx="1725613" cy="476250"/>
          </a:xfrm>
          <a:prstGeom prst="rect">
            <a:avLst/>
          </a:prstGeom>
          <a:noFill/>
          <a:ln w="28575">
            <a:noFill/>
            <a:miter lim="800000"/>
            <a:headEnd/>
            <a:tailEnd type="none" w="lg" len="sm"/>
          </a:ln>
        </p:spPr>
      </p:pic>
      <p:sp>
        <p:nvSpPr>
          <p:cNvPr id="2" name="Title Placeholder 1"/>
          <p:cNvSpPr>
            <a:spLocks noGrp="1"/>
          </p:cNvSpPr>
          <p:nvPr>
            <p:ph type="title"/>
          </p:nvPr>
        </p:nvSpPr>
        <p:spPr>
          <a:xfrm>
            <a:off x="912813" y="2532063"/>
            <a:ext cx="7772400" cy="893762"/>
          </a:xfrm>
        </p:spPr>
        <p:txBody>
          <a:bodyPr/>
          <a:lstStyle>
            <a:lvl1pPr>
              <a:defRPr sz="3200" cap="none">
                <a:latin typeface="Arial" charset="0"/>
              </a:defRPr>
            </a:lvl1pPr>
          </a:lstStyle>
          <a:p>
            <a:r>
              <a:t>CLICK TO EDIT MASTER TITLE STYLE</a:t>
            </a:r>
          </a:p>
        </p:txBody>
      </p:sp>
      <p:sp>
        <p:nvSpPr>
          <p:cNvPr id="32771" name="Text Placeholder 2"/>
          <p:cNvSpPr>
            <a:spLocks noGrp="1"/>
          </p:cNvSpPr>
          <p:nvPr>
            <p:ph type="subTitle" idx="1"/>
          </p:nvPr>
        </p:nvSpPr>
        <p:spPr>
          <a:xfrm>
            <a:off x="912813" y="3609975"/>
            <a:ext cx="6400800" cy="973138"/>
          </a:xfrm>
        </p:spPr>
        <p:txBody>
          <a:bodyPr/>
          <a:lstStyle>
            <a:lvl1pPr marL="0" indent="0">
              <a:lnSpc>
                <a:spcPct val="95000"/>
              </a:lnSpc>
              <a:spcBef>
                <a:spcPct val="0"/>
              </a:spcBef>
              <a:spcAft>
                <a:spcPct val="20000"/>
              </a:spcAft>
              <a:buFont typeface="Arial" charset="0"/>
              <a:buNone/>
              <a:defRPr>
                <a:latin typeface="Arial" charset="0"/>
              </a:defRPr>
            </a:lvl1pPr>
          </a:lstStyle>
          <a:p>
            <a:r>
              <a:t>Click to edit Master subtitle style</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57200" rtl="0" eaLnBrk="1" fontAlgn="base" hangingPunct="1">
              <a:lnSpc>
                <a:spcPct val="90000"/>
              </a:lnSpc>
              <a:spcBef>
                <a:spcPct val="0"/>
              </a:spcBef>
              <a:spcAft>
                <a:spcPts val="526"/>
              </a:spcAft>
              <a:defRPr lang="en-US" sz="2400" b="1" cap="all" baseline="0" dirty="0" smtClean="0">
                <a:solidFill>
                  <a:srgbClr val="292929"/>
                </a:solidFill>
                <a:latin typeface="+mj-lt"/>
                <a:ea typeface="+mj-ea"/>
                <a:cs typeface="+mj-cs"/>
              </a:defRPr>
            </a:lvl1pPr>
          </a:lstStyle>
          <a:p>
            <a:pPr lvl="0"/>
            <a:r>
              <a:rPr lang="en-US" smtClean="0"/>
              <a:t>Click to edit Master title style</a:t>
            </a:r>
            <a:endParaRPr lang="en-US" dirty="0"/>
          </a:p>
        </p:txBody>
      </p:sp>
      <p:sp>
        <p:nvSpPr>
          <p:cNvPr id="13" name="Content Placeholder 12"/>
          <p:cNvSpPr>
            <a:spLocks noGrp="1"/>
          </p:cNvSpPr>
          <p:nvPr>
            <p:ph sz="quarter" idx="10"/>
          </p:nvPr>
        </p:nvSpPr>
        <p:spPr>
          <a:xfrm>
            <a:off x="366616" y="1134374"/>
            <a:ext cx="8229600" cy="4852358"/>
          </a:xfrm>
        </p:spPr>
        <p:txBody>
          <a:bodyPr/>
          <a:lstStyle>
            <a:lvl1pPr marL="112713" indent="-112713">
              <a:buClr>
                <a:schemeClr val="tx1"/>
              </a:buClr>
              <a:defRPr>
                <a:solidFill>
                  <a:schemeClr val="tx1"/>
                </a:solidFill>
              </a:defRPr>
            </a:lvl1pPr>
            <a:lvl2pPr marL="569913" indent="-225425">
              <a:buClr>
                <a:schemeClr val="tx1"/>
              </a:buClr>
              <a:defRPr>
                <a:solidFill>
                  <a:schemeClr val="tx1"/>
                </a:solidFill>
              </a:defRPr>
            </a:lvl2pPr>
            <a:lvl3pPr marL="854075" indent="-223838">
              <a:buClr>
                <a:schemeClr val="tx1"/>
              </a:buClr>
              <a:defRPr>
                <a:solidFill>
                  <a:schemeClr val="tx1"/>
                </a:solidFill>
              </a:defRPr>
            </a:lvl3pPr>
            <a:lvl4pPr marL="1147763" indent="-233363">
              <a:buClr>
                <a:schemeClr val="tx1"/>
              </a:buClr>
              <a:defRPr>
                <a:solidFill>
                  <a:schemeClr val="tx1"/>
                </a:solidFill>
              </a:defRPr>
            </a:lvl4pPr>
            <a:lvl5pPr marL="1431925" indent="-173038">
              <a:buClr>
                <a:schemeClr val="tx1"/>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57200" rtl="0" eaLnBrk="1" fontAlgn="base" hangingPunct="1">
              <a:lnSpc>
                <a:spcPct val="90000"/>
              </a:lnSpc>
              <a:spcBef>
                <a:spcPct val="0"/>
              </a:spcBef>
              <a:spcAft>
                <a:spcPct val="20000"/>
              </a:spcAft>
              <a:defRPr lang="en-US" sz="2400" b="1" cap="all" baseline="0" dirty="0" smtClean="0">
                <a:solidFill>
                  <a:srgbClr val="292929"/>
                </a:solidFill>
                <a:latin typeface="+mj-lt"/>
                <a:ea typeface="+mj-ea"/>
                <a:cs typeface="+mj-cs"/>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 name="Picture 11" descr="lrg-ven-gradient-3.png"/>
          <p:cNvPicPr>
            <a:picLocks noChangeAspect="1"/>
          </p:cNvPicPr>
          <p:nvPr/>
        </p:nvPicPr>
        <p:blipFill>
          <a:blip r:embed="rId3" cstate="print"/>
          <a:srcRect/>
          <a:stretch>
            <a:fillRect/>
          </a:stretch>
        </p:blipFill>
        <p:spPr bwMode="auto">
          <a:xfrm>
            <a:off x="0" y="5038725"/>
            <a:ext cx="9144000" cy="1819275"/>
          </a:xfrm>
          <a:prstGeom prst="rect">
            <a:avLst/>
          </a:prstGeom>
          <a:noFill/>
          <a:ln w="9525">
            <a:noFill/>
            <a:miter lim="800000"/>
            <a:headEnd/>
            <a:tailEnd/>
          </a:ln>
        </p:spPr>
      </p:pic>
      <p:sp>
        <p:nvSpPr>
          <p:cNvPr id="3" name="Rectangle 44"/>
          <p:cNvSpPr>
            <a:spLocks noChangeArrowheads="1"/>
          </p:cNvSpPr>
          <p:nvPr/>
        </p:nvSpPr>
        <p:spPr bwMode="invGray">
          <a:xfrm>
            <a:off x="0" y="0"/>
            <a:ext cx="9144000" cy="6858000"/>
          </a:xfrm>
          <a:prstGeom prst="rect">
            <a:avLst/>
          </a:prstGeom>
          <a:gradFill rotWithShape="1">
            <a:gsLst>
              <a:gs pos="0">
                <a:srgbClr val="BABCBE">
                  <a:alpha val="14999"/>
                </a:srgbClr>
              </a:gs>
              <a:gs pos="100000">
                <a:srgbClr val="565758">
                  <a:alpha val="14999"/>
                </a:srgbClr>
              </a:gs>
            </a:gsLst>
            <a:lin ang="5400000" scaled="1"/>
          </a:gradFill>
          <a:ln w="28575" algn="ctr">
            <a:noFill/>
            <a:miter lim="800000"/>
            <a:headEnd/>
            <a:tailEnd/>
          </a:ln>
        </p:spPr>
        <p:txBody>
          <a:bodyPr wrap="none" tIns="0" rIns="0" bIns="0" anchor="ctr"/>
          <a:lstStyle/>
          <a:p>
            <a:pPr fontAlgn="auto">
              <a:spcBef>
                <a:spcPts val="0"/>
              </a:spcBef>
              <a:spcAft>
                <a:spcPts val="0"/>
              </a:spcAft>
              <a:defRPr/>
            </a:pPr>
            <a:endParaRPr lang="en-US">
              <a:cs typeface="+mn-cs"/>
            </a:endParaRPr>
          </a:p>
        </p:txBody>
      </p:sp>
      <p:pic>
        <p:nvPicPr>
          <p:cNvPr id="4" name="Picture 7"/>
          <p:cNvPicPr>
            <a:picLocks noChangeAspect="1" noChangeArrowheads="1"/>
          </p:cNvPicPr>
          <p:nvPr/>
        </p:nvPicPr>
        <p:blipFill>
          <a:blip r:embed="rId4" cstate="print"/>
          <a:srcRect/>
          <a:stretch>
            <a:fillRect/>
          </a:stretch>
        </p:blipFill>
        <p:spPr bwMode="auto">
          <a:xfrm>
            <a:off x="3702050" y="2184400"/>
            <a:ext cx="4554538" cy="3822700"/>
          </a:xfrm>
          <a:prstGeom prst="rect">
            <a:avLst/>
          </a:prstGeom>
          <a:noFill/>
          <a:ln w="28575">
            <a:noFill/>
            <a:miter lim="800000"/>
            <a:headEnd/>
            <a:tailEnd type="none" w="lg" len="sm"/>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50" y="255588"/>
            <a:ext cx="8220075" cy="741362"/>
          </a:xfrm>
        </p:spPr>
        <p:txBody>
          <a:bodyPr/>
          <a:lstStyle/>
          <a:p>
            <a:r>
              <a:rPr lang="en-US" smtClean="0"/>
              <a:t>Click to edit Master title style</a:t>
            </a:r>
            <a:endParaRPr lang="en-US"/>
          </a:p>
        </p:txBody>
      </p:sp>
      <p:sp>
        <p:nvSpPr>
          <p:cNvPr id="3" name="Content Placeholder 2"/>
          <p:cNvSpPr>
            <a:spLocks noGrp="1"/>
          </p:cNvSpPr>
          <p:nvPr>
            <p:ph idx="1"/>
          </p:nvPr>
        </p:nvSpPr>
        <p:spPr>
          <a:xfrm>
            <a:off x="368300" y="1133475"/>
            <a:ext cx="8220075" cy="4773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ue Divider">
    <p:spTree>
      <p:nvGrpSpPr>
        <p:cNvPr id="1" name=""/>
        <p:cNvGrpSpPr/>
        <p:nvPr/>
      </p:nvGrpSpPr>
      <p:grpSpPr>
        <a:xfrm>
          <a:off x="0" y="0"/>
          <a:ext cx="0" cy="0"/>
          <a:chOff x="0" y="0"/>
          <a:chExt cx="0" cy="0"/>
        </a:xfrm>
      </p:grpSpPr>
      <p:pic>
        <p:nvPicPr>
          <p:cNvPr id="4" name="Picture 30" descr="blue-sec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Grp="1" noChangeArrowheads="1"/>
          </p:cNvSpPr>
          <p:nvPr>
            <p:ph type="title"/>
          </p:nvPr>
        </p:nvSpPr>
        <p:spPr bwMode="auto">
          <a:xfrm>
            <a:off x="914400" y="5026025"/>
            <a:ext cx="7334250" cy="917575"/>
          </a:xfrm>
          <a:prstGeom prst="rect">
            <a:avLst/>
          </a:prstGeom>
          <a:noFill/>
          <a:ln w="9525" algn="ctr">
            <a:noFill/>
            <a:miter lim="800000"/>
            <a:headEnd/>
            <a:tailEnd/>
          </a:ln>
        </p:spPr>
        <p:txBody>
          <a:bodyPr tIns="0" rIns="0" bIns="0"/>
          <a:lstStyle>
            <a:lvl1pPr algn="l">
              <a:defRPr sz="3000">
                <a:solidFill>
                  <a:schemeClr val="bg1"/>
                </a:solidFill>
              </a:defRPr>
            </a:lvl1pPr>
          </a:lstStyle>
          <a:p>
            <a:pPr lvl="0"/>
            <a:r>
              <a:rPr lang="en-US" smtClean="0"/>
              <a:t>Click to edit Master title style</a:t>
            </a:r>
          </a:p>
        </p:txBody>
      </p:sp>
    </p:spTree>
    <p:extLst>
      <p:ext uri="{BB962C8B-B14F-4D97-AF65-F5344CB8AC3E}">
        <p14:creationId xmlns:p14="http://schemas.microsoft.com/office/powerpoint/2010/main" val="4249199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Gold Divider">
    <p:spTree>
      <p:nvGrpSpPr>
        <p:cNvPr id="1" name=""/>
        <p:cNvGrpSpPr/>
        <p:nvPr/>
      </p:nvGrpSpPr>
      <p:grpSpPr>
        <a:xfrm>
          <a:off x="0" y="0"/>
          <a:ext cx="0" cy="0"/>
          <a:chOff x="0" y="0"/>
          <a:chExt cx="0" cy="0"/>
        </a:xfrm>
      </p:grpSpPr>
      <p:pic>
        <p:nvPicPr>
          <p:cNvPr id="4" name="Picture 2" descr="gold-sec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Grp="1" noChangeArrowheads="1"/>
          </p:cNvSpPr>
          <p:nvPr>
            <p:ph type="title"/>
          </p:nvPr>
        </p:nvSpPr>
        <p:spPr bwMode="auto">
          <a:xfrm>
            <a:off x="914400" y="5026025"/>
            <a:ext cx="7334250" cy="917575"/>
          </a:xfrm>
          <a:prstGeom prst="rect">
            <a:avLst/>
          </a:prstGeom>
          <a:noFill/>
          <a:ln w="9525" algn="ctr">
            <a:noFill/>
            <a:miter lim="800000"/>
            <a:headEnd/>
            <a:tailEnd/>
          </a:ln>
        </p:spPr>
        <p:txBody>
          <a:bodyPr tIns="0" rIns="0" bIns="0"/>
          <a:lstStyle>
            <a:lvl1pPr algn="l">
              <a:defRPr sz="3000">
                <a:solidFill>
                  <a:schemeClr val="bg1"/>
                </a:solidFill>
              </a:defRPr>
            </a:lvl1pPr>
          </a:lstStyle>
          <a:p>
            <a:pPr lvl="0"/>
            <a:r>
              <a:rPr lang="en-US" smtClean="0"/>
              <a:t>Click to edit Master title style</a:t>
            </a:r>
          </a:p>
        </p:txBody>
      </p:sp>
    </p:spTree>
    <p:extLst>
      <p:ext uri="{BB962C8B-B14F-4D97-AF65-F5344CB8AC3E}">
        <p14:creationId xmlns:p14="http://schemas.microsoft.com/office/powerpoint/2010/main" val="1308880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pper Divider">
    <p:spTree>
      <p:nvGrpSpPr>
        <p:cNvPr id="1" name=""/>
        <p:cNvGrpSpPr/>
        <p:nvPr/>
      </p:nvGrpSpPr>
      <p:grpSpPr>
        <a:xfrm>
          <a:off x="0" y="0"/>
          <a:ext cx="0" cy="0"/>
          <a:chOff x="0" y="0"/>
          <a:chExt cx="0" cy="0"/>
        </a:xfrm>
      </p:grpSpPr>
      <p:pic>
        <p:nvPicPr>
          <p:cNvPr id="4" name="Picture 2" descr="red-sec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Grp="1" noChangeArrowheads="1"/>
          </p:cNvSpPr>
          <p:nvPr>
            <p:ph type="title"/>
          </p:nvPr>
        </p:nvSpPr>
        <p:spPr bwMode="auto">
          <a:xfrm>
            <a:off x="914400" y="5026025"/>
            <a:ext cx="7334250" cy="917575"/>
          </a:xfrm>
          <a:prstGeom prst="rect">
            <a:avLst/>
          </a:prstGeom>
          <a:noFill/>
          <a:ln w="9525" algn="ctr">
            <a:noFill/>
            <a:miter lim="800000"/>
            <a:headEnd/>
            <a:tailEnd/>
          </a:ln>
        </p:spPr>
        <p:txBody>
          <a:bodyPr tIns="0" rIns="0" bIns="0"/>
          <a:lstStyle>
            <a:lvl1pPr algn="l">
              <a:defRPr sz="3000">
                <a:solidFill>
                  <a:schemeClr val="bg1"/>
                </a:solidFill>
              </a:defRPr>
            </a:lvl1pPr>
          </a:lstStyle>
          <a:p>
            <a:pPr lvl="0"/>
            <a:r>
              <a:rPr lang="en-US" smtClean="0"/>
              <a:t>Click to edit Master title style</a:t>
            </a:r>
            <a:endParaRPr lang="en-US" dirty="0" smtClean="0"/>
          </a:p>
        </p:txBody>
      </p:sp>
    </p:spTree>
    <p:extLst>
      <p:ext uri="{BB962C8B-B14F-4D97-AF65-F5344CB8AC3E}">
        <p14:creationId xmlns:p14="http://schemas.microsoft.com/office/powerpoint/2010/main" val="3405351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6250" y="255588"/>
            <a:ext cx="8220075" cy="741362"/>
          </a:xfrm>
          <a:prstGeom prst="rect">
            <a:avLst/>
          </a:prstGeom>
          <a:noFill/>
          <a:ln w="9525" algn="ctr">
            <a:noFill/>
            <a:miter lim="800000"/>
            <a:headEnd/>
            <a:tailEnd/>
          </a:ln>
        </p:spPr>
        <p:txBody>
          <a:bodyPr vert="horz" wrap="square" lIns="0" tIns="45720" rIns="91440" bIns="45720" numCol="1" anchor="b" anchorCtr="0" compatLnSpc="1">
            <a:prstTxWarp prst="textNoShape">
              <a:avLst/>
            </a:prstTxWarp>
          </a:bodyPr>
          <a:lstStyle/>
          <a:p>
            <a:pPr lvl="0"/>
            <a:r>
              <a:rPr lang="en-US" dirty="0" smtClean="0"/>
              <a:t>Click to edit </a:t>
            </a:r>
            <a:br>
              <a:rPr lang="en-US" dirty="0" smtClean="0"/>
            </a:br>
            <a:r>
              <a:rPr lang="en-US" dirty="0" smtClean="0"/>
              <a:t>Master title style</a:t>
            </a:r>
            <a:endParaRPr lang="en-US" dirty="0"/>
          </a:p>
        </p:txBody>
      </p:sp>
      <p:sp>
        <p:nvSpPr>
          <p:cNvPr id="1027" name="Text Placeholder 2"/>
          <p:cNvSpPr>
            <a:spLocks noGrp="1"/>
          </p:cNvSpPr>
          <p:nvPr>
            <p:ph type="body" idx="1"/>
          </p:nvPr>
        </p:nvSpPr>
        <p:spPr bwMode="auto">
          <a:xfrm>
            <a:off x="368300" y="1133475"/>
            <a:ext cx="8220075" cy="477361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 name="Rectangle 26"/>
          <p:cNvSpPr>
            <a:spLocks noChangeArrowheads="1"/>
          </p:cNvSpPr>
          <p:nvPr/>
        </p:nvSpPr>
        <p:spPr bwMode="black">
          <a:xfrm>
            <a:off x="471488" y="6229350"/>
            <a:ext cx="530225" cy="198438"/>
          </a:xfrm>
          <a:prstGeom prst="rect">
            <a:avLst/>
          </a:prstGeom>
          <a:noFill/>
          <a:ln w="9525" algn="ctr">
            <a:noFill/>
            <a:miter lim="800000"/>
            <a:headEnd/>
            <a:tailEnd/>
          </a:ln>
        </p:spPr>
        <p:txBody>
          <a:bodyPr wrap="none" lIns="0" tIns="0" rIns="0" bIns="0" anchor="b"/>
          <a:lstStyle/>
          <a:p>
            <a:pPr eaLnBrk="0" fontAlgn="auto" hangingPunct="0">
              <a:spcAft>
                <a:spcPts val="0"/>
              </a:spcAft>
              <a:tabLst>
                <a:tab pos="461963" algn="l"/>
                <a:tab pos="4572000" algn="ctr"/>
                <a:tab pos="8461375" algn="r"/>
                <a:tab pos="8855075" algn="r"/>
              </a:tabLst>
              <a:defRPr/>
            </a:pPr>
            <a:fld id="{8E20700F-9BC0-4982-AD03-727994F11EF7}" type="slidenum">
              <a:rPr lang="en-US" sz="1000">
                <a:solidFill>
                  <a:srgbClr val="807F83"/>
                </a:solidFill>
                <a:cs typeface="+mn-cs"/>
              </a:rPr>
              <a:pPr eaLnBrk="0" fontAlgn="auto" hangingPunct="0">
                <a:spcAft>
                  <a:spcPts val="0"/>
                </a:spcAft>
                <a:tabLst>
                  <a:tab pos="461963" algn="l"/>
                  <a:tab pos="4572000" algn="ctr"/>
                  <a:tab pos="8461375" algn="r"/>
                  <a:tab pos="8855075" algn="r"/>
                </a:tabLst>
                <a:defRPr/>
              </a:pPr>
              <a:t>‹#›</a:t>
            </a:fld>
            <a:endParaRPr lang="en-US" sz="1000">
              <a:solidFill>
                <a:srgbClr val="807F83"/>
              </a:solidFill>
              <a:cs typeface="+mn-cs"/>
            </a:endParaRPr>
          </a:p>
        </p:txBody>
      </p:sp>
      <p:grpSp>
        <p:nvGrpSpPr>
          <p:cNvPr id="1029" name="Group 6"/>
          <p:cNvGrpSpPr>
            <a:grpSpLocks/>
          </p:cNvGrpSpPr>
          <p:nvPr/>
        </p:nvGrpSpPr>
        <p:grpSpPr bwMode="auto">
          <a:xfrm>
            <a:off x="450850" y="238125"/>
            <a:ext cx="8240713" cy="5994400"/>
            <a:chOff x="284" y="150"/>
            <a:chExt cx="5182" cy="3776"/>
          </a:xfrm>
        </p:grpSpPr>
        <p:sp>
          <p:nvSpPr>
            <p:cNvPr id="19" name="Line 7"/>
            <p:cNvSpPr>
              <a:spLocks noChangeShapeType="1"/>
            </p:cNvSpPr>
            <p:nvPr userDrawn="1"/>
          </p:nvSpPr>
          <p:spPr bwMode="auto">
            <a:xfrm>
              <a:off x="284" y="3926"/>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a:cs typeface="+mn-cs"/>
              </a:endParaRPr>
            </a:p>
          </p:txBody>
        </p:sp>
        <p:sp>
          <p:nvSpPr>
            <p:cNvPr id="20" name="Line 8"/>
            <p:cNvSpPr>
              <a:spLocks noChangeShapeType="1"/>
            </p:cNvSpPr>
            <p:nvPr userDrawn="1"/>
          </p:nvSpPr>
          <p:spPr bwMode="auto">
            <a:xfrm>
              <a:off x="284" y="602"/>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a:cs typeface="+mn-cs"/>
              </a:endParaRPr>
            </a:p>
          </p:txBody>
        </p:sp>
        <p:sp>
          <p:nvSpPr>
            <p:cNvPr id="21" name="Line 9"/>
            <p:cNvSpPr>
              <a:spLocks noChangeShapeType="1"/>
            </p:cNvSpPr>
            <p:nvPr userDrawn="1"/>
          </p:nvSpPr>
          <p:spPr bwMode="auto">
            <a:xfrm>
              <a:off x="284" y="150"/>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a:cs typeface="+mn-cs"/>
              </a:endParaRPr>
            </a:p>
          </p:txBody>
        </p:sp>
      </p:grpSp>
      <p:sp>
        <p:nvSpPr>
          <p:cNvPr id="22" name="TextBox 21"/>
          <p:cNvSpPr txBox="1"/>
          <p:nvPr/>
        </p:nvSpPr>
        <p:spPr>
          <a:xfrm>
            <a:off x="2895600" y="6240463"/>
            <a:ext cx="2972289" cy="215444"/>
          </a:xfrm>
          <a:prstGeom prst="rect">
            <a:avLst/>
          </a:prstGeom>
          <a:noFill/>
        </p:spPr>
        <p:txBody>
          <a:bodyPr wrap="none">
            <a:spAutoFit/>
          </a:bodyPr>
          <a:lstStyle/>
          <a:p>
            <a:pPr>
              <a:spcBef>
                <a:spcPct val="50000"/>
              </a:spcBef>
              <a:defRPr/>
            </a:pPr>
            <a:r>
              <a:rPr lang="en-US" sz="800" dirty="0">
                <a:solidFill>
                  <a:schemeClr val="accent6"/>
                </a:solidFill>
                <a:latin typeface="+mn-lt"/>
                <a:cs typeface="+mn-cs"/>
              </a:rPr>
              <a:t>Copyright </a:t>
            </a:r>
            <a:r>
              <a:rPr lang="en-US" sz="800" dirty="0">
                <a:solidFill>
                  <a:schemeClr val="accent6"/>
                </a:solidFill>
                <a:latin typeface="Arial" charset="0"/>
                <a:ea typeface="ＭＳ Ｐゴシック" charset="-128"/>
                <a:cs typeface="+mn-cs"/>
              </a:rPr>
              <a:t>© </a:t>
            </a:r>
            <a:r>
              <a:rPr lang="en-US" sz="800" dirty="0" smtClean="0">
                <a:solidFill>
                  <a:schemeClr val="accent6"/>
                </a:solidFill>
                <a:latin typeface="Arial" charset="0"/>
                <a:ea typeface="ＭＳ Ｐゴシック" charset="-128"/>
                <a:cs typeface="+mn-cs"/>
              </a:rPr>
              <a:t>2011 </a:t>
            </a:r>
            <a:r>
              <a:rPr lang="en-US" sz="800" dirty="0">
                <a:solidFill>
                  <a:schemeClr val="accent6"/>
                </a:solidFill>
                <a:latin typeface="Arial" charset="0"/>
                <a:ea typeface="ＭＳ Ｐゴシック" charset="-128"/>
                <a:cs typeface="+mn-cs"/>
              </a:rPr>
              <a:t>Juniper Networks, Inc.     www.juniper.net </a:t>
            </a:r>
            <a:r>
              <a:rPr lang="en-US" sz="800" dirty="0">
                <a:solidFill>
                  <a:schemeClr val="accent6"/>
                </a:solidFill>
                <a:latin typeface="+mn-lt"/>
                <a:cs typeface="+mn-cs"/>
              </a:rPr>
              <a:t> </a:t>
            </a:r>
          </a:p>
        </p:txBody>
      </p:sp>
      <p:pic>
        <p:nvPicPr>
          <p:cNvPr id="1031" name="Picture 10" descr="juniper_black.png"/>
          <p:cNvPicPr>
            <a:picLocks noChangeAspect="1"/>
          </p:cNvPicPr>
          <p:nvPr/>
        </p:nvPicPr>
        <p:blipFill>
          <a:blip r:embed="rId11" cstate="print"/>
          <a:srcRect/>
          <a:stretch>
            <a:fillRect/>
          </a:stretch>
        </p:blipFill>
        <p:spPr bwMode="auto">
          <a:xfrm>
            <a:off x="7564438" y="6316663"/>
            <a:ext cx="1111250" cy="3032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0" r:id="rId1"/>
    <p:sldLayoutId id="2147483787" r:id="rId2"/>
    <p:sldLayoutId id="2147483788" r:id="rId3"/>
    <p:sldLayoutId id="2147483791" r:id="rId4"/>
    <p:sldLayoutId id="2147483789" r:id="rId5"/>
    <p:sldLayoutId id="2147483792" r:id="rId6"/>
    <p:sldLayoutId id="2147483793" r:id="rId7"/>
    <p:sldLayoutId id="2147483794" r:id="rId8"/>
    <p:sldLayoutId id="2147483795" r:id="rId9"/>
  </p:sldLayoutIdLst>
  <p:timing>
    <p:tnLst>
      <p:par>
        <p:cTn id="1" dur="indefinite" restart="never" nodeType="tmRoot"/>
      </p:par>
    </p:tnLst>
  </p:timing>
  <p:txStyles>
    <p:titleStyle>
      <a:lvl1pPr algn="l" defTabSz="457200" rtl="0" eaLnBrk="0" fontAlgn="base" hangingPunct="0">
        <a:lnSpc>
          <a:spcPct val="90000"/>
        </a:lnSpc>
        <a:spcBef>
          <a:spcPct val="0"/>
        </a:spcBef>
        <a:spcAft>
          <a:spcPct val="20000"/>
        </a:spcAft>
        <a:defRPr lang="en-US" sz="2400" b="1" kern="1200" cap="all" dirty="0">
          <a:solidFill>
            <a:srgbClr val="292929"/>
          </a:solidFill>
          <a:latin typeface="Arial" pitchFamily="34" charset="0"/>
          <a:ea typeface="+mj-ea"/>
          <a:cs typeface="+mj-cs"/>
        </a:defRPr>
      </a:lvl1pPr>
      <a:lvl2pPr algn="l" defTabSz="457200" rtl="0" eaLnBrk="0" fontAlgn="base" hangingPunct="0">
        <a:lnSpc>
          <a:spcPct val="90000"/>
        </a:lnSpc>
        <a:spcBef>
          <a:spcPct val="0"/>
        </a:spcBef>
        <a:spcAft>
          <a:spcPct val="20000"/>
        </a:spcAft>
        <a:defRPr sz="2400" b="1">
          <a:solidFill>
            <a:srgbClr val="292929"/>
          </a:solidFill>
          <a:latin typeface="Arial" charset="0"/>
        </a:defRPr>
      </a:lvl2pPr>
      <a:lvl3pPr algn="l" defTabSz="457200" rtl="0" eaLnBrk="0" fontAlgn="base" hangingPunct="0">
        <a:lnSpc>
          <a:spcPct val="90000"/>
        </a:lnSpc>
        <a:spcBef>
          <a:spcPct val="0"/>
        </a:spcBef>
        <a:spcAft>
          <a:spcPct val="20000"/>
        </a:spcAft>
        <a:defRPr sz="2400" b="1">
          <a:solidFill>
            <a:srgbClr val="292929"/>
          </a:solidFill>
          <a:latin typeface="Arial" charset="0"/>
        </a:defRPr>
      </a:lvl3pPr>
      <a:lvl4pPr algn="l" defTabSz="457200" rtl="0" eaLnBrk="0" fontAlgn="base" hangingPunct="0">
        <a:lnSpc>
          <a:spcPct val="90000"/>
        </a:lnSpc>
        <a:spcBef>
          <a:spcPct val="0"/>
        </a:spcBef>
        <a:spcAft>
          <a:spcPct val="20000"/>
        </a:spcAft>
        <a:defRPr sz="2400" b="1">
          <a:solidFill>
            <a:srgbClr val="292929"/>
          </a:solidFill>
          <a:latin typeface="Arial" charset="0"/>
        </a:defRPr>
      </a:lvl4pPr>
      <a:lvl5pPr algn="l" defTabSz="457200" rtl="0" eaLnBrk="0" fontAlgn="base" hangingPunct="0">
        <a:lnSpc>
          <a:spcPct val="90000"/>
        </a:lnSpc>
        <a:spcBef>
          <a:spcPct val="0"/>
        </a:spcBef>
        <a:spcAft>
          <a:spcPct val="20000"/>
        </a:spcAft>
        <a:defRPr sz="2400" b="1">
          <a:solidFill>
            <a:srgbClr val="292929"/>
          </a:solidFill>
          <a:latin typeface="Arial" charset="0"/>
        </a:defRPr>
      </a:lvl5pPr>
      <a:lvl6pPr marL="457200" algn="l" defTabSz="457200" rtl="0" fontAlgn="base">
        <a:lnSpc>
          <a:spcPct val="90000"/>
        </a:lnSpc>
        <a:spcBef>
          <a:spcPct val="0"/>
        </a:spcBef>
        <a:spcAft>
          <a:spcPct val="20000"/>
        </a:spcAft>
        <a:defRPr sz="2400" b="1">
          <a:solidFill>
            <a:srgbClr val="292929"/>
          </a:solidFill>
          <a:latin typeface="Arial" charset="0"/>
        </a:defRPr>
      </a:lvl6pPr>
      <a:lvl7pPr marL="914400" algn="l" defTabSz="457200" rtl="0" fontAlgn="base">
        <a:lnSpc>
          <a:spcPct val="90000"/>
        </a:lnSpc>
        <a:spcBef>
          <a:spcPct val="0"/>
        </a:spcBef>
        <a:spcAft>
          <a:spcPct val="20000"/>
        </a:spcAft>
        <a:defRPr sz="2400" b="1">
          <a:solidFill>
            <a:srgbClr val="292929"/>
          </a:solidFill>
          <a:latin typeface="Arial" charset="0"/>
        </a:defRPr>
      </a:lvl7pPr>
      <a:lvl8pPr marL="1371600" algn="l" defTabSz="457200" rtl="0" fontAlgn="base">
        <a:lnSpc>
          <a:spcPct val="90000"/>
        </a:lnSpc>
        <a:spcBef>
          <a:spcPct val="0"/>
        </a:spcBef>
        <a:spcAft>
          <a:spcPct val="20000"/>
        </a:spcAft>
        <a:defRPr sz="2400" b="1">
          <a:solidFill>
            <a:srgbClr val="292929"/>
          </a:solidFill>
          <a:latin typeface="Arial" charset="0"/>
        </a:defRPr>
      </a:lvl8pPr>
      <a:lvl9pPr marL="1828800" algn="l" defTabSz="457200" rtl="0" fontAlgn="base">
        <a:lnSpc>
          <a:spcPct val="90000"/>
        </a:lnSpc>
        <a:spcBef>
          <a:spcPct val="0"/>
        </a:spcBef>
        <a:spcAft>
          <a:spcPct val="20000"/>
        </a:spcAft>
        <a:defRPr sz="2400" b="1">
          <a:solidFill>
            <a:srgbClr val="292929"/>
          </a:solidFill>
          <a:latin typeface="Arial" charset="0"/>
        </a:defRPr>
      </a:lvl9pPr>
    </p:titleStyle>
    <p:bodyStyle>
      <a:lvl1pPr marL="112713" indent="-112713" algn="l" rtl="0" eaLnBrk="0" fontAlgn="base" hangingPunct="0">
        <a:spcBef>
          <a:spcPts val="800"/>
        </a:spcBef>
        <a:spcAft>
          <a:spcPts val="400"/>
        </a:spcAft>
        <a:buClr>
          <a:schemeClr val="tx1"/>
        </a:buClr>
        <a:buSzPct val="25000"/>
        <a:buFont typeface="Arial" pitchFamily="34" charset="0"/>
        <a:buChar char=" "/>
        <a:defRPr lang="en-US" sz="2200" kern="1200" dirty="0">
          <a:solidFill>
            <a:schemeClr val="tx1"/>
          </a:solidFill>
          <a:latin typeface="Arial" pitchFamily="34" charset="0"/>
          <a:ea typeface="+mn-ea"/>
          <a:cs typeface="+mn-cs"/>
        </a:defRPr>
      </a:lvl1pPr>
      <a:lvl2pPr marL="569913" indent="-225425" algn="l" rtl="0" eaLnBrk="0" fontAlgn="base" hangingPunct="0">
        <a:spcBef>
          <a:spcPct val="0"/>
        </a:spcBef>
        <a:spcAft>
          <a:spcPts val="500"/>
        </a:spcAft>
        <a:buClr>
          <a:schemeClr val="tx1"/>
        </a:buClr>
        <a:buSzPct val="90000"/>
        <a:buFont typeface="Wingdings" pitchFamily="2" charset="2"/>
        <a:buChar char="§"/>
        <a:defRPr lang="en-US" sz="2000" kern="1200" dirty="0">
          <a:solidFill>
            <a:schemeClr val="tx1"/>
          </a:solidFill>
          <a:latin typeface="Arial" pitchFamily="34" charset="0"/>
          <a:ea typeface="+mn-ea"/>
          <a:cs typeface="+mn-cs"/>
        </a:defRPr>
      </a:lvl2pPr>
      <a:lvl3pPr marL="854075" indent="-223838" algn="l" rtl="0" eaLnBrk="0" fontAlgn="base" hangingPunct="0">
        <a:spcBef>
          <a:spcPct val="0"/>
        </a:spcBef>
        <a:spcAft>
          <a:spcPts val="500"/>
        </a:spcAft>
        <a:buClr>
          <a:schemeClr val="tx1"/>
        </a:buClr>
        <a:buSzPct val="96000"/>
        <a:buFont typeface="Wingdings" pitchFamily="2" charset="2"/>
        <a:buChar char="§"/>
        <a:defRPr lang="en-US" kern="1200" dirty="0">
          <a:solidFill>
            <a:schemeClr val="tx1"/>
          </a:solidFill>
          <a:latin typeface="Arial" pitchFamily="34" charset="0"/>
          <a:ea typeface="+mn-ea"/>
          <a:cs typeface="+mn-cs"/>
        </a:defRPr>
      </a:lvl3pPr>
      <a:lvl4pPr marL="1147763" indent="-233363" algn="l" rtl="0" eaLnBrk="0" fontAlgn="base" hangingPunct="0">
        <a:spcBef>
          <a:spcPct val="0"/>
        </a:spcBef>
        <a:spcAft>
          <a:spcPts val="500"/>
        </a:spcAft>
        <a:buClr>
          <a:schemeClr val="tx1"/>
        </a:buClr>
        <a:buFont typeface="Arial" pitchFamily="34" charset="0"/>
        <a:buChar char="–"/>
        <a:defRPr lang="en-US" sz="1600" kern="1200" dirty="0">
          <a:solidFill>
            <a:schemeClr val="tx1"/>
          </a:solidFill>
          <a:latin typeface="Arial" pitchFamily="34" charset="0"/>
          <a:ea typeface="+mn-ea"/>
          <a:cs typeface="+mn-cs"/>
        </a:defRPr>
      </a:lvl4pPr>
      <a:lvl5pPr marL="1431925" indent="-173038" algn="l" rtl="0" eaLnBrk="0" fontAlgn="base" hangingPunct="0">
        <a:spcBef>
          <a:spcPct val="0"/>
        </a:spcBef>
        <a:spcAft>
          <a:spcPts val="500"/>
        </a:spcAft>
        <a:buClr>
          <a:schemeClr val="tx1"/>
        </a:buClr>
        <a:buFont typeface="Arial" pitchFamily="34" charset="0"/>
        <a:buChar char="-"/>
        <a:defRPr lang="en-US" sz="1600" kern="1200" dirty="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bwoodberg@juniper.net"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en.wikipedia.org/wiki/String_searching_algorith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idx="4294967295"/>
          </p:nvPr>
        </p:nvSpPr>
        <p:spPr bwMode="black">
          <a:xfrm>
            <a:off x="477838" y="2530968"/>
            <a:ext cx="8064500" cy="1086451"/>
          </a:xfrm>
          <a:noFill/>
        </p:spPr>
        <p:txBody>
          <a:bodyPr tIns="91440" rIns="0" bIns="0" anchor="ctr">
            <a:spAutoFit/>
          </a:bodyPr>
          <a:lstStyle/>
          <a:p>
            <a:pPr algn="r">
              <a:lnSpc>
                <a:spcPct val="95000"/>
              </a:lnSpc>
              <a:spcBef>
                <a:spcPct val="30000"/>
              </a:spcBef>
              <a:spcAft>
                <a:spcPct val="30000"/>
              </a:spcAft>
            </a:pPr>
            <a:r>
              <a:rPr sz="3600" cap="none" dirty="0" smtClean="0">
                <a:solidFill>
                  <a:schemeClr val="hlink"/>
                </a:solidFill>
                <a:latin typeface="Arial" charset="0"/>
              </a:rPr>
              <a:t>AppSecure</a:t>
            </a:r>
            <a:r>
              <a:rPr sz="3200" cap="none" dirty="0" smtClean="0">
                <a:latin typeface="Arial" charset="0"/>
              </a:rPr>
              <a:t/>
            </a:r>
            <a:br>
              <a:rPr sz="3200" cap="none" dirty="0" smtClean="0">
                <a:latin typeface="Arial" charset="0"/>
              </a:rPr>
            </a:br>
            <a:endParaRPr sz="3200" cap="none" dirty="0" smtClean="0">
              <a:latin typeface="Arial" charset="0"/>
            </a:endParaRPr>
          </a:p>
        </p:txBody>
      </p:sp>
      <p:sp>
        <p:nvSpPr>
          <p:cNvPr id="16387" name="Rectangle 3"/>
          <p:cNvSpPr>
            <a:spLocks noChangeArrowheads="1"/>
          </p:cNvSpPr>
          <p:nvPr/>
        </p:nvSpPr>
        <p:spPr bwMode="black">
          <a:xfrm>
            <a:off x="2295525" y="4648200"/>
            <a:ext cx="6400800" cy="982663"/>
          </a:xfrm>
          <a:prstGeom prst="rect">
            <a:avLst/>
          </a:prstGeom>
          <a:noFill/>
          <a:ln w="9525">
            <a:noFill/>
            <a:miter lim="800000"/>
            <a:headEnd/>
            <a:tailEnd/>
          </a:ln>
        </p:spPr>
        <p:txBody>
          <a:bodyPr lIns="0" tIns="0" rIns="0" bIns="0" anchor="ctr"/>
          <a:lstStyle/>
          <a:p>
            <a:pPr marL="112713" indent="-112713" eaLnBrk="0" hangingPunct="0">
              <a:spcBef>
                <a:spcPts val="800"/>
              </a:spcBef>
              <a:spcAft>
                <a:spcPts val="400"/>
              </a:spcAft>
              <a:buClr>
                <a:schemeClr val="tx1"/>
              </a:buClr>
              <a:buSzPct val="25000"/>
              <a:buFont typeface="Arial" charset="0"/>
              <a:buNone/>
            </a:pPr>
            <a:endParaRPr lang="en-US" sz="2000" b="0" dirty="0">
              <a:solidFill>
                <a:schemeClr val="tx1"/>
              </a:solidFill>
            </a:endParaRPr>
          </a:p>
          <a:p>
            <a:pPr marL="112713" indent="-112713" algn="r" eaLnBrk="0" hangingPunct="0">
              <a:spcBef>
                <a:spcPts val="800"/>
              </a:spcBef>
              <a:spcAft>
                <a:spcPts val="400"/>
              </a:spcAft>
              <a:buClr>
                <a:schemeClr val="tx1"/>
              </a:buClr>
              <a:buSzPct val="25000"/>
              <a:buFont typeface="Arial" charset="0"/>
              <a:buNone/>
            </a:pPr>
            <a:r>
              <a:rPr lang="en-US" sz="2000" b="0" dirty="0" smtClean="0">
                <a:solidFill>
                  <a:schemeClr val="tx1"/>
                </a:solidFill>
              </a:rPr>
              <a:t>Brad Woodberg, Juniper Networks</a:t>
            </a:r>
          </a:p>
          <a:p>
            <a:pPr marL="112713" indent="-112713" algn="r" eaLnBrk="0" hangingPunct="0">
              <a:spcBef>
                <a:spcPts val="800"/>
              </a:spcBef>
              <a:spcAft>
                <a:spcPts val="400"/>
              </a:spcAft>
              <a:buClr>
                <a:schemeClr val="tx1"/>
              </a:buClr>
              <a:buSzPct val="25000"/>
              <a:buFont typeface="Arial" charset="0"/>
              <a:buNone/>
            </a:pPr>
            <a:r>
              <a:rPr lang="en-US" sz="2000" dirty="0" smtClean="0"/>
              <a:t>bwoodberg@juniper.net</a:t>
            </a:r>
            <a:endParaRPr lang="en-US" sz="2000" b="0" dirty="0">
              <a:solidFill>
                <a:schemeClr val="tx1"/>
              </a:solidFill>
            </a:endParaRPr>
          </a:p>
        </p:txBody>
      </p:sp>
      <p:sp>
        <p:nvSpPr>
          <p:cNvPr id="16388" name="Rectangle 4"/>
          <p:cNvSpPr>
            <a:spLocks noChangeArrowheads="1"/>
          </p:cNvSpPr>
          <p:nvPr/>
        </p:nvSpPr>
        <p:spPr bwMode="black">
          <a:xfrm>
            <a:off x="3505200" y="4343400"/>
            <a:ext cx="5334000" cy="914400"/>
          </a:xfrm>
          <a:prstGeom prst="rect">
            <a:avLst/>
          </a:prstGeom>
          <a:noFill/>
          <a:ln w="9525">
            <a:noFill/>
            <a:miter lim="800000"/>
            <a:headEnd/>
            <a:tailEnd/>
          </a:ln>
        </p:spPr>
        <p:txBody>
          <a:bodyPr lIns="0" tIns="0" rIns="0" bIns="0" anchor="ctr"/>
          <a:lstStyle/>
          <a:p>
            <a:pPr marL="112713" indent="-112713" algn="ctr" eaLnBrk="0" hangingPunct="0">
              <a:spcBef>
                <a:spcPts val="800"/>
              </a:spcBef>
              <a:spcAft>
                <a:spcPts val="400"/>
              </a:spcAft>
              <a:buClr>
                <a:schemeClr val="tx1"/>
              </a:buClr>
              <a:buSzPct val="25000"/>
              <a:buFont typeface="Arial" charset="0"/>
              <a:buChar char=" "/>
            </a:pPr>
            <a:endParaRPr lang="en-US" sz="2100" b="0" dirty="0">
              <a:solidFill>
                <a:schemeClr val="accent1"/>
              </a:solidFill>
            </a:endParaRPr>
          </a:p>
        </p:txBody>
      </p:sp>
      <p:grpSp>
        <p:nvGrpSpPr>
          <p:cNvPr id="6" name="Group 3"/>
          <p:cNvGrpSpPr>
            <a:grpSpLocks/>
          </p:cNvGrpSpPr>
          <p:nvPr/>
        </p:nvGrpSpPr>
        <p:grpSpPr bwMode="auto">
          <a:xfrm>
            <a:off x="228600" y="1981200"/>
            <a:ext cx="8696325" cy="2182813"/>
            <a:chOff x="761999" y="3227388"/>
            <a:chExt cx="8695899" cy="2182812"/>
          </a:xfrm>
        </p:grpSpPr>
        <p:sp>
          <p:nvSpPr>
            <p:cNvPr id="7" name="Rounded Rectangle 6"/>
            <p:cNvSpPr/>
            <p:nvPr/>
          </p:nvSpPr>
          <p:spPr bwMode="auto">
            <a:xfrm>
              <a:off x="761999" y="3733800"/>
              <a:ext cx="8695899" cy="1143000"/>
            </a:xfrm>
            <a:prstGeom prst="roundRect">
              <a:avLst>
                <a:gd name="adj" fmla="val 12500"/>
              </a:avLst>
            </a:prstGeom>
            <a:solidFill>
              <a:srgbClr val="E7E1D5">
                <a:alpha val="52000"/>
              </a:srgbClr>
            </a:solidFill>
            <a:ln w="2857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tIns="0" rIns="0" bIns="0" anchor="ctr"/>
            <a:lstStyle/>
            <a:p>
              <a:pPr algn="ctr" defTabSz="574675">
                <a:spcBef>
                  <a:spcPct val="50000"/>
                </a:spcBef>
                <a:defRPr/>
              </a:pPr>
              <a:endParaRPr lang="en-US" sz="2000"/>
            </a:p>
          </p:txBody>
        </p:sp>
        <p:sp>
          <p:nvSpPr>
            <p:cNvPr id="8" name="Rounded Rectangle 7"/>
            <p:cNvSpPr/>
            <p:nvPr/>
          </p:nvSpPr>
          <p:spPr bwMode="ltGray">
            <a:xfrm>
              <a:off x="914400" y="3890963"/>
              <a:ext cx="8458200" cy="838200"/>
            </a:xfrm>
            <a:prstGeom prst="roundRect">
              <a:avLst>
                <a:gd name="adj" fmla="val 0"/>
              </a:avLst>
            </a:prstGeom>
            <a:gradFill flip="none" rotWithShape="1">
              <a:gsLst>
                <a:gs pos="0">
                  <a:srgbClr val="5D87A1">
                    <a:shade val="30000"/>
                    <a:satMod val="115000"/>
                  </a:srgbClr>
                </a:gs>
                <a:gs pos="50000">
                  <a:srgbClr val="5D87A1">
                    <a:shade val="67500"/>
                    <a:satMod val="115000"/>
                  </a:srgbClr>
                </a:gs>
                <a:gs pos="100000">
                  <a:srgbClr val="5D87A1">
                    <a:shade val="100000"/>
                    <a:satMod val="115000"/>
                  </a:srgbClr>
                </a:gs>
              </a:gsLst>
              <a:lin ang="2700000" scaled="1"/>
              <a:tileRect/>
            </a:gradFill>
            <a:ln w="285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0" rIns="0" bIns="0" anchor="ctr"/>
            <a:lstStyle/>
            <a:p>
              <a:pPr fontAlgn="auto">
                <a:spcBef>
                  <a:spcPts val="0"/>
                </a:spcBef>
                <a:spcAft>
                  <a:spcPts val="0"/>
                </a:spcAft>
                <a:defRPr/>
              </a:pPr>
              <a:endParaRPr lang="en-US" kern="0" dirty="0">
                <a:solidFill>
                  <a:srgbClr val="FFFFFF"/>
                </a:solidFill>
              </a:endParaRPr>
            </a:p>
          </p:txBody>
        </p:sp>
        <p:sp>
          <p:nvSpPr>
            <p:cNvPr id="9" name="Rectangle 6"/>
            <p:cNvSpPr>
              <a:spLocks noChangeArrowheads="1"/>
            </p:cNvSpPr>
            <p:nvPr/>
          </p:nvSpPr>
          <p:spPr bwMode="auto">
            <a:xfrm>
              <a:off x="1295400" y="3924300"/>
              <a:ext cx="4572000" cy="771525"/>
            </a:xfrm>
            <a:prstGeom prst="rect">
              <a:avLst/>
            </a:prstGeom>
            <a:noFill/>
            <a:ln w="9525">
              <a:noFill/>
              <a:miter lim="800000"/>
              <a:headEnd/>
              <a:tailEnd/>
            </a:ln>
          </p:spPr>
          <p:txBody>
            <a:bodyPr lIns="0" tIns="0" rIns="0" bIns="0" anchor="ctr"/>
            <a:lstStyle/>
            <a:p>
              <a:pPr defTabSz="457200" eaLnBrk="0" hangingPunct="0">
                <a:lnSpc>
                  <a:spcPct val="90000"/>
                </a:lnSpc>
                <a:spcAft>
                  <a:spcPct val="20000"/>
                </a:spcAft>
              </a:pPr>
              <a:endParaRPr lang="en-US" sz="4800" b="1" dirty="0">
                <a:solidFill>
                  <a:srgbClr val="FFFFFF"/>
                </a:solidFill>
                <a:cs typeface="Arial" pitchFamily="34" charset="0"/>
              </a:endParaRPr>
            </a:p>
          </p:txBody>
        </p:sp>
        <p:grpSp>
          <p:nvGrpSpPr>
            <p:cNvPr id="10" name="Group 77"/>
            <p:cNvGrpSpPr>
              <a:grpSpLocks/>
            </p:cNvGrpSpPr>
            <p:nvPr/>
          </p:nvGrpSpPr>
          <p:grpSpPr bwMode="auto">
            <a:xfrm>
              <a:off x="6256338" y="3227388"/>
              <a:ext cx="2211387" cy="2182812"/>
              <a:chOff x="5943600" y="1235595"/>
              <a:chExt cx="1240604" cy="1225180"/>
            </a:xfrm>
          </p:grpSpPr>
          <p:pic>
            <p:nvPicPr>
              <p:cNvPr id="11" name="Picture 363" descr="08-014_HPM-JUNOS"/>
              <p:cNvPicPr>
                <a:picLocks noChangeAspect="1" noChangeArrowheads="1"/>
              </p:cNvPicPr>
              <p:nvPr/>
            </p:nvPicPr>
            <p:blipFill>
              <a:blip r:embed="rId3" cstate="print">
                <a:lum contrast="-12000"/>
                <a:grayscl/>
              </a:blip>
              <a:srcRect/>
              <a:stretch>
                <a:fillRect/>
              </a:stretch>
            </p:blipFill>
            <p:spPr bwMode="auto">
              <a:xfrm>
                <a:off x="5943600" y="1235595"/>
                <a:ext cx="1240604" cy="1225180"/>
              </a:xfrm>
              <a:prstGeom prst="rect">
                <a:avLst/>
              </a:prstGeom>
              <a:noFill/>
              <a:ln w="9525">
                <a:noFill/>
                <a:miter lim="800000"/>
                <a:headEnd/>
                <a:tailEnd/>
              </a:ln>
            </p:spPr>
          </p:pic>
          <p:pic>
            <p:nvPicPr>
              <p:cNvPr id="12" name="Picture 11" descr="Blue-Padlock.png"/>
              <p:cNvPicPr>
                <a:picLocks noChangeAspect="1"/>
              </p:cNvPicPr>
              <p:nvPr/>
            </p:nvPicPr>
            <p:blipFill>
              <a:blip r:embed="rId4" cstate="print">
                <a:duotone>
                  <a:prstClr val="black"/>
                  <a:schemeClr val="accent6">
                    <a:lumMod val="20000"/>
                    <a:lumOff val="80000"/>
                    <a:tint val="45000"/>
                    <a:satMod val="400000"/>
                  </a:schemeClr>
                </a:duotone>
              </a:blip>
              <a:stretch>
                <a:fillRect/>
              </a:stretch>
            </p:blipFill>
            <p:spPr>
              <a:xfrm>
                <a:off x="6363963" y="1503798"/>
                <a:ext cx="399879" cy="635312"/>
              </a:xfrm>
              <a:prstGeom prst="rect">
                <a:avLst/>
              </a:prstGeom>
              <a:noFill/>
              <a:ln w="9525">
                <a:noFill/>
                <a:miter lim="800000"/>
                <a:headEnd/>
                <a:tailEnd/>
              </a:ln>
              <a:effectLst>
                <a:outerShdw blurRad="50800" dist="38100" dir="2700000" algn="tl" rotWithShape="0">
                  <a:prstClr val="black">
                    <a:alpha val="40000"/>
                  </a:prstClr>
                </a:outerShdw>
              </a:effectLst>
            </p:spPr>
          </p:pic>
        </p:grpSp>
      </p:grpSp>
      <p:sp>
        <p:nvSpPr>
          <p:cNvPr id="13" name="Rounded Rectangle 12"/>
          <p:cNvSpPr/>
          <p:nvPr/>
        </p:nvSpPr>
        <p:spPr bwMode="ltGray">
          <a:xfrm>
            <a:off x="837786" y="2743200"/>
            <a:ext cx="7620414" cy="762000"/>
          </a:xfrm>
          <a:prstGeom prst="roundRect">
            <a:avLst>
              <a:gd name="adj" fmla="val 0"/>
            </a:avLst>
          </a:prstGeom>
          <a:noFill/>
          <a:ln w="285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0" rIns="0" bIns="0" anchor="ctr"/>
          <a:lstStyle/>
          <a:p>
            <a:pPr fontAlgn="auto">
              <a:spcBef>
                <a:spcPts val="0"/>
              </a:spcBef>
              <a:spcAft>
                <a:spcPts val="0"/>
              </a:spcAft>
              <a:defRPr/>
            </a:pPr>
            <a:r>
              <a:rPr lang="en-US" sz="4000" kern="0" dirty="0" err="1" smtClean="0">
                <a:solidFill>
                  <a:schemeClr val="bg1"/>
                </a:solidFill>
              </a:rPr>
              <a:t>CanSecWest</a:t>
            </a:r>
            <a:r>
              <a:rPr lang="en-US" sz="4000" kern="0" dirty="0" smtClean="0">
                <a:solidFill>
                  <a:schemeClr val="bg1"/>
                </a:solidFill>
              </a:rPr>
              <a:t> 2011</a:t>
            </a:r>
            <a:endParaRPr lang="en-US" sz="4000" kern="0" dirty="0">
              <a:solidFill>
                <a:schemeClr val="bg1"/>
              </a:solidFill>
            </a:endParaRPr>
          </a:p>
        </p:txBody>
      </p:sp>
      <p:sp>
        <p:nvSpPr>
          <p:cNvPr id="15" name="Rounded Rectangle 14"/>
          <p:cNvSpPr/>
          <p:nvPr/>
        </p:nvSpPr>
        <p:spPr bwMode="ltGray">
          <a:xfrm>
            <a:off x="380999" y="228600"/>
            <a:ext cx="8315325" cy="762000"/>
          </a:xfrm>
          <a:prstGeom prst="roundRect">
            <a:avLst>
              <a:gd name="adj" fmla="val 0"/>
            </a:avLst>
          </a:prstGeom>
          <a:noFill/>
          <a:ln w="285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0" rIns="0" bIns="0" anchor="ctr"/>
          <a:lstStyle/>
          <a:p>
            <a:pPr fontAlgn="auto">
              <a:spcBef>
                <a:spcPts val="0"/>
              </a:spcBef>
              <a:spcAft>
                <a:spcPts val="0"/>
              </a:spcAft>
              <a:defRPr/>
            </a:pPr>
            <a:r>
              <a:rPr lang="en-US" sz="2400" kern="0" dirty="0" smtClean="0"/>
              <a:t>Network Application Firewalls vs. Contemporary Threats</a:t>
            </a:r>
            <a:endParaRPr lang="en-US" sz="2400" kern="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7890" name="Rectangle 2"/>
          <p:cNvSpPr>
            <a:spLocks noGrp="1" noChangeArrowheads="1"/>
          </p:cNvSpPr>
          <p:nvPr>
            <p:ph type="title"/>
          </p:nvPr>
        </p:nvSpPr>
        <p:spPr>
          <a:xfrm>
            <a:off x="914400" y="3121025"/>
            <a:ext cx="7334250" cy="917575"/>
          </a:xfrm>
        </p:spPr>
        <p:txBody>
          <a:bodyPr/>
          <a:lstStyle/>
          <a:p>
            <a:pPr>
              <a:defRPr/>
            </a:pPr>
            <a:r>
              <a:rPr lang="en-US" dirty="0" smtClean="0"/>
              <a:t>\(Pre\)Processing</a:t>
            </a:r>
            <a:endParaRPr dirty="0"/>
          </a:p>
        </p:txBody>
      </p:sp>
    </p:spTree>
    <p:extLst>
      <p:ext uri="{BB962C8B-B14F-4D97-AF65-F5344CB8AC3E}">
        <p14:creationId xmlns:p14="http://schemas.microsoft.com/office/powerpoint/2010/main" val="252765597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255588"/>
            <a:ext cx="8362950" cy="741362"/>
          </a:xfrm>
        </p:spPr>
        <p:txBody>
          <a:bodyPr/>
          <a:lstStyle/>
          <a:p>
            <a:r>
              <a:rPr lang="en-US" dirty="0" smtClean="0"/>
              <a:t>Preprocessing: Fragmentation / Segmentation</a:t>
            </a:r>
            <a:endParaRPr lang="en-US" dirty="0"/>
          </a:p>
        </p:txBody>
      </p:sp>
      <p:sp>
        <p:nvSpPr>
          <p:cNvPr id="3" name="Content Placeholder 2"/>
          <p:cNvSpPr>
            <a:spLocks noGrp="1"/>
          </p:cNvSpPr>
          <p:nvPr>
            <p:ph sz="quarter" idx="10"/>
          </p:nvPr>
        </p:nvSpPr>
        <p:spPr>
          <a:xfrm>
            <a:off x="228600" y="1143000"/>
            <a:ext cx="8229600" cy="762000"/>
          </a:xfrm>
        </p:spPr>
        <p:txBody>
          <a:bodyPr/>
          <a:lstStyle/>
          <a:p>
            <a:pPr marL="342900" indent="-342900">
              <a:spcBef>
                <a:spcPts val="0"/>
              </a:spcBef>
              <a:spcAft>
                <a:spcPts val="200"/>
              </a:spcAft>
              <a:buSzPct val="100000"/>
              <a:buFont typeface="+mj-lt"/>
              <a:buAutoNum type="arabicPeriod"/>
            </a:pPr>
            <a:r>
              <a:rPr lang="en-US" sz="1400" dirty="0" smtClean="0"/>
              <a:t>Like IPS, Application Firewall must serialize, order, and reassemble packets/application data before trying to do pattern matching.</a:t>
            </a:r>
          </a:p>
          <a:p>
            <a:pPr marL="342900" indent="-342900">
              <a:spcBef>
                <a:spcPts val="0"/>
              </a:spcBef>
              <a:spcAft>
                <a:spcPts val="200"/>
              </a:spcAft>
              <a:buSzPct val="100000"/>
              <a:buFont typeface="+mj-lt"/>
              <a:buAutoNum type="arabicPeriod"/>
            </a:pPr>
            <a:r>
              <a:rPr lang="en-US" sz="1400" dirty="0" smtClean="0"/>
              <a:t>E.g. Matching pattern “HTTP”  in a GET request “GET /index.html HTTP/1.0”</a:t>
            </a:r>
          </a:p>
          <a:p>
            <a:pPr marL="342900" indent="-342900">
              <a:spcBef>
                <a:spcPts val="0"/>
              </a:spcBef>
              <a:spcAft>
                <a:spcPts val="200"/>
              </a:spcAft>
              <a:buSzPct val="100000"/>
              <a:buFont typeface="+mj-lt"/>
              <a:buAutoNum type="arabicPeriod"/>
            </a:pPr>
            <a:endParaRPr lang="en-US" sz="1400" dirty="0" smtClean="0"/>
          </a:p>
        </p:txBody>
      </p:sp>
      <p:sp>
        <p:nvSpPr>
          <p:cNvPr id="5" name="Rectangle 4"/>
          <p:cNvSpPr/>
          <p:nvPr/>
        </p:nvSpPr>
        <p:spPr>
          <a:xfrm>
            <a:off x="2819400" y="3733800"/>
            <a:ext cx="3276600" cy="609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GET /index.html </a:t>
            </a:r>
            <a:r>
              <a:rPr lang="en-US" dirty="0" smtClean="0">
                <a:solidFill>
                  <a:schemeClr val="tx2">
                    <a:lumMod val="60000"/>
                    <a:lumOff val="40000"/>
                  </a:schemeClr>
                </a:solidFill>
              </a:rPr>
              <a:t>HTTP</a:t>
            </a:r>
            <a:r>
              <a:rPr lang="en-US" dirty="0" smtClean="0">
                <a:solidFill>
                  <a:schemeClr val="tx1"/>
                </a:solidFill>
              </a:rPr>
              <a:t>/1.0</a:t>
            </a:r>
            <a:endParaRPr lang="en-US" dirty="0">
              <a:solidFill>
                <a:schemeClr val="tx1"/>
              </a:solidFill>
            </a:endParaRPr>
          </a:p>
        </p:txBody>
      </p:sp>
      <p:sp>
        <p:nvSpPr>
          <p:cNvPr id="7" name="Left Brace 6"/>
          <p:cNvSpPr/>
          <p:nvPr/>
        </p:nvSpPr>
        <p:spPr>
          <a:xfrm rot="5400000">
            <a:off x="4038600" y="2133600"/>
            <a:ext cx="609600" cy="2590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2590800" y="2754868"/>
            <a:ext cx="4114800" cy="369332"/>
          </a:xfrm>
          <a:prstGeom prst="rect">
            <a:avLst/>
          </a:prstGeom>
          <a:noFill/>
        </p:spPr>
        <p:txBody>
          <a:bodyPr wrap="square" rtlCol="0">
            <a:spAutoFit/>
          </a:bodyPr>
          <a:lstStyle/>
          <a:p>
            <a:r>
              <a:rPr lang="en-US" dirty="0"/>
              <a:t>o</a:t>
            </a:r>
            <a:r>
              <a:rPr lang="en-US" dirty="0" smtClean="0"/>
              <a:t>ne </a:t>
            </a:r>
            <a:r>
              <a:rPr lang="en-US" dirty="0"/>
              <a:t>p</a:t>
            </a:r>
            <a:r>
              <a:rPr lang="en-US" dirty="0" smtClean="0"/>
              <a:t>acket, (no reassembly required)</a:t>
            </a:r>
            <a:endParaRPr lang="en-US" dirty="0"/>
          </a:p>
        </p:txBody>
      </p:sp>
      <p:sp>
        <p:nvSpPr>
          <p:cNvPr id="10" name="Rectangle 9"/>
          <p:cNvSpPr/>
          <p:nvPr/>
        </p:nvSpPr>
        <p:spPr>
          <a:xfrm>
            <a:off x="2057400" y="3848220"/>
            <a:ext cx="1066800" cy="609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GET</a:t>
            </a:r>
            <a:endParaRPr lang="en-US" dirty="0">
              <a:solidFill>
                <a:schemeClr val="tx1"/>
              </a:solidFill>
            </a:endParaRPr>
          </a:p>
        </p:txBody>
      </p:sp>
      <p:sp>
        <p:nvSpPr>
          <p:cNvPr id="11" name="Rectangle 10"/>
          <p:cNvSpPr/>
          <p:nvPr/>
        </p:nvSpPr>
        <p:spPr>
          <a:xfrm>
            <a:off x="5174709" y="3847582"/>
            <a:ext cx="793615" cy="609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60000"/>
                    <a:lumOff val="40000"/>
                  </a:schemeClr>
                </a:solidFill>
              </a:rPr>
              <a:t>HT</a:t>
            </a:r>
            <a:endParaRPr lang="en-US" dirty="0">
              <a:solidFill>
                <a:schemeClr val="tx1"/>
              </a:solidFill>
            </a:endParaRPr>
          </a:p>
        </p:txBody>
      </p:sp>
      <p:sp>
        <p:nvSpPr>
          <p:cNvPr id="12" name="Rectangle 11"/>
          <p:cNvSpPr/>
          <p:nvPr/>
        </p:nvSpPr>
        <p:spPr>
          <a:xfrm>
            <a:off x="3429000" y="3848220"/>
            <a:ext cx="1371600" cy="609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/index.html</a:t>
            </a:r>
            <a:endParaRPr lang="en-US" dirty="0">
              <a:solidFill>
                <a:schemeClr val="tx1"/>
              </a:solidFill>
            </a:endParaRPr>
          </a:p>
        </p:txBody>
      </p:sp>
      <p:sp>
        <p:nvSpPr>
          <p:cNvPr id="13" name="Rectangle 12"/>
          <p:cNvSpPr/>
          <p:nvPr/>
        </p:nvSpPr>
        <p:spPr>
          <a:xfrm>
            <a:off x="6254885" y="3847583"/>
            <a:ext cx="907915" cy="609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60000"/>
                    <a:lumOff val="40000"/>
                  </a:schemeClr>
                </a:solidFill>
              </a:rPr>
              <a:t>TP</a:t>
            </a:r>
            <a:r>
              <a:rPr lang="en-US" dirty="0" smtClean="0">
                <a:solidFill>
                  <a:schemeClr val="tx1"/>
                </a:solidFill>
              </a:rPr>
              <a:t>/1.0</a:t>
            </a:r>
            <a:endParaRPr lang="en-US" dirty="0">
              <a:solidFill>
                <a:schemeClr val="tx1"/>
              </a:solidFill>
            </a:endParaRPr>
          </a:p>
        </p:txBody>
      </p:sp>
      <p:sp>
        <p:nvSpPr>
          <p:cNvPr id="9" name="Left Brace 8"/>
          <p:cNvSpPr/>
          <p:nvPr/>
        </p:nvSpPr>
        <p:spPr>
          <a:xfrm rot="5400000">
            <a:off x="2419841" y="3353411"/>
            <a:ext cx="341917" cy="647700"/>
          </a:xfrm>
          <a:prstGeom prst="leftBrace">
            <a:avLst>
              <a:gd name="adj1" fmla="val 8333"/>
              <a:gd name="adj2" fmla="val 469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2057400" y="3235643"/>
            <a:ext cx="1219200" cy="307777"/>
          </a:xfrm>
          <a:prstGeom prst="rect">
            <a:avLst/>
          </a:prstGeom>
          <a:noFill/>
        </p:spPr>
        <p:txBody>
          <a:bodyPr wrap="square" rtlCol="0">
            <a:spAutoFit/>
          </a:bodyPr>
          <a:lstStyle/>
          <a:p>
            <a:r>
              <a:rPr lang="en-US" sz="1400" dirty="0" smtClean="0"/>
              <a:t>IP Packet 1</a:t>
            </a:r>
            <a:endParaRPr lang="en-US" sz="1400" dirty="0"/>
          </a:p>
        </p:txBody>
      </p:sp>
      <p:sp>
        <p:nvSpPr>
          <p:cNvPr id="16" name="Left Brace 15"/>
          <p:cNvSpPr/>
          <p:nvPr/>
        </p:nvSpPr>
        <p:spPr>
          <a:xfrm rot="5400000">
            <a:off x="3943842" y="3326574"/>
            <a:ext cx="341917" cy="647700"/>
          </a:xfrm>
          <a:prstGeom prst="leftBrace">
            <a:avLst>
              <a:gd name="adj1" fmla="val 8333"/>
              <a:gd name="adj2" fmla="val 469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3505200" y="3231675"/>
            <a:ext cx="1219200" cy="307777"/>
          </a:xfrm>
          <a:prstGeom prst="rect">
            <a:avLst/>
          </a:prstGeom>
          <a:noFill/>
        </p:spPr>
        <p:txBody>
          <a:bodyPr wrap="square" rtlCol="0">
            <a:spAutoFit/>
          </a:bodyPr>
          <a:lstStyle/>
          <a:p>
            <a:r>
              <a:rPr lang="en-US" sz="1400" dirty="0" smtClean="0"/>
              <a:t>IP Packet 2</a:t>
            </a:r>
            <a:endParaRPr lang="en-US" sz="1400" dirty="0"/>
          </a:p>
        </p:txBody>
      </p:sp>
      <p:sp>
        <p:nvSpPr>
          <p:cNvPr id="18" name="Left Brace 17"/>
          <p:cNvSpPr/>
          <p:nvPr/>
        </p:nvSpPr>
        <p:spPr>
          <a:xfrm rot="5400000">
            <a:off x="5400558" y="3314329"/>
            <a:ext cx="341917" cy="647700"/>
          </a:xfrm>
          <a:prstGeom prst="leftBrace">
            <a:avLst>
              <a:gd name="adj1" fmla="val 8333"/>
              <a:gd name="adj2" fmla="val 469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5029200" y="3235643"/>
            <a:ext cx="1219200" cy="307777"/>
          </a:xfrm>
          <a:prstGeom prst="rect">
            <a:avLst/>
          </a:prstGeom>
          <a:noFill/>
        </p:spPr>
        <p:txBody>
          <a:bodyPr wrap="square" rtlCol="0">
            <a:spAutoFit/>
          </a:bodyPr>
          <a:lstStyle/>
          <a:p>
            <a:r>
              <a:rPr lang="en-US" sz="1400" dirty="0" smtClean="0"/>
              <a:t>IP Packet 3</a:t>
            </a:r>
            <a:endParaRPr lang="en-US" sz="1400" dirty="0"/>
          </a:p>
        </p:txBody>
      </p:sp>
      <p:sp>
        <p:nvSpPr>
          <p:cNvPr id="20" name="Left Brace 19"/>
          <p:cNvSpPr/>
          <p:nvPr/>
        </p:nvSpPr>
        <p:spPr>
          <a:xfrm rot="5400000">
            <a:off x="6515591" y="3353411"/>
            <a:ext cx="341917" cy="647700"/>
          </a:xfrm>
          <a:prstGeom prst="leftBrace">
            <a:avLst>
              <a:gd name="adj1" fmla="val 8333"/>
              <a:gd name="adj2" fmla="val 469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6248400" y="3235643"/>
            <a:ext cx="1219200" cy="307777"/>
          </a:xfrm>
          <a:prstGeom prst="rect">
            <a:avLst/>
          </a:prstGeom>
          <a:noFill/>
        </p:spPr>
        <p:txBody>
          <a:bodyPr wrap="square" rtlCol="0">
            <a:spAutoFit/>
          </a:bodyPr>
          <a:lstStyle/>
          <a:p>
            <a:r>
              <a:rPr lang="en-US" sz="1400" dirty="0" smtClean="0"/>
              <a:t>IP Packet 4</a:t>
            </a:r>
            <a:endParaRPr lang="en-US" sz="1400" dirty="0"/>
          </a:p>
        </p:txBody>
      </p:sp>
      <p:sp>
        <p:nvSpPr>
          <p:cNvPr id="15" name="TextBox 14"/>
          <p:cNvSpPr txBox="1"/>
          <p:nvPr/>
        </p:nvSpPr>
        <p:spPr>
          <a:xfrm>
            <a:off x="723900" y="2753380"/>
            <a:ext cx="8115300" cy="523220"/>
          </a:xfrm>
          <a:prstGeom prst="rect">
            <a:avLst/>
          </a:prstGeom>
          <a:noFill/>
        </p:spPr>
        <p:txBody>
          <a:bodyPr wrap="square" rtlCol="0">
            <a:spAutoFit/>
          </a:bodyPr>
          <a:lstStyle/>
          <a:p>
            <a:pPr algn="ctr"/>
            <a:r>
              <a:rPr lang="en-US" sz="1400" dirty="0" smtClean="0"/>
              <a:t>Multiple IP Fragments, must reassemble before we can do pattern matching, or we will not detect string “HTTP” in any individual packet</a:t>
            </a:r>
            <a:endParaRPr lang="en-US" sz="1400" dirty="0"/>
          </a:p>
        </p:txBody>
      </p:sp>
      <p:sp>
        <p:nvSpPr>
          <p:cNvPr id="23" name="Rectangle 22"/>
          <p:cNvSpPr/>
          <p:nvPr/>
        </p:nvSpPr>
        <p:spPr>
          <a:xfrm>
            <a:off x="3124200" y="3848220"/>
            <a:ext cx="3276600" cy="609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GET /index.html </a:t>
            </a:r>
            <a:r>
              <a:rPr lang="en-US" dirty="0" smtClean="0">
                <a:solidFill>
                  <a:schemeClr val="tx2">
                    <a:lumMod val="60000"/>
                    <a:lumOff val="40000"/>
                  </a:schemeClr>
                </a:solidFill>
              </a:rPr>
              <a:t>HTTP</a:t>
            </a:r>
            <a:r>
              <a:rPr lang="en-US" dirty="0" smtClean="0">
                <a:solidFill>
                  <a:schemeClr val="tx1"/>
                </a:solidFill>
              </a:rPr>
              <a:t>/1.0</a:t>
            </a:r>
            <a:endParaRPr lang="en-US" dirty="0">
              <a:solidFill>
                <a:schemeClr val="tx1"/>
              </a:solidFill>
            </a:endParaRPr>
          </a:p>
        </p:txBody>
      </p:sp>
    </p:spTree>
    <p:extLst>
      <p:ext uri="{BB962C8B-B14F-4D97-AF65-F5344CB8AC3E}">
        <p14:creationId xmlns:p14="http://schemas.microsoft.com/office/powerpoint/2010/main" val="79779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5"/>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1" nodeType="clickEffect">
                                  <p:stCondLst>
                                    <p:cond delay="0"/>
                                  </p:stCondLst>
                                  <p:childTnLst>
                                    <p:animMotion origin="layout" path="M -3.33333E-6 2.22222E-6 L 0.025 2.22222E-6 " pathEditMode="relative" rAng="0" ptsTypes="AA">
                                      <p:cBhvr>
                                        <p:cTn id="48" dur="2000" fill="hold"/>
                                        <p:tgtEl>
                                          <p:spTgt spid="12"/>
                                        </p:tgtEl>
                                        <p:attrNameLst>
                                          <p:attrName>ppt_x</p:attrName>
                                          <p:attrName>ppt_y</p:attrName>
                                        </p:attrNameLst>
                                      </p:cBhvr>
                                      <p:rCtr x="1250" y="0"/>
                                    </p:animMotion>
                                  </p:childTnLst>
                                </p:cTn>
                              </p:par>
                              <p:par>
                                <p:cTn id="49" presetID="42" presetClass="path" presetSubtype="0" accel="50000" decel="50000" fill="hold" grpId="1" nodeType="withEffect">
                                  <p:stCondLst>
                                    <p:cond delay="0"/>
                                  </p:stCondLst>
                                  <p:childTnLst>
                                    <p:animMotion origin="layout" path="M 1.66667E-6 2.22222E-6 L -0.03438 2.22222E-6 " pathEditMode="relative" rAng="0" ptsTypes="AA">
                                      <p:cBhvr>
                                        <p:cTn id="50" dur="2000" fill="hold"/>
                                        <p:tgtEl>
                                          <p:spTgt spid="11"/>
                                        </p:tgtEl>
                                        <p:attrNameLst>
                                          <p:attrName>ppt_x</p:attrName>
                                          <p:attrName>ppt_y</p:attrName>
                                        </p:attrNameLst>
                                      </p:cBhvr>
                                      <p:rCtr x="-1719" y="0"/>
                                    </p:animMotion>
                                  </p:childTnLst>
                                </p:cTn>
                              </p:par>
                              <p:par>
                                <p:cTn id="51" presetID="42" presetClass="path" presetSubtype="0" accel="50000" decel="50000" fill="hold" grpId="1" nodeType="withEffect">
                                  <p:stCondLst>
                                    <p:cond delay="0"/>
                                  </p:stCondLst>
                                  <p:childTnLst>
                                    <p:animMotion origin="layout" path="M -3.33333E-6 2.22222E-6 L 0.05834 2.22222E-6 " pathEditMode="relative" rAng="0" ptsTypes="AA">
                                      <p:cBhvr>
                                        <p:cTn id="52" dur="2000" fill="hold"/>
                                        <p:tgtEl>
                                          <p:spTgt spid="10"/>
                                        </p:tgtEl>
                                        <p:attrNameLst>
                                          <p:attrName>ppt_x</p:attrName>
                                          <p:attrName>ppt_y</p:attrName>
                                        </p:attrNameLst>
                                      </p:cBhvr>
                                      <p:rCtr x="2917" y="0"/>
                                    </p:animMotion>
                                  </p:childTnLst>
                                </p:cTn>
                              </p:par>
                              <p:par>
                                <p:cTn id="53" presetID="35" presetClass="path" presetSubtype="0" accel="50000" decel="50000" fill="hold" grpId="1" nodeType="withEffect">
                                  <p:stCondLst>
                                    <p:cond delay="0"/>
                                  </p:stCondLst>
                                  <p:childTnLst>
                                    <p:animMotion origin="layout" path="M -3.88889E-6 2.22222E-6 L -0.06701 2.22222E-6 " pathEditMode="relative" rAng="0" ptsTypes="AA">
                                      <p:cBhvr>
                                        <p:cTn id="54" dur="2000" fill="hold"/>
                                        <p:tgtEl>
                                          <p:spTgt spid="13"/>
                                        </p:tgtEl>
                                        <p:attrNameLst>
                                          <p:attrName>ppt_x</p:attrName>
                                          <p:attrName>ppt_y</p:attrName>
                                        </p:attrNameLst>
                                      </p:cBhvr>
                                      <p:rCtr x="-3351" y="0"/>
                                    </p:animMotion>
                                  </p:childTnLst>
                                </p:cTn>
                              </p:par>
                            </p:childTnLst>
                          </p:cTn>
                        </p:par>
                        <p:par>
                          <p:cTn id="55" fill="hold">
                            <p:stCondLst>
                              <p:cond delay="2000"/>
                            </p:stCondLst>
                            <p:childTnLst>
                              <p:par>
                                <p:cTn id="56" presetID="1" presetClass="exit" presetSubtype="0" fill="hold" grpId="2" nodeType="afterEffect">
                                  <p:stCondLst>
                                    <p:cond delay="0"/>
                                  </p:stCondLst>
                                  <p:childTnLst>
                                    <p:set>
                                      <p:cBhvr>
                                        <p:cTn id="57" dur="1" fill="hold">
                                          <p:stCondLst>
                                            <p:cond delay="0"/>
                                          </p:stCondLst>
                                        </p:cTn>
                                        <p:tgtEl>
                                          <p:spTgt spid="10"/>
                                        </p:tgtEl>
                                        <p:attrNameLst>
                                          <p:attrName>style.visibility</p:attrName>
                                        </p:attrNameLst>
                                      </p:cBhvr>
                                      <p:to>
                                        <p:strVal val="hidden"/>
                                      </p:to>
                                    </p:set>
                                  </p:childTnLst>
                                </p:cTn>
                              </p:par>
                            </p:childTnLst>
                          </p:cTn>
                        </p:par>
                        <p:par>
                          <p:cTn id="58" fill="hold">
                            <p:stCondLst>
                              <p:cond delay="2000"/>
                            </p:stCondLst>
                            <p:childTnLst>
                              <p:par>
                                <p:cTn id="59" presetID="1" presetClass="exit" presetSubtype="0" fill="hold" grpId="2" nodeType="afterEffect">
                                  <p:stCondLst>
                                    <p:cond delay="0"/>
                                  </p:stCondLst>
                                  <p:childTnLst>
                                    <p:set>
                                      <p:cBhvr>
                                        <p:cTn id="60" dur="1" fill="hold">
                                          <p:stCondLst>
                                            <p:cond delay="0"/>
                                          </p:stCondLst>
                                        </p:cTn>
                                        <p:tgtEl>
                                          <p:spTgt spid="11"/>
                                        </p:tgtEl>
                                        <p:attrNameLst>
                                          <p:attrName>style.visibility</p:attrName>
                                        </p:attrNameLst>
                                      </p:cBhvr>
                                      <p:to>
                                        <p:strVal val="hidden"/>
                                      </p:to>
                                    </p:set>
                                  </p:childTnLst>
                                </p:cTn>
                              </p:par>
                            </p:childTnLst>
                          </p:cTn>
                        </p:par>
                        <p:par>
                          <p:cTn id="61" fill="hold">
                            <p:stCondLst>
                              <p:cond delay="2000"/>
                            </p:stCondLst>
                            <p:childTnLst>
                              <p:par>
                                <p:cTn id="62" presetID="1" presetClass="exit" presetSubtype="0" fill="hold" grpId="2" nodeType="afterEffect">
                                  <p:stCondLst>
                                    <p:cond delay="0"/>
                                  </p:stCondLst>
                                  <p:childTnLst>
                                    <p:set>
                                      <p:cBhvr>
                                        <p:cTn id="63" dur="1" fill="hold">
                                          <p:stCondLst>
                                            <p:cond delay="0"/>
                                          </p:stCondLst>
                                        </p:cTn>
                                        <p:tgtEl>
                                          <p:spTgt spid="12"/>
                                        </p:tgtEl>
                                        <p:attrNameLst>
                                          <p:attrName>style.visibility</p:attrName>
                                        </p:attrNameLst>
                                      </p:cBhvr>
                                      <p:to>
                                        <p:strVal val="hidden"/>
                                      </p:to>
                                    </p:set>
                                  </p:childTnLst>
                                </p:cTn>
                              </p:par>
                            </p:childTnLst>
                          </p:cTn>
                        </p:par>
                        <p:par>
                          <p:cTn id="64" fill="hold">
                            <p:stCondLst>
                              <p:cond delay="2000"/>
                            </p:stCondLst>
                            <p:childTnLst>
                              <p:par>
                                <p:cTn id="65" presetID="1" presetClass="exit" presetSubtype="0" fill="hold" grpId="2" nodeType="afterEffect">
                                  <p:stCondLst>
                                    <p:cond delay="0"/>
                                  </p:stCondLst>
                                  <p:childTnLst>
                                    <p:set>
                                      <p:cBhvr>
                                        <p:cTn id="66" dur="1" fill="hold">
                                          <p:stCondLst>
                                            <p:cond delay="0"/>
                                          </p:stCondLst>
                                        </p:cTn>
                                        <p:tgtEl>
                                          <p:spTgt spid="13"/>
                                        </p:tgtEl>
                                        <p:attrNameLst>
                                          <p:attrName>style.visibility</p:attrName>
                                        </p:attrNameLst>
                                      </p:cBhvr>
                                      <p:to>
                                        <p:strVal val="hidden"/>
                                      </p:to>
                                    </p:set>
                                  </p:childTnLst>
                                </p:cTn>
                              </p:par>
                            </p:childTnLst>
                          </p:cTn>
                        </p:par>
                        <p:par>
                          <p:cTn id="67" fill="hold">
                            <p:stCondLst>
                              <p:cond delay="2000"/>
                            </p:stCondLst>
                            <p:childTnLst>
                              <p:par>
                                <p:cTn id="68" presetID="1" presetClass="exit" presetSubtype="0" fill="hold" grpId="1" nodeType="afterEffect">
                                  <p:stCondLst>
                                    <p:cond delay="0"/>
                                  </p:stCondLst>
                                  <p:childTnLst>
                                    <p:set>
                                      <p:cBhvr>
                                        <p:cTn id="69" dur="1" fill="hold">
                                          <p:stCondLst>
                                            <p:cond delay="0"/>
                                          </p:stCondLst>
                                        </p:cTn>
                                        <p:tgtEl>
                                          <p:spTgt spid="9"/>
                                        </p:tgtEl>
                                        <p:attrNameLst>
                                          <p:attrName>style.visibility</p:attrName>
                                        </p:attrNameLst>
                                      </p:cBhvr>
                                      <p:to>
                                        <p:strVal val="hidden"/>
                                      </p:to>
                                    </p:set>
                                  </p:childTnLst>
                                </p:cTn>
                              </p:par>
                            </p:childTnLst>
                          </p:cTn>
                        </p:par>
                        <p:par>
                          <p:cTn id="70" fill="hold">
                            <p:stCondLst>
                              <p:cond delay="2000"/>
                            </p:stCondLst>
                            <p:childTnLst>
                              <p:par>
                                <p:cTn id="71" presetID="1" presetClass="exit" presetSubtype="0" fill="hold" grpId="1" nodeType="afterEffect">
                                  <p:stCondLst>
                                    <p:cond delay="0"/>
                                  </p:stCondLst>
                                  <p:childTnLst>
                                    <p:set>
                                      <p:cBhvr>
                                        <p:cTn id="72" dur="1" fill="hold">
                                          <p:stCondLst>
                                            <p:cond delay="0"/>
                                          </p:stCondLst>
                                        </p:cTn>
                                        <p:tgtEl>
                                          <p:spTgt spid="14"/>
                                        </p:tgtEl>
                                        <p:attrNameLst>
                                          <p:attrName>style.visibility</p:attrName>
                                        </p:attrNameLst>
                                      </p:cBhvr>
                                      <p:to>
                                        <p:strVal val="hidden"/>
                                      </p:to>
                                    </p:set>
                                  </p:childTnLst>
                                </p:cTn>
                              </p:par>
                            </p:childTnLst>
                          </p:cTn>
                        </p:par>
                        <p:par>
                          <p:cTn id="73" fill="hold">
                            <p:stCondLst>
                              <p:cond delay="2000"/>
                            </p:stCondLst>
                            <p:childTnLst>
                              <p:par>
                                <p:cTn id="74" presetID="1" presetClass="exit" presetSubtype="0" fill="hold" grpId="1" nodeType="afterEffect">
                                  <p:stCondLst>
                                    <p:cond delay="0"/>
                                  </p:stCondLst>
                                  <p:childTnLst>
                                    <p:set>
                                      <p:cBhvr>
                                        <p:cTn id="75" dur="1" fill="hold">
                                          <p:stCondLst>
                                            <p:cond delay="0"/>
                                          </p:stCondLst>
                                        </p:cTn>
                                        <p:tgtEl>
                                          <p:spTgt spid="16"/>
                                        </p:tgtEl>
                                        <p:attrNameLst>
                                          <p:attrName>style.visibility</p:attrName>
                                        </p:attrNameLst>
                                      </p:cBhvr>
                                      <p:to>
                                        <p:strVal val="hidden"/>
                                      </p:to>
                                    </p:set>
                                  </p:childTnLst>
                                </p:cTn>
                              </p:par>
                            </p:childTnLst>
                          </p:cTn>
                        </p:par>
                        <p:par>
                          <p:cTn id="76" fill="hold">
                            <p:stCondLst>
                              <p:cond delay="2000"/>
                            </p:stCondLst>
                            <p:childTnLst>
                              <p:par>
                                <p:cTn id="77" presetID="1" presetClass="exit" presetSubtype="0" fill="hold" grpId="1" nodeType="afterEffect">
                                  <p:stCondLst>
                                    <p:cond delay="0"/>
                                  </p:stCondLst>
                                  <p:childTnLst>
                                    <p:set>
                                      <p:cBhvr>
                                        <p:cTn id="78" dur="1" fill="hold">
                                          <p:stCondLst>
                                            <p:cond delay="0"/>
                                          </p:stCondLst>
                                        </p:cTn>
                                        <p:tgtEl>
                                          <p:spTgt spid="17"/>
                                        </p:tgtEl>
                                        <p:attrNameLst>
                                          <p:attrName>style.visibility</p:attrName>
                                        </p:attrNameLst>
                                      </p:cBhvr>
                                      <p:to>
                                        <p:strVal val="hidden"/>
                                      </p:to>
                                    </p:set>
                                  </p:childTnLst>
                                </p:cTn>
                              </p:par>
                            </p:childTnLst>
                          </p:cTn>
                        </p:par>
                        <p:par>
                          <p:cTn id="79" fill="hold">
                            <p:stCondLst>
                              <p:cond delay="2000"/>
                            </p:stCondLst>
                            <p:childTnLst>
                              <p:par>
                                <p:cTn id="80" presetID="1" presetClass="exit" presetSubtype="0" fill="hold" grpId="1" nodeType="afterEffect">
                                  <p:stCondLst>
                                    <p:cond delay="0"/>
                                  </p:stCondLst>
                                  <p:childTnLst>
                                    <p:set>
                                      <p:cBhvr>
                                        <p:cTn id="81" dur="1" fill="hold">
                                          <p:stCondLst>
                                            <p:cond delay="0"/>
                                          </p:stCondLst>
                                        </p:cTn>
                                        <p:tgtEl>
                                          <p:spTgt spid="18"/>
                                        </p:tgtEl>
                                        <p:attrNameLst>
                                          <p:attrName>style.visibility</p:attrName>
                                        </p:attrNameLst>
                                      </p:cBhvr>
                                      <p:to>
                                        <p:strVal val="hidden"/>
                                      </p:to>
                                    </p:set>
                                  </p:childTnLst>
                                </p:cTn>
                              </p:par>
                            </p:childTnLst>
                          </p:cTn>
                        </p:par>
                        <p:par>
                          <p:cTn id="82" fill="hold">
                            <p:stCondLst>
                              <p:cond delay="2000"/>
                            </p:stCondLst>
                            <p:childTnLst>
                              <p:par>
                                <p:cTn id="83" presetID="1" presetClass="exit" presetSubtype="0" fill="hold" grpId="1" nodeType="afterEffect">
                                  <p:stCondLst>
                                    <p:cond delay="0"/>
                                  </p:stCondLst>
                                  <p:childTnLst>
                                    <p:set>
                                      <p:cBhvr>
                                        <p:cTn id="84" dur="1" fill="hold">
                                          <p:stCondLst>
                                            <p:cond delay="0"/>
                                          </p:stCondLst>
                                        </p:cTn>
                                        <p:tgtEl>
                                          <p:spTgt spid="19"/>
                                        </p:tgtEl>
                                        <p:attrNameLst>
                                          <p:attrName>style.visibility</p:attrName>
                                        </p:attrNameLst>
                                      </p:cBhvr>
                                      <p:to>
                                        <p:strVal val="hidden"/>
                                      </p:to>
                                    </p:set>
                                  </p:childTnLst>
                                </p:cTn>
                              </p:par>
                            </p:childTnLst>
                          </p:cTn>
                        </p:par>
                        <p:par>
                          <p:cTn id="85" fill="hold">
                            <p:stCondLst>
                              <p:cond delay="2000"/>
                            </p:stCondLst>
                            <p:childTnLst>
                              <p:par>
                                <p:cTn id="86" presetID="1" presetClass="exit" presetSubtype="0" fill="hold" grpId="1" nodeType="afterEffect">
                                  <p:stCondLst>
                                    <p:cond delay="0"/>
                                  </p:stCondLst>
                                  <p:childTnLst>
                                    <p:set>
                                      <p:cBhvr>
                                        <p:cTn id="87" dur="1" fill="hold">
                                          <p:stCondLst>
                                            <p:cond delay="0"/>
                                          </p:stCondLst>
                                        </p:cTn>
                                        <p:tgtEl>
                                          <p:spTgt spid="20"/>
                                        </p:tgtEl>
                                        <p:attrNameLst>
                                          <p:attrName>style.visibility</p:attrName>
                                        </p:attrNameLst>
                                      </p:cBhvr>
                                      <p:to>
                                        <p:strVal val="hidden"/>
                                      </p:to>
                                    </p:set>
                                  </p:childTnLst>
                                </p:cTn>
                              </p:par>
                            </p:childTnLst>
                          </p:cTn>
                        </p:par>
                        <p:par>
                          <p:cTn id="88" fill="hold">
                            <p:stCondLst>
                              <p:cond delay="2000"/>
                            </p:stCondLst>
                            <p:childTnLst>
                              <p:par>
                                <p:cTn id="89" presetID="1" presetClass="exit" presetSubtype="0" fill="hold" grpId="1" nodeType="afterEffect">
                                  <p:stCondLst>
                                    <p:cond delay="0"/>
                                  </p:stCondLst>
                                  <p:childTnLst>
                                    <p:set>
                                      <p:cBhvr>
                                        <p:cTn id="90" dur="1" fill="hold">
                                          <p:stCondLst>
                                            <p:cond delay="0"/>
                                          </p:stCondLst>
                                        </p:cTn>
                                        <p:tgtEl>
                                          <p:spTgt spid="21"/>
                                        </p:tgtEl>
                                        <p:attrNameLst>
                                          <p:attrName>style.visibility</p:attrName>
                                        </p:attrNameLst>
                                      </p:cBhvr>
                                      <p:to>
                                        <p:strVal val="hidden"/>
                                      </p:to>
                                    </p:set>
                                  </p:childTnLst>
                                </p:cTn>
                              </p:par>
                            </p:childTnLst>
                          </p:cTn>
                        </p:par>
                        <p:par>
                          <p:cTn id="91" fill="hold">
                            <p:stCondLst>
                              <p:cond delay="2000"/>
                            </p:stCondLst>
                            <p:childTnLst>
                              <p:par>
                                <p:cTn id="92" presetID="1" presetClass="entr" presetSubtype="0"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p:bldP spid="8" grpId="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9" grpId="0" animBg="1"/>
      <p:bldP spid="9" grpId="1" animBg="1"/>
      <p:bldP spid="14" grpId="0"/>
      <p:bldP spid="14" grpId="1"/>
      <p:bldP spid="16" grpId="0" animBg="1"/>
      <p:bldP spid="16" grpId="1" animBg="1"/>
      <p:bldP spid="17" grpId="0"/>
      <p:bldP spid="17" grpId="1"/>
      <p:bldP spid="18" grpId="0" animBg="1"/>
      <p:bldP spid="18" grpId="1" animBg="1"/>
      <p:bldP spid="19" grpId="0"/>
      <p:bldP spid="19" grpId="1"/>
      <p:bldP spid="20" grpId="0" animBg="1"/>
      <p:bldP spid="20" grpId="1" animBg="1"/>
      <p:bldP spid="21" grpId="0"/>
      <p:bldP spid="21" grpId="1"/>
      <p:bldP spid="15" grpId="0"/>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Preprocessing: Ordering</a:t>
            </a:r>
            <a:endParaRPr lang="en-US" dirty="0"/>
          </a:p>
        </p:txBody>
      </p:sp>
      <p:sp>
        <p:nvSpPr>
          <p:cNvPr id="3" name="Content Placeholder 2"/>
          <p:cNvSpPr>
            <a:spLocks noGrp="1"/>
          </p:cNvSpPr>
          <p:nvPr>
            <p:ph sz="quarter" idx="10"/>
          </p:nvPr>
        </p:nvSpPr>
        <p:spPr>
          <a:xfrm>
            <a:off x="228600" y="1143000"/>
            <a:ext cx="8229600" cy="762000"/>
          </a:xfrm>
        </p:spPr>
        <p:txBody>
          <a:bodyPr/>
          <a:lstStyle/>
          <a:p>
            <a:pPr marL="342900" indent="-342900">
              <a:spcBef>
                <a:spcPts val="0"/>
              </a:spcBef>
              <a:spcAft>
                <a:spcPts val="200"/>
              </a:spcAft>
              <a:buSzPct val="100000"/>
              <a:buFont typeface="+mj-lt"/>
              <a:buAutoNum type="arabicPeriod"/>
            </a:pPr>
            <a:r>
              <a:rPr lang="en-US" sz="1400" dirty="0" smtClean="0"/>
              <a:t>We must properly order packets/segments before performing pattern matching</a:t>
            </a:r>
          </a:p>
          <a:p>
            <a:pPr marL="342900" indent="-342900">
              <a:spcBef>
                <a:spcPts val="0"/>
              </a:spcBef>
              <a:spcAft>
                <a:spcPts val="200"/>
              </a:spcAft>
              <a:buSzPct val="100000"/>
              <a:buFont typeface="+mj-lt"/>
              <a:buAutoNum type="arabicPeriod"/>
            </a:pPr>
            <a:r>
              <a:rPr lang="en-US" sz="1400" dirty="0" smtClean="0"/>
              <a:t>E.g. Matching pattern “HTTP”  in a GET request “GET /index.html HTTP/1.0”</a:t>
            </a:r>
          </a:p>
          <a:p>
            <a:pPr marL="342900" indent="-342900">
              <a:spcBef>
                <a:spcPts val="0"/>
              </a:spcBef>
              <a:spcAft>
                <a:spcPts val="200"/>
              </a:spcAft>
              <a:buSzPct val="100000"/>
              <a:buFont typeface="+mj-lt"/>
              <a:buAutoNum type="arabicPeriod"/>
            </a:pPr>
            <a:endParaRPr lang="en-US" sz="1400" dirty="0" smtClean="0"/>
          </a:p>
        </p:txBody>
      </p:sp>
      <p:sp>
        <p:nvSpPr>
          <p:cNvPr id="10" name="Rectangle 9"/>
          <p:cNvSpPr/>
          <p:nvPr/>
        </p:nvSpPr>
        <p:spPr>
          <a:xfrm>
            <a:off x="4953000" y="3848220"/>
            <a:ext cx="1066800" cy="609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GET</a:t>
            </a:r>
            <a:endParaRPr lang="en-US" dirty="0">
              <a:solidFill>
                <a:schemeClr val="tx1"/>
              </a:solidFill>
            </a:endParaRPr>
          </a:p>
        </p:txBody>
      </p:sp>
      <p:sp>
        <p:nvSpPr>
          <p:cNvPr id="11" name="Rectangle 10"/>
          <p:cNvSpPr/>
          <p:nvPr/>
        </p:nvSpPr>
        <p:spPr>
          <a:xfrm>
            <a:off x="2514600" y="3848220"/>
            <a:ext cx="793615" cy="609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60000"/>
                    <a:lumOff val="40000"/>
                  </a:schemeClr>
                </a:solidFill>
              </a:rPr>
              <a:t>HT</a:t>
            </a:r>
            <a:endParaRPr lang="en-US" dirty="0">
              <a:solidFill>
                <a:schemeClr val="tx1"/>
              </a:solidFill>
            </a:endParaRPr>
          </a:p>
        </p:txBody>
      </p:sp>
      <p:sp>
        <p:nvSpPr>
          <p:cNvPr id="12" name="Rectangle 11"/>
          <p:cNvSpPr/>
          <p:nvPr/>
        </p:nvSpPr>
        <p:spPr>
          <a:xfrm>
            <a:off x="3429000" y="3848220"/>
            <a:ext cx="1371600" cy="609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/index.html</a:t>
            </a:r>
            <a:endParaRPr lang="en-US" dirty="0">
              <a:solidFill>
                <a:schemeClr val="tx1"/>
              </a:solidFill>
            </a:endParaRPr>
          </a:p>
        </p:txBody>
      </p:sp>
      <p:sp>
        <p:nvSpPr>
          <p:cNvPr id="13" name="Rectangle 12"/>
          <p:cNvSpPr/>
          <p:nvPr/>
        </p:nvSpPr>
        <p:spPr>
          <a:xfrm>
            <a:off x="6102485" y="3847756"/>
            <a:ext cx="907915" cy="61006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60000"/>
                    <a:lumOff val="40000"/>
                  </a:schemeClr>
                </a:solidFill>
              </a:rPr>
              <a:t>TP</a:t>
            </a:r>
            <a:r>
              <a:rPr lang="en-US" dirty="0" smtClean="0">
                <a:solidFill>
                  <a:schemeClr val="tx1"/>
                </a:solidFill>
              </a:rPr>
              <a:t>/1.0</a:t>
            </a:r>
            <a:endParaRPr lang="en-US" dirty="0">
              <a:solidFill>
                <a:schemeClr val="tx1"/>
              </a:solidFill>
            </a:endParaRPr>
          </a:p>
        </p:txBody>
      </p:sp>
      <p:sp>
        <p:nvSpPr>
          <p:cNvPr id="9" name="Left Brace 8"/>
          <p:cNvSpPr/>
          <p:nvPr/>
        </p:nvSpPr>
        <p:spPr>
          <a:xfrm rot="5400000">
            <a:off x="5315441" y="3353411"/>
            <a:ext cx="341917" cy="647700"/>
          </a:xfrm>
          <a:prstGeom prst="leftBrace">
            <a:avLst>
              <a:gd name="adj1" fmla="val 8333"/>
              <a:gd name="adj2" fmla="val 469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4953000" y="3273623"/>
            <a:ext cx="1219200" cy="307777"/>
          </a:xfrm>
          <a:prstGeom prst="rect">
            <a:avLst/>
          </a:prstGeom>
          <a:noFill/>
        </p:spPr>
        <p:txBody>
          <a:bodyPr wrap="square" rtlCol="0">
            <a:spAutoFit/>
          </a:bodyPr>
          <a:lstStyle/>
          <a:p>
            <a:r>
              <a:rPr lang="en-US" sz="1400" dirty="0" smtClean="0"/>
              <a:t>IP Packet 1</a:t>
            </a:r>
            <a:endParaRPr lang="en-US" sz="1400" dirty="0"/>
          </a:p>
        </p:txBody>
      </p:sp>
      <p:sp>
        <p:nvSpPr>
          <p:cNvPr id="16" name="Left Brace 15"/>
          <p:cNvSpPr/>
          <p:nvPr/>
        </p:nvSpPr>
        <p:spPr>
          <a:xfrm rot="5400000">
            <a:off x="3943842" y="3371499"/>
            <a:ext cx="341917" cy="647700"/>
          </a:xfrm>
          <a:prstGeom prst="leftBrace">
            <a:avLst>
              <a:gd name="adj1" fmla="val 8333"/>
              <a:gd name="adj2" fmla="val 469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3505200" y="3276600"/>
            <a:ext cx="1219200" cy="307777"/>
          </a:xfrm>
          <a:prstGeom prst="rect">
            <a:avLst/>
          </a:prstGeom>
          <a:noFill/>
        </p:spPr>
        <p:txBody>
          <a:bodyPr wrap="square" rtlCol="0">
            <a:spAutoFit/>
          </a:bodyPr>
          <a:lstStyle/>
          <a:p>
            <a:r>
              <a:rPr lang="en-US" sz="1400" dirty="0" smtClean="0"/>
              <a:t>IP Packet 2</a:t>
            </a:r>
            <a:endParaRPr lang="en-US" sz="1400" dirty="0"/>
          </a:p>
        </p:txBody>
      </p:sp>
      <p:sp>
        <p:nvSpPr>
          <p:cNvPr id="18" name="Left Brace 17"/>
          <p:cNvSpPr/>
          <p:nvPr/>
        </p:nvSpPr>
        <p:spPr>
          <a:xfrm rot="5400000">
            <a:off x="2733558" y="3352947"/>
            <a:ext cx="341917" cy="647700"/>
          </a:xfrm>
          <a:prstGeom prst="leftBrace">
            <a:avLst>
              <a:gd name="adj1" fmla="val 8333"/>
              <a:gd name="adj2" fmla="val 469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2362200" y="3274261"/>
            <a:ext cx="1219200" cy="307777"/>
          </a:xfrm>
          <a:prstGeom prst="rect">
            <a:avLst/>
          </a:prstGeom>
          <a:noFill/>
        </p:spPr>
        <p:txBody>
          <a:bodyPr wrap="square" rtlCol="0">
            <a:spAutoFit/>
          </a:bodyPr>
          <a:lstStyle/>
          <a:p>
            <a:r>
              <a:rPr lang="en-US" sz="1400" dirty="0" smtClean="0"/>
              <a:t>IP Packet 3</a:t>
            </a:r>
            <a:endParaRPr lang="en-US" sz="1400" dirty="0"/>
          </a:p>
        </p:txBody>
      </p:sp>
      <p:sp>
        <p:nvSpPr>
          <p:cNvPr id="20" name="Left Brace 19"/>
          <p:cNvSpPr/>
          <p:nvPr/>
        </p:nvSpPr>
        <p:spPr>
          <a:xfrm rot="5400000">
            <a:off x="6401292" y="3352309"/>
            <a:ext cx="341917" cy="647700"/>
          </a:xfrm>
          <a:prstGeom prst="leftBrace">
            <a:avLst>
              <a:gd name="adj1" fmla="val 8333"/>
              <a:gd name="adj2" fmla="val 469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6019800" y="3273623"/>
            <a:ext cx="1219200" cy="307777"/>
          </a:xfrm>
          <a:prstGeom prst="rect">
            <a:avLst/>
          </a:prstGeom>
          <a:noFill/>
        </p:spPr>
        <p:txBody>
          <a:bodyPr wrap="square" rtlCol="0">
            <a:spAutoFit/>
          </a:bodyPr>
          <a:lstStyle/>
          <a:p>
            <a:r>
              <a:rPr lang="en-US" sz="1400" dirty="0" smtClean="0"/>
              <a:t>IP Packet 4</a:t>
            </a:r>
            <a:endParaRPr lang="en-US" sz="1400" dirty="0"/>
          </a:p>
        </p:txBody>
      </p:sp>
      <p:sp>
        <p:nvSpPr>
          <p:cNvPr id="15" name="TextBox 14"/>
          <p:cNvSpPr txBox="1"/>
          <p:nvPr/>
        </p:nvSpPr>
        <p:spPr>
          <a:xfrm>
            <a:off x="914400" y="1676400"/>
            <a:ext cx="8115300" cy="523220"/>
          </a:xfrm>
          <a:prstGeom prst="rect">
            <a:avLst/>
          </a:prstGeom>
          <a:noFill/>
        </p:spPr>
        <p:txBody>
          <a:bodyPr wrap="square" rtlCol="0">
            <a:spAutoFit/>
          </a:bodyPr>
          <a:lstStyle/>
          <a:p>
            <a:pPr algn="ctr"/>
            <a:r>
              <a:rPr lang="en-US" sz="1400" dirty="0" smtClean="0"/>
              <a:t>Multiple IP Fragments/Segments, must reassemble before we can do pattern matching, or we will not detect string “HTTP” in any individual packet</a:t>
            </a:r>
            <a:endParaRPr lang="en-US" sz="1400" dirty="0"/>
          </a:p>
        </p:txBody>
      </p:sp>
      <p:sp>
        <p:nvSpPr>
          <p:cNvPr id="23" name="Rectangle 22"/>
          <p:cNvSpPr/>
          <p:nvPr/>
        </p:nvSpPr>
        <p:spPr>
          <a:xfrm>
            <a:off x="3162300" y="3866308"/>
            <a:ext cx="3276600" cy="609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GET /index.html </a:t>
            </a:r>
            <a:r>
              <a:rPr lang="en-US" dirty="0" smtClean="0">
                <a:solidFill>
                  <a:schemeClr val="tx2">
                    <a:lumMod val="60000"/>
                    <a:lumOff val="40000"/>
                  </a:schemeClr>
                </a:solidFill>
              </a:rPr>
              <a:t>HTTP</a:t>
            </a:r>
            <a:r>
              <a:rPr lang="en-US" dirty="0" smtClean="0">
                <a:solidFill>
                  <a:schemeClr val="tx1"/>
                </a:solidFill>
              </a:rPr>
              <a:t>/1.0</a:t>
            </a:r>
            <a:endParaRPr lang="en-US" dirty="0">
              <a:solidFill>
                <a:schemeClr val="tx1"/>
              </a:solidFill>
            </a:endParaRPr>
          </a:p>
        </p:txBody>
      </p:sp>
      <p:sp>
        <p:nvSpPr>
          <p:cNvPr id="4" name="TextBox 3"/>
          <p:cNvSpPr txBox="1"/>
          <p:nvPr/>
        </p:nvSpPr>
        <p:spPr>
          <a:xfrm>
            <a:off x="2933699" y="2819400"/>
            <a:ext cx="4076701" cy="646331"/>
          </a:xfrm>
          <a:prstGeom prst="rect">
            <a:avLst/>
          </a:prstGeom>
          <a:noFill/>
        </p:spPr>
        <p:txBody>
          <a:bodyPr wrap="square" rtlCol="0">
            <a:spAutoFit/>
          </a:bodyPr>
          <a:lstStyle/>
          <a:p>
            <a:r>
              <a:rPr lang="en-US" dirty="0" smtClean="0"/>
              <a:t>Multiple packets/segments, out of order</a:t>
            </a:r>
            <a:endParaRPr lang="en-US" dirty="0"/>
          </a:p>
        </p:txBody>
      </p:sp>
      <p:sp>
        <p:nvSpPr>
          <p:cNvPr id="6" name="Left Brace 5"/>
          <p:cNvSpPr/>
          <p:nvPr/>
        </p:nvSpPr>
        <p:spPr>
          <a:xfrm rot="5400000">
            <a:off x="4370355" y="2487645"/>
            <a:ext cx="488815" cy="23082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1828801" y="3004500"/>
            <a:ext cx="5714999" cy="369332"/>
          </a:xfrm>
          <a:prstGeom prst="rect">
            <a:avLst/>
          </a:prstGeom>
          <a:noFill/>
        </p:spPr>
        <p:txBody>
          <a:bodyPr wrap="square" rtlCol="0">
            <a:spAutoFit/>
          </a:bodyPr>
          <a:lstStyle/>
          <a:p>
            <a:r>
              <a:rPr lang="en-US" dirty="0" smtClean="0"/>
              <a:t>Reassembled, we can match the pattern properly now</a:t>
            </a:r>
            <a:endParaRPr lang="en-US" dirty="0"/>
          </a:p>
        </p:txBody>
      </p:sp>
    </p:spTree>
    <p:extLst>
      <p:ext uri="{BB962C8B-B14F-4D97-AF65-F5344CB8AC3E}">
        <p14:creationId xmlns:p14="http://schemas.microsoft.com/office/powerpoint/2010/main" val="60276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00555 L 0.025 0.00555 " pathEditMode="relative" rAng="0" ptsTypes="AA">
                                      <p:cBhvr>
                                        <p:cTn id="6" dur="2000" fill="hold"/>
                                        <p:tgtEl>
                                          <p:spTgt spid="12"/>
                                        </p:tgtEl>
                                        <p:attrNameLst>
                                          <p:attrName>ppt_x</p:attrName>
                                          <p:attrName>ppt_y</p:attrName>
                                        </p:attrNameLst>
                                      </p:cBhvr>
                                      <p:rCtr x="1250" y="0"/>
                                    </p:animMotion>
                                  </p:childTnLst>
                                </p:cTn>
                              </p:par>
                              <p:par>
                                <p:cTn id="7" presetID="42" presetClass="path" presetSubtype="0" accel="50000" decel="50000" fill="hold" grpId="0" nodeType="withEffect">
                                  <p:stCondLst>
                                    <p:cond delay="0"/>
                                  </p:stCondLst>
                                  <p:childTnLst>
                                    <p:animMotion origin="layout" path="M -2.77778E-6 0.00555 L 0.28993 0.00555 " pathEditMode="relative" rAng="0" ptsTypes="AA">
                                      <p:cBhvr>
                                        <p:cTn id="8" dur="2000" fill="hold"/>
                                        <p:tgtEl>
                                          <p:spTgt spid="11"/>
                                        </p:tgtEl>
                                        <p:attrNameLst>
                                          <p:attrName>ppt_x</p:attrName>
                                          <p:attrName>ppt_y</p:attrName>
                                        </p:attrNameLst>
                                      </p:cBhvr>
                                      <p:rCtr x="14497" y="0"/>
                                    </p:animMotion>
                                  </p:childTnLst>
                                </p:cTn>
                              </p:par>
                              <p:par>
                                <p:cTn id="9" presetID="42" presetClass="path" presetSubtype="0" accel="50000" decel="50000" fill="hold" grpId="0" nodeType="withEffect">
                                  <p:stCondLst>
                                    <p:cond delay="0"/>
                                  </p:stCondLst>
                                  <p:childTnLst>
                                    <p:animMotion origin="layout" path="M 0.00833 0.00555 L -0.25833 0.00555 " pathEditMode="relative" rAng="0" ptsTypes="AA">
                                      <p:cBhvr>
                                        <p:cTn id="10" dur="2000" fill="hold"/>
                                        <p:tgtEl>
                                          <p:spTgt spid="10"/>
                                        </p:tgtEl>
                                        <p:attrNameLst>
                                          <p:attrName>ppt_x</p:attrName>
                                          <p:attrName>ppt_y</p:attrName>
                                        </p:attrNameLst>
                                      </p:cBhvr>
                                      <p:rCtr x="-13333" y="0"/>
                                    </p:animMotion>
                                  </p:childTnLst>
                                </p:cTn>
                              </p:par>
                            </p:childTnLst>
                          </p:cTn>
                        </p:par>
                        <p:par>
                          <p:cTn id="11" fill="hold">
                            <p:stCondLst>
                              <p:cond delay="2000"/>
                            </p:stCondLst>
                            <p:childTnLst>
                              <p:par>
                                <p:cTn id="12" presetID="1" presetClass="exit" presetSubtype="0" fill="hold" grpId="1" nodeType="afterEffect">
                                  <p:stCondLst>
                                    <p:cond delay="0"/>
                                  </p:stCondLst>
                                  <p:childTnLst>
                                    <p:set>
                                      <p:cBhvr>
                                        <p:cTn id="13" dur="1" fill="hold">
                                          <p:stCondLst>
                                            <p:cond delay="0"/>
                                          </p:stCondLst>
                                        </p:cTn>
                                        <p:tgtEl>
                                          <p:spTgt spid="10"/>
                                        </p:tgtEl>
                                        <p:attrNameLst>
                                          <p:attrName>style.visibility</p:attrName>
                                        </p:attrNameLst>
                                      </p:cBhvr>
                                      <p:to>
                                        <p:strVal val="hidden"/>
                                      </p:to>
                                    </p:set>
                                  </p:childTnLst>
                                </p:cTn>
                              </p:par>
                            </p:childTnLst>
                          </p:cTn>
                        </p:par>
                        <p:par>
                          <p:cTn id="14" fill="hold">
                            <p:stCondLst>
                              <p:cond delay="2000"/>
                            </p:stCondLst>
                            <p:childTnLst>
                              <p:par>
                                <p:cTn id="15" presetID="1" presetClass="exit" presetSubtype="0" fill="hold" grpId="1" nodeType="after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par>
                          <p:cTn id="17" fill="hold">
                            <p:stCondLst>
                              <p:cond delay="2000"/>
                            </p:stCondLst>
                            <p:childTnLst>
                              <p:par>
                                <p:cTn id="18" presetID="1" presetClass="exit" presetSubtype="0" fill="hold" grpId="1" nodeType="afterEffect">
                                  <p:stCondLst>
                                    <p:cond delay="0"/>
                                  </p:stCondLst>
                                  <p:childTnLst>
                                    <p:set>
                                      <p:cBhvr>
                                        <p:cTn id="19" dur="1" fill="hold">
                                          <p:stCondLst>
                                            <p:cond delay="0"/>
                                          </p:stCondLst>
                                        </p:cTn>
                                        <p:tgtEl>
                                          <p:spTgt spid="12"/>
                                        </p:tgtEl>
                                        <p:attrNameLst>
                                          <p:attrName>style.visibility</p:attrName>
                                        </p:attrNameLst>
                                      </p:cBhvr>
                                      <p:to>
                                        <p:strVal val="hidden"/>
                                      </p:to>
                                    </p:set>
                                  </p:childTnLst>
                                </p:cTn>
                              </p:par>
                            </p:childTnLst>
                          </p:cTn>
                        </p:par>
                        <p:par>
                          <p:cTn id="20" fill="hold">
                            <p:stCondLst>
                              <p:cond delay="2000"/>
                            </p:stCondLst>
                            <p:childTnLst>
                              <p:par>
                                <p:cTn id="21" presetID="1" presetClass="exit"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par>
                          <p:cTn id="23" fill="hold">
                            <p:stCondLst>
                              <p:cond delay="2000"/>
                            </p:stCondLst>
                            <p:childTnLst>
                              <p:par>
                                <p:cTn id="24" presetID="1" presetClass="exit"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hidden"/>
                                      </p:to>
                                    </p:set>
                                  </p:childTnLst>
                                </p:cTn>
                              </p:par>
                            </p:childTnLst>
                          </p:cTn>
                        </p:par>
                        <p:par>
                          <p:cTn id="26" fill="hold">
                            <p:stCondLst>
                              <p:cond delay="2000"/>
                            </p:stCondLst>
                            <p:childTnLst>
                              <p:par>
                                <p:cTn id="27" presetID="1" presetClass="exit"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par>
                          <p:cTn id="29" fill="hold">
                            <p:stCondLst>
                              <p:cond delay="2000"/>
                            </p:stCondLst>
                            <p:childTnLst>
                              <p:par>
                                <p:cTn id="30" presetID="1" presetClass="exit"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hidden"/>
                                      </p:to>
                                    </p:set>
                                  </p:childTnLst>
                                </p:cTn>
                              </p:par>
                            </p:childTnLst>
                          </p:cTn>
                        </p:par>
                        <p:par>
                          <p:cTn id="32" fill="hold">
                            <p:stCondLst>
                              <p:cond delay="2000"/>
                            </p:stCondLst>
                            <p:childTnLst>
                              <p:par>
                                <p:cTn id="33" presetID="1" presetClass="exit"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hidden"/>
                                      </p:to>
                                    </p:set>
                                  </p:childTnLst>
                                </p:cTn>
                              </p:par>
                            </p:childTnLst>
                          </p:cTn>
                        </p:par>
                        <p:par>
                          <p:cTn id="35" fill="hold">
                            <p:stCondLst>
                              <p:cond delay="2000"/>
                            </p:stCondLst>
                            <p:childTnLst>
                              <p:par>
                                <p:cTn id="36" presetID="1" presetClass="exit"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hidden"/>
                                      </p:to>
                                    </p:set>
                                  </p:childTnLst>
                                </p:cTn>
                              </p:par>
                            </p:childTnLst>
                          </p:cTn>
                        </p:par>
                        <p:par>
                          <p:cTn id="38" fill="hold">
                            <p:stCondLst>
                              <p:cond delay="2000"/>
                            </p:stCondLst>
                            <p:childTnLst>
                              <p:par>
                                <p:cTn id="39" presetID="1" presetClass="exit"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hidden"/>
                                      </p:to>
                                    </p:set>
                                  </p:childTnLst>
                                </p:cTn>
                              </p:par>
                            </p:childTnLst>
                          </p:cTn>
                        </p:par>
                        <p:par>
                          <p:cTn id="41" fill="hold">
                            <p:stCondLst>
                              <p:cond delay="2000"/>
                            </p:stCondLst>
                            <p:childTnLst>
                              <p:par>
                                <p:cTn id="42" presetID="1" presetClass="exit"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hidden"/>
                                      </p:to>
                                    </p:set>
                                  </p:childTnLst>
                                </p:cTn>
                              </p:par>
                            </p:childTnLst>
                          </p:cTn>
                        </p:par>
                        <p:par>
                          <p:cTn id="44" fill="hold">
                            <p:stCondLst>
                              <p:cond delay="2000"/>
                            </p:stCondLst>
                            <p:childTnLst>
                              <p:par>
                                <p:cTn id="45" presetID="1" presetClass="exit"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hidden"/>
                                      </p:to>
                                    </p:set>
                                  </p:childTnLst>
                                </p:cTn>
                              </p:par>
                            </p:childTnLst>
                          </p:cTn>
                        </p:par>
                        <p:par>
                          <p:cTn id="49" fill="hold">
                            <p:stCondLst>
                              <p:cond delay="2000"/>
                            </p:stCondLst>
                            <p:childTnLst>
                              <p:par>
                                <p:cTn id="50" presetID="1"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9" grpId="0" animBg="1"/>
      <p:bldP spid="14" grpId="0"/>
      <p:bldP spid="16" grpId="0" animBg="1"/>
      <p:bldP spid="17" grpId="0"/>
      <p:bldP spid="18" grpId="0" animBg="1"/>
      <p:bldP spid="19" grpId="0"/>
      <p:bldP spid="20" grpId="0" animBg="1"/>
      <p:bldP spid="21" grpId="0"/>
      <p:bldP spid="23" grpId="0" animBg="1"/>
      <p:bldP spid="4" grpId="0"/>
      <p:bldP spid="6" grpId="0" animBg="1"/>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Preprocessing: Proper Reassembly</a:t>
            </a:r>
            <a:endParaRPr lang="en-US" dirty="0"/>
          </a:p>
        </p:txBody>
      </p:sp>
      <p:sp>
        <p:nvSpPr>
          <p:cNvPr id="3" name="Content Placeholder 2"/>
          <p:cNvSpPr>
            <a:spLocks noGrp="1"/>
          </p:cNvSpPr>
          <p:nvPr>
            <p:ph sz="quarter" idx="10"/>
          </p:nvPr>
        </p:nvSpPr>
        <p:spPr>
          <a:xfrm>
            <a:off x="228600" y="1143000"/>
            <a:ext cx="8229600" cy="762000"/>
          </a:xfrm>
        </p:spPr>
        <p:txBody>
          <a:bodyPr/>
          <a:lstStyle/>
          <a:p>
            <a:pPr marL="342900" indent="-342900">
              <a:spcBef>
                <a:spcPts val="0"/>
              </a:spcBef>
              <a:spcAft>
                <a:spcPts val="200"/>
              </a:spcAft>
              <a:buSzPct val="100000"/>
              <a:buFont typeface="+mj-lt"/>
              <a:buAutoNum type="arabicPeriod"/>
            </a:pPr>
            <a:r>
              <a:rPr lang="en-US" sz="1400" dirty="0" smtClean="0"/>
              <a:t>What if attacker sends two </a:t>
            </a:r>
            <a:r>
              <a:rPr lang="en-US" sz="1400" dirty="0" err="1" smtClean="0"/>
              <a:t>fragements</a:t>
            </a:r>
            <a:r>
              <a:rPr lang="en-US" sz="1400" dirty="0" smtClean="0"/>
              <a:t>/segments with a different payload?</a:t>
            </a:r>
          </a:p>
          <a:p>
            <a:pPr marL="342900" indent="-342900">
              <a:spcBef>
                <a:spcPts val="0"/>
              </a:spcBef>
              <a:spcAft>
                <a:spcPts val="200"/>
              </a:spcAft>
              <a:buSzPct val="100000"/>
              <a:buFont typeface="+mj-lt"/>
              <a:buAutoNum type="arabicPeriod"/>
            </a:pPr>
            <a:r>
              <a:rPr lang="en-US" sz="1400" dirty="0" smtClean="0"/>
              <a:t>E.g. Matching pattern “HTTP”  in a GET request “GET /index.html HTTP/1.0”</a:t>
            </a:r>
          </a:p>
          <a:p>
            <a:pPr marL="342900" indent="-342900">
              <a:spcBef>
                <a:spcPts val="0"/>
              </a:spcBef>
              <a:spcAft>
                <a:spcPts val="200"/>
              </a:spcAft>
              <a:buSzPct val="100000"/>
              <a:buFont typeface="+mj-lt"/>
              <a:buAutoNum type="arabicPeriod"/>
            </a:pPr>
            <a:endParaRPr lang="en-US" sz="1400" dirty="0" smtClean="0"/>
          </a:p>
        </p:txBody>
      </p:sp>
      <p:sp>
        <p:nvSpPr>
          <p:cNvPr id="27" name="Rectangle 26"/>
          <p:cNvSpPr/>
          <p:nvPr/>
        </p:nvSpPr>
        <p:spPr>
          <a:xfrm>
            <a:off x="1143000" y="3848220"/>
            <a:ext cx="1066800" cy="609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GET</a:t>
            </a:r>
            <a:endParaRPr lang="en-US" dirty="0">
              <a:solidFill>
                <a:schemeClr val="tx1"/>
              </a:solidFill>
            </a:endParaRPr>
          </a:p>
        </p:txBody>
      </p:sp>
      <p:sp>
        <p:nvSpPr>
          <p:cNvPr id="28" name="Rectangle 27"/>
          <p:cNvSpPr/>
          <p:nvPr/>
        </p:nvSpPr>
        <p:spPr>
          <a:xfrm>
            <a:off x="4692785" y="2974139"/>
            <a:ext cx="793615" cy="609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60000"/>
                    <a:lumOff val="40000"/>
                  </a:schemeClr>
                </a:solidFill>
              </a:rPr>
              <a:t>HTTP</a:t>
            </a:r>
            <a:endParaRPr lang="en-US" dirty="0">
              <a:solidFill>
                <a:schemeClr val="tx1"/>
              </a:solidFill>
            </a:endParaRPr>
          </a:p>
        </p:txBody>
      </p:sp>
      <p:sp>
        <p:nvSpPr>
          <p:cNvPr id="29" name="Rectangle 28"/>
          <p:cNvSpPr/>
          <p:nvPr/>
        </p:nvSpPr>
        <p:spPr>
          <a:xfrm>
            <a:off x="2514600" y="3848220"/>
            <a:ext cx="1371600" cy="609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/index.html</a:t>
            </a:r>
            <a:endParaRPr lang="en-US" dirty="0">
              <a:solidFill>
                <a:schemeClr val="tx1"/>
              </a:solidFill>
            </a:endParaRPr>
          </a:p>
        </p:txBody>
      </p:sp>
      <p:sp>
        <p:nvSpPr>
          <p:cNvPr id="30" name="Rectangle 29"/>
          <p:cNvSpPr/>
          <p:nvPr/>
        </p:nvSpPr>
        <p:spPr>
          <a:xfrm>
            <a:off x="6254885" y="3847583"/>
            <a:ext cx="907915" cy="609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/1.0</a:t>
            </a:r>
            <a:endParaRPr lang="en-US" dirty="0">
              <a:solidFill>
                <a:schemeClr val="tx1"/>
              </a:solidFill>
            </a:endParaRPr>
          </a:p>
        </p:txBody>
      </p:sp>
      <p:sp>
        <p:nvSpPr>
          <p:cNvPr id="31" name="Left Brace 30"/>
          <p:cNvSpPr/>
          <p:nvPr/>
        </p:nvSpPr>
        <p:spPr>
          <a:xfrm rot="5400000">
            <a:off x="1505441" y="3353411"/>
            <a:ext cx="341917" cy="647700"/>
          </a:xfrm>
          <a:prstGeom prst="leftBrace">
            <a:avLst>
              <a:gd name="adj1" fmla="val 8333"/>
              <a:gd name="adj2" fmla="val 469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1143000" y="3235643"/>
            <a:ext cx="1219200" cy="307777"/>
          </a:xfrm>
          <a:prstGeom prst="rect">
            <a:avLst/>
          </a:prstGeom>
          <a:noFill/>
        </p:spPr>
        <p:txBody>
          <a:bodyPr wrap="square" rtlCol="0">
            <a:spAutoFit/>
          </a:bodyPr>
          <a:lstStyle/>
          <a:p>
            <a:r>
              <a:rPr lang="en-US" sz="1400" dirty="0" smtClean="0"/>
              <a:t>Segment 1</a:t>
            </a:r>
            <a:endParaRPr lang="en-US" sz="1400" dirty="0"/>
          </a:p>
        </p:txBody>
      </p:sp>
      <p:sp>
        <p:nvSpPr>
          <p:cNvPr id="33" name="Left Brace 32"/>
          <p:cNvSpPr/>
          <p:nvPr/>
        </p:nvSpPr>
        <p:spPr>
          <a:xfrm rot="5400000">
            <a:off x="3029442" y="3326574"/>
            <a:ext cx="341917" cy="647700"/>
          </a:xfrm>
          <a:prstGeom prst="leftBrace">
            <a:avLst>
              <a:gd name="adj1" fmla="val 8333"/>
              <a:gd name="adj2" fmla="val 469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2590800" y="3231675"/>
            <a:ext cx="1219200" cy="307777"/>
          </a:xfrm>
          <a:prstGeom prst="rect">
            <a:avLst/>
          </a:prstGeom>
          <a:noFill/>
        </p:spPr>
        <p:txBody>
          <a:bodyPr wrap="square" rtlCol="0">
            <a:spAutoFit/>
          </a:bodyPr>
          <a:lstStyle/>
          <a:p>
            <a:r>
              <a:rPr lang="en-US" sz="1400" dirty="0" smtClean="0"/>
              <a:t>Segment 2</a:t>
            </a:r>
            <a:endParaRPr lang="en-US" sz="1400" dirty="0"/>
          </a:p>
        </p:txBody>
      </p:sp>
      <p:sp>
        <p:nvSpPr>
          <p:cNvPr id="37" name="Left Brace 36"/>
          <p:cNvSpPr/>
          <p:nvPr/>
        </p:nvSpPr>
        <p:spPr>
          <a:xfrm rot="5400000">
            <a:off x="6515591" y="3353411"/>
            <a:ext cx="341917" cy="647700"/>
          </a:xfrm>
          <a:prstGeom prst="leftBrace">
            <a:avLst>
              <a:gd name="adj1" fmla="val 8333"/>
              <a:gd name="adj2" fmla="val 469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p:cNvSpPr txBox="1"/>
          <p:nvPr/>
        </p:nvSpPr>
        <p:spPr>
          <a:xfrm>
            <a:off x="6248400" y="3235643"/>
            <a:ext cx="1219200" cy="307777"/>
          </a:xfrm>
          <a:prstGeom prst="rect">
            <a:avLst/>
          </a:prstGeom>
          <a:noFill/>
        </p:spPr>
        <p:txBody>
          <a:bodyPr wrap="square" rtlCol="0">
            <a:spAutoFit/>
          </a:bodyPr>
          <a:lstStyle/>
          <a:p>
            <a:r>
              <a:rPr lang="en-US" sz="1400" dirty="0" smtClean="0"/>
              <a:t>Segment 4</a:t>
            </a:r>
            <a:endParaRPr lang="en-US" sz="1400" dirty="0"/>
          </a:p>
        </p:txBody>
      </p:sp>
      <p:sp>
        <p:nvSpPr>
          <p:cNvPr id="41" name="Rectangle 40"/>
          <p:cNvSpPr/>
          <p:nvPr/>
        </p:nvSpPr>
        <p:spPr>
          <a:xfrm>
            <a:off x="4692785" y="4572000"/>
            <a:ext cx="793615" cy="609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SIP</a:t>
            </a:r>
            <a:endParaRPr lang="en-US" dirty="0">
              <a:solidFill>
                <a:schemeClr val="tx1"/>
              </a:solidFill>
            </a:endParaRPr>
          </a:p>
        </p:txBody>
      </p:sp>
      <p:sp>
        <p:nvSpPr>
          <p:cNvPr id="5" name="TextBox 4"/>
          <p:cNvSpPr txBox="1"/>
          <p:nvPr/>
        </p:nvSpPr>
        <p:spPr>
          <a:xfrm>
            <a:off x="4038600" y="5345668"/>
            <a:ext cx="2286000" cy="369332"/>
          </a:xfrm>
          <a:prstGeom prst="rect">
            <a:avLst/>
          </a:prstGeom>
          <a:noFill/>
        </p:spPr>
        <p:txBody>
          <a:bodyPr wrap="square" rtlCol="0">
            <a:spAutoFit/>
          </a:bodyPr>
          <a:lstStyle/>
          <a:p>
            <a:r>
              <a:rPr lang="en-US" dirty="0" smtClean="0"/>
              <a:t>(denied segment 3)</a:t>
            </a:r>
            <a:endParaRPr lang="en-US" dirty="0"/>
          </a:p>
        </p:txBody>
      </p:sp>
      <p:sp>
        <p:nvSpPr>
          <p:cNvPr id="44" name="TextBox 43"/>
          <p:cNvSpPr txBox="1"/>
          <p:nvPr/>
        </p:nvSpPr>
        <p:spPr>
          <a:xfrm>
            <a:off x="3962400" y="2526268"/>
            <a:ext cx="2514600" cy="369332"/>
          </a:xfrm>
          <a:prstGeom prst="rect">
            <a:avLst/>
          </a:prstGeom>
          <a:noFill/>
        </p:spPr>
        <p:txBody>
          <a:bodyPr wrap="square" rtlCol="0">
            <a:spAutoFit/>
          </a:bodyPr>
          <a:lstStyle/>
          <a:p>
            <a:r>
              <a:rPr lang="en-US" dirty="0" smtClean="0"/>
              <a:t>(permitted segment 3)</a:t>
            </a:r>
            <a:endParaRPr lang="en-US" dirty="0"/>
          </a:p>
        </p:txBody>
      </p:sp>
      <p:sp>
        <p:nvSpPr>
          <p:cNvPr id="7" name="Right Arrow 6"/>
          <p:cNvSpPr/>
          <p:nvPr/>
        </p:nvSpPr>
        <p:spPr>
          <a:xfrm rot="20094893">
            <a:off x="3915201" y="3731682"/>
            <a:ext cx="722701" cy="61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rot="1060549">
            <a:off x="3933165" y="4527857"/>
            <a:ext cx="722701" cy="61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rot="1060549">
            <a:off x="5533365" y="3689657"/>
            <a:ext cx="722701" cy="61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rot="20702064">
            <a:off x="5480380" y="4512479"/>
            <a:ext cx="70304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0106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22" name="Rectangle 2"/>
          <p:cNvSpPr>
            <a:spLocks noGrp="1" noChangeArrowheads="1"/>
          </p:cNvSpPr>
          <p:nvPr>
            <p:ph type="title"/>
          </p:nvPr>
        </p:nvSpPr>
        <p:spPr>
          <a:xfrm>
            <a:off x="685800" y="2587625"/>
            <a:ext cx="8229600" cy="917575"/>
          </a:xfrm>
        </p:spPr>
        <p:txBody>
          <a:bodyPr/>
          <a:lstStyle/>
          <a:p>
            <a:pPr>
              <a:defRPr/>
            </a:pPr>
            <a:r>
              <a:rPr lang="en-US" dirty="0" smtClean="0"/>
              <a:t>Network Application Identification</a:t>
            </a:r>
            <a:endParaRPr dirty="0"/>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114800"/>
            <a:ext cx="2509837" cy="205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1647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a:t>
            </a:r>
            <a:r>
              <a:rPr lang="en-US" dirty="0" smtClean="0"/>
              <a:t>Identification 1/3</a:t>
            </a:r>
            <a:endParaRPr lang="en-US" dirty="0"/>
          </a:p>
        </p:txBody>
      </p:sp>
      <p:sp>
        <p:nvSpPr>
          <p:cNvPr id="3" name="Content Placeholder 2"/>
          <p:cNvSpPr>
            <a:spLocks noGrp="1"/>
          </p:cNvSpPr>
          <p:nvPr>
            <p:ph sz="quarter" idx="10"/>
          </p:nvPr>
        </p:nvSpPr>
        <p:spPr>
          <a:xfrm>
            <a:off x="228600" y="1143000"/>
            <a:ext cx="8229600" cy="4928558"/>
          </a:xfrm>
        </p:spPr>
        <p:txBody>
          <a:bodyPr/>
          <a:lstStyle/>
          <a:p>
            <a:pPr marL="342900" indent="-342900">
              <a:spcBef>
                <a:spcPts val="0"/>
              </a:spcBef>
              <a:spcAft>
                <a:spcPts val="200"/>
              </a:spcAft>
              <a:buSzPct val="100000"/>
              <a:buFont typeface="+mj-lt"/>
              <a:buAutoNum type="arabicPeriod"/>
            </a:pPr>
            <a:r>
              <a:rPr lang="en-US" sz="1400" dirty="0" smtClean="0"/>
              <a:t>Must Pass Some Traffic (Bi-directionally) before Application can be identified</a:t>
            </a:r>
          </a:p>
          <a:p>
            <a:pPr marL="342900" indent="-342900">
              <a:spcBef>
                <a:spcPts val="0"/>
              </a:spcBef>
              <a:spcAft>
                <a:spcPts val="200"/>
              </a:spcAft>
              <a:buSzPct val="100000"/>
              <a:buFont typeface="+mj-lt"/>
              <a:buAutoNum type="arabicPeriod"/>
            </a:pPr>
            <a:r>
              <a:rPr lang="en-US" sz="1400" dirty="0" smtClean="0"/>
              <a:t>In this example, TCP 3-way handshake completed, but no L7 payload has been sent so application has not be identified.</a:t>
            </a:r>
          </a:p>
          <a:p>
            <a:pPr marL="342900" indent="-342900">
              <a:spcBef>
                <a:spcPts val="0"/>
              </a:spcBef>
              <a:spcAft>
                <a:spcPts val="200"/>
              </a:spcAft>
              <a:buSzPct val="100000"/>
              <a:buFont typeface="+mj-lt"/>
              <a:buAutoNum type="arabicPeriod"/>
            </a:pPr>
            <a:endParaRPr lang="en-US" sz="1400" dirty="0" smtClean="0"/>
          </a:p>
          <a:p>
            <a:pPr marL="342900" indent="-342900">
              <a:spcBef>
                <a:spcPts val="0"/>
              </a:spcBef>
              <a:spcAft>
                <a:spcPts val="200"/>
              </a:spcAft>
              <a:buSzPct val="100000"/>
              <a:buFont typeface="+mj-lt"/>
              <a:buAutoNum type="arabicPeriod"/>
            </a:pPr>
            <a:endParaRPr lang="en-US" sz="1400" dirty="0"/>
          </a:p>
        </p:txBody>
      </p:sp>
      <p:pic>
        <p:nvPicPr>
          <p:cNvPr id="2056" name="Picture 8" descr="C:\Users\BRADMA~1.BRA\AppData\Local\Temp\SNAGHTML33b61d5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86200"/>
            <a:ext cx="8048730" cy="225876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09800"/>
            <a:ext cx="7939037"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145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Identification 2/3</a:t>
            </a:r>
            <a:endParaRPr lang="en-US" dirty="0"/>
          </a:p>
        </p:txBody>
      </p:sp>
      <p:sp>
        <p:nvSpPr>
          <p:cNvPr id="3" name="Content Placeholder 2"/>
          <p:cNvSpPr>
            <a:spLocks noGrp="1"/>
          </p:cNvSpPr>
          <p:nvPr>
            <p:ph sz="quarter" idx="10"/>
          </p:nvPr>
        </p:nvSpPr>
        <p:spPr>
          <a:xfrm>
            <a:off x="228600" y="1219200"/>
            <a:ext cx="8229600" cy="304800"/>
          </a:xfrm>
        </p:spPr>
        <p:txBody>
          <a:bodyPr/>
          <a:lstStyle/>
          <a:p>
            <a:pPr marL="342900" indent="-342900">
              <a:spcBef>
                <a:spcPts val="0"/>
              </a:spcBef>
              <a:spcAft>
                <a:spcPts val="200"/>
              </a:spcAft>
              <a:buSzPct val="100000"/>
              <a:buFont typeface="+mj-lt"/>
              <a:buAutoNum type="arabicPeriod"/>
            </a:pPr>
            <a:r>
              <a:rPr lang="en-US" sz="1400" dirty="0" smtClean="0"/>
              <a:t>Actual detection must occur on payload, here HTTP has been identified after Layer 7 exchange.</a:t>
            </a:r>
            <a:endParaRPr lang="en-US" sz="1400" dirty="0"/>
          </a:p>
        </p:txBody>
      </p:sp>
      <p:pic>
        <p:nvPicPr>
          <p:cNvPr id="27650" name="Picture 2" descr="C:\Users\BRADMA~1.BRA\AppData\Local\Temp\SNAGHTML33bc6f2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886200"/>
            <a:ext cx="6854825" cy="2329514"/>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260" y="1524000"/>
            <a:ext cx="8207375" cy="2378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1998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Identification 3/3</a:t>
            </a:r>
            <a:endParaRPr lang="en-US" dirty="0"/>
          </a:p>
        </p:txBody>
      </p:sp>
      <p:sp>
        <p:nvSpPr>
          <p:cNvPr id="3" name="Content Placeholder 2"/>
          <p:cNvSpPr>
            <a:spLocks noGrp="1"/>
          </p:cNvSpPr>
          <p:nvPr>
            <p:ph sz="quarter" idx="10"/>
          </p:nvPr>
        </p:nvSpPr>
        <p:spPr>
          <a:xfrm>
            <a:off x="228600" y="1219200"/>
            <a:ext cx="8229600" cy="304800"/>
          </a:xfrm>
        </p:spPr>
        <p:txBody>
          <a:bodyPr/>
          <a:lstStyle/>
          <a:p>
            <a:pPr marL="342900" indent="-342900">
              <a:spcBef>
                <a:spcPts val="0"/>
              </a:spcBef>
              <a:spcAft>
                <a:spcPts val="200"/>
              </a:spcAft>
              <a:buSzPct val="100000"/>
              <a:buFont typeface="+mj-lt"/>
              <a:buAutoNum type="arabicPeriod"/>
            </a:pPr>
            <a:r>
              <a:rPr lang="en-US" sz="1400" dirty="0" smtClean="0"/>
              <a:t>Application Firewalling itself doesn’t inspect beyond the application ID, so it doesn’t stop attacks.</a:t>
            </a:r>
            <a:endParaRPr lang="en-US" sz="1400" dirty="0"/>
          </a:p>
        </p:txBody>
      </p:sp>
      <p:pic>
        <p:nvPicPr>
          <p:cNvPr id="33794" name="Picture 2" descr="C:\Users\BRADMA~1.BRA\AppData\Local\Temp\SNAGHTML33d570e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247" y="3886200"/>
            <a:ext cx="7391400" cy="2489252"/>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90675"/>
            <a:ext cx="8493443"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175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8018" name="Rectangle 2"/>
          <p:cNvSpPr>
            <a:spLocks noGrp="1" noChangeArrowheads="1"/>
          </p:cNvSpPr>
          <p:nvPr>
            <p:ph type="title"/>
          </p:nvPr>
        </p:nvSpPr>
        <p:spPr>
          <a:xfrm>
            <a:off x="152400" y="2971800"/>
            <a:ext cx="8991600" cy="917575"/>
          </a:xfrm>
        </p:spPr>
        <p:txBody>
          <a:bodyPr/>
          <a:lstStyle/>
          <a:p>
            <a:pPr>
              <a:defRPr/>
            </a:pPr>
            <a:r>
              <a:rPr dirty="0" smtClean="0">
                <a:solidFill>
                  <a:srgbClr val="FFFFFF"/>
                </a:solidFill>
              </a:rPr>
              <a:t>Limitations Vulnerabilities Exploitation</a:t>
            </a:r>
            <a:endParaRPr dirty="0">
              <a:solidFill>
                <a:srgbClr val="FFFFFF"/>
              </a:solidFill>
            </a:endParaRPr>
          </a:p>
        </p:txBody>
      </p:sp>
    </p:spTree>
    <p:extLst>
      <p:ext uri="{BB962C8B-B14F-4D97-AF65-F5344CB8AC3E}">
        <p14:creationId xmlns:p14="http://schemas.microsoft.com/office/powerpoint/2010/main" val="71197040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 Server collusion</a:t>
            </a:r>
            <a:endParaRPr lang="en-US" dirty="0"/>
          </a:p>
        </p:txBody>
      </p:sp>
      <p:sp>
        <p:nvSpPr>
          <p:cNvPr id="3" name="Content Placeholder 2"/>
          <p:cNvSpPr>
            <a:spLocks noGrp="1"/>
          </p:cNvSpPr>
          <p:nvPr>
            <p:ph sz="quarter" idx="10"/>
          </p:nvPr>
        </p:nvSpPr>
        <p:spPr>
          <a:xfrm>
            <a:off x="228600" y="1219200"/>
            <a:ext cx="8229600" cy="533400"/>
          </a:xfrm>
        </p:spPr>
        <p:txBody>
          <a:bodyPr/>
          <a:lstStyle/>
          <a:p>
            <a:pPr marL="342900" indent="-342900">
              <a:spcBef>
                <a:spcPts val="0"/>
              </a:spcBef>
              <a:spcAft>
                <a:spcPts val="200"/>
              </a:spcAft>
              <a:buSzPct val="100000"/>
              <a:buFont typeface="+mj-lt"/>
              <a:buAutoNum type="arabicPeriod"/>
            </a:pPr>
            <a:r>
              <a:rPr lang="en-US" sz="1400" dirty="0" smtClean="0"/>
              <a:t>Start connection as a permitted application, after Application Firewall is done, switch it to another!</a:t>
            </a:r>
            <a:endParaRPr lang="en-US" sz="1400" dirty="0"/>
          </a:p>
          <a:p>
            <a:pPr marL="342900" indent="-342900">
              <a:spcBef>
                <a:spcPts val="0"/>
              </a:spcBef>
              <a:spcAft>
                <a:spcPts val="200"/>
              </a:spcAft>
              <a:buSzPct val="100000"/>
              <a:buFont typeface="+mj-lt"/>
              <a:buAutoNum type="arabicPeriod"/>
            </a:pPr>
            <a:endParaRPr lang="en-US" sz="1400" dirty="0" smtClean="0"/>
          </a:p>
          <a:p>
            <a:pPr marL="342900" indent="-342900">
              <a:spcBef>
                <a:spcPts val="0"/>
              </a:spcBef>
              <a:spcAft>
                <a:spcPts val="200"/>
              </a:spcAft>
              <a:buSzPct val="100000"/>
              <a:buFont typeface="+mj-lt"/>
              <a:buAutoNum type="arabicPeriod"/>
            </a:pPr>
            <a:endParaRPr lang="en-US" sz="1400"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7951101" cy="389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4014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0"/>
          </p:nvPr>
        </p:nvSpPr>
        <p:spPr/>
        <p:txBody>
          <a:bodyPr>
            <a:normAutofit lnSpcReduction="10000"/>
          </a:bodyPr>
          <a:lstStyle/>
          <a:p>
            <a:pPr marL="0" indent="-112712">
              <a:buNone/>
            </a:pPr>
            <a:r>
              <a:rPr lang="en-US" dirty="0" smtClean="0"/>
              <a:t> Discussion</a:t>
            </a:r>
          </a:p>
          <a:p>
            <a:pPr lvl="1"/>
            <a:r>
              <a:rPr lang="en-US" dirty="0" smtClean="0"/>
              <a:t>Beyond Layer 4 – App-FW Explained</a:t>
            </a:r>
          </a:p>
          <a:p>
            <a:pPr lvl="1"/>
            <a:r>
              <a:rPr lang="en-US" dirty="0" smtClean="0"/>
              <a:t>Can Do / Can’t Do, Vulnerabilities and Limitations</a:t>
            </a:r>
          </a:p>
          <a:p>
            <a:pPr lvl="1"/>
            <a:r>
              <a:rPr lang="en-US" dirty="0" smtClean="0"/>
              <a:t>Exploitation in Action</a:t>
            </a:r>
            <a:endParaRPr lang="en-US" dirty="0"/>
          </a:p>
          <a:p>
            <a:pPr lvl="1"/>
            <a:r>
              <a:rPr lang="en-US" dirty="0" smtClean="0"/>
              <a:t>Getting it Right</a:t>
            </a:r>
          </a:p>
          <a:p>
            <a:endParaRPr lang="en-US" dirty="0"/>
          </a:p>
          <a:p>
            <a:r>
              <a:rPr lang="en-US" dirty="0" smtClean="0"/>
              <a:t>Key Issues</a:t>
            </a:r>
          </a:p>
          <a:p>
            <a:pPr lvl="1"/>
            <a:r>
              <a:rPr lang="en-US" dirty="0" smtClean="0"/>
              <a:t>Application Firewalling does not replace traditional security mechanisms like stateful firewall and full IPS</a:t>
            </a:r>
          </a:p>
          <a:p>
            <a:pPr lvl="1"/>
            <a:r>
              <a:rPr lang="en-US" dirty="0" smtClean="0"/>
              <a:t>Application Firewalling has limitations even when properly implemented, there are also a number of potential network pitfalls.</a:t>
            </a:r>
          </a:p>
          <a:p>
            <a:pPr lvl="1"/>
            <a:r>
              <a:rPr lang="en-US" dirty="0" smtClean="0"/>
              <a:t>How to properly deploy this technology in conjunction with traditional security mechanisms.</a:t>
            </a:r>
          </a:p>
          <a:p>
            <a:endParaRPr lang="en-US" dirty="0" smtClean="0"/>
          </a:p>
          <a:p>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bidirectional inspection</a:t>
            </a:r>
            <a:endParaRPr lang="en-US" dirty="0"/>
          </a:p>
        </p:txBody>
      </p:sp>
      <p:sp>
        <p:nvSpPr>
          <p:cNvPr id="3" name="Content Placeholder 2"/>
          <p:cNvSpPr>
            <a:spLocks noGrp="1"/>
          </p:cNvSpPr>
          <p:nvPr>
            <p:ph sz="quarter" idx="10"/>
          </p:nvPr>
        </p:nvSpPr>
        <p:spPr>
          <a:xfrm>
            <a:off x="228600" y="1219200"/>
            <a:ext cx="8229600" cy="4852358"/>
          </a:xfrm>
        </p:spPr>
        <p:txBody>
          <a:bodyPr/>
          <a:lstStyle/>
          <a:p>
            <a:pPr marL="342900" indent="-342900">
              <a:spcBef>
                <a:spcPts val="0"/>
              </a:spcBef>
              <a:spcAft>
                <a:spcPts val="200"/>
              </a:spcAft>
              <a:buSzPct val="100000"/>
              <a:buFont typeface="+mj-lt"/>
              <a:buAutoNum type="arabicPeriod"/>
            </a:pPr>
            <a:r>
              <a:rPr lang="en-US" sz="1400" dirty="0" smtClean="0"/>
              <a:t>May not inspect both Client to Server and Server to Client: Poisoned Results</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00200"/>
            <a:ext cx="5112848" cy="254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C:\Users\BRADMA~1.BRA\AppData\Local\Temp\SNAGHTML248fdf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 y="4181475"/>
            <a:ext cx="8086725"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64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Reversing Protocol Traffic</a:t>
            </a:r>
            <a:endParaRPr lang="en-US" dirty="0"/>
          </a:p>
        </p:txBody>
      </p:sp>
      <p:sp>
        <p:nvSpPr>
          <p:cNvPr id="3" name="Content Placeholder 2"/>
          <p:cNvSpPr>
            <a:spLocks noGrp="1"/>
          </p:cNvSpPr>
          <p:nvPr>
            <p:ph sz="quarter" idx="10"/>
          </p:nvPr>
        </p:nvSpPr>
        <p:spPr>
          <a:xfrm>
            <a:off x="228600" y="1219200"/>
            <a:ext cx="8229600" cy="838200"/>
          </a:xfrm>
        </p:spPr>
        <p:txBody>
          <a:bodyPr/>
          <a:lstStyle/>
          <a:p>
            <a:pPr marL="342900" indent="-342900">
              <a:spcBef>
                <a:spcPts val="0"/>
              </a:spcBef>
              <a:spcAft>
                <a:spcPts val="200"/>
              </a:spcAft>
              <a:buSzPct val="100000"/>
              <a:buFont typeface="+mj-lt"/>
              <a:buAutoNum type="arabicPeriod"/>
            </a:pPr>
            <a:r>
              <a:rPr lang="en-US" sz="1400" dirty="0" smtClean="0"/>
              <a:t>Application Firewall may not differentiate the Client and the Server directions, this can be used to trick </a:t>
            </a:r>
            <a:r>
              <a:rPr lang="en-US" sz="1400" dirty="0" err="1" smtClean="0"/>
              <a:t>AppFW</a:t>
            </a:r>
            <a:r>
              <a:rPr lang="en-US" sz="1400" dirty="0" smtClean="0"/>
              <a:t> and other Layer 7 services.</a:t>
            </a:r>
          </a:p>
          <a:p>
            <a:pPr marL="342900" indent="-342900">
              <a:spcBef>
                <a:spcPts val="0"/>
              </a:spcBef>
              <a:spcAft>
                <a:spcPts val="200"/>
              </a:spcAft>
              <a:buSzPct val="100000"/>
              <a:buFont typeface="+mj-lt"/>
              <a:buAutoNum type="arabicPeriod"/>
            </a:pPr>
            <a:r>
              <a:rPr lang="en-US" sz="1400" dirty="0" smtClean="0"/>
              <a:t>What happens if you switch the client to server and server to client traffic, do you an improper match?</a:t>
            </a:r>
          </a:p>
          <a:p>
            <a:pPr marL="342900" indent="-342900">
              <a:spcBef>
                <a:spcPts val="0"/>
              </a:spcBef>
              <a:spcAft>
                <a:spcPts val="200"/>
              </a:spcAft>
              <a:buSzPct val="100000"/>
              <a:buFont typeface="+mj-lt"/>
              <a:buAutoNum type="arabicPeriod"/>
            </a:pPr>
            <a:r>
              <a:rPr lang="en-US" sz="1400" dirty="0" smtClean="0"/>
              <a:t>For this </a:t>
            </a:r>
            <a:r>
              <a:rPr lang="en-US" sz="1400" dirty="0" err="1" smtClean="0"/>
              <a:t>AppFW</a:t>
            </a:r>
            <a:r>
              <a:rPr lang="en-US" sz="1400" dirty="0" smtClean="0"/>
              <a:t>, no, but perhaps others?</a:t>
            </a:r>
            <a:endParaRPr lang="en-US" sz="1400" dirty="0"/>
          </a:p>
          <a:p>
            <a:pPr marL="342900" indent="-342900">
              <a:spcBef>
                <a:spcPts val="0"/>
              </a:spcBef>
              <a:spcAft>
                <a:spcPts val="200"/>
              </a:spcAft>
              <a:buSzPct val="100000"/>
              <a:buFont typeface="+mj-lt"/>
              <a:buAutoNum type="arabicPeriod"/>
            </a:pPr>
            <a:endParaRPr lang="en-US" sz="1400" dirty="0"/>
          </a:p>
        </p:txBody>
      </p:sp>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38700"/>
            <a:ext cx="5867400" cy="2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2533" y="2009775"/>
            <a:ext cx="44958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877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based detection?</a:t>
            </a:r>
            <a:endParaRPr lang="en-US" dirty="0"/>
          </a:p>
        </p:txBody>
      </p:sp>
      <p:sp>
        <p:nvSpPr>
          <p:cNvPr id="3" name="Content Placeholder 2"/>
          <p:cNvSpPr>
            <a:spLocks noGrp="1"/>
          </p:cNvSpPr>
          <p:nvPr>
            <p:ph sz="quarter" idx="10"/>
          </p:nvPr>
        </p:nvSpPr>
        <p:spPr>
          <a:xfrm>
            <a:off x="304800" y="1066800"/>
            <a:ext cx="8229600" cy="685800"/>
          </a:xfrm>
        </p:spPr>
        <p:txBody>
          <a:bodyPr/>
          <a:lstStyle/>
          <a:p>
            <a:pPr marL="342900" indent="-342900">
              <a:spcBef>
                <a:spcPts val="0"/>
              </a:spcBef>
              <a:spcAft>
                <a:spcPts val="200"/>
              </a:spcAft>
              <a:buSzPct val="100000"/>
              <a:buFont typeface="+mj-lt"/>
              <a:buAutoNum type="arabicPeriod"/>
            </a:pPr>
            <a:r>
              <a:rPr lang="en-US" sz="1400" dirty="0" smtClean="0"/>
              <a:t>Perhaps not all detection is actually based on actual application identification, some may only inspect on certain ports, or may just deem a certain port an application without an AppID match.</a:t>
            </a:r>
          </a:p>
          <a:p>
            <a:pPr marL="342900" indent="-342900">
              <a:spcBef>
                <a:spcPts val="0"/>
              </a:spcBef>
              <a:spcAft>
                <a:spcPts val="200"/>
              </a:spcAft>
              <a:buSzPct val="100000"/>
              <a:buFont typeface="+mj-lt"/>
              <a:buAutoNum type="arabicPeriod"/>
            </a:pPr>
            <a:endParaRPr lang="en-US" sz="14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962400"/>
            <a:ext cx="6629400" cy="17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7339" y="1828800"/>
            <a:ext cx="6619461" cy="1856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Brace 3"/>
          <p:cNvSpPr/>
          <p:nvPr/>
        </p:nvSpPr>
        <p:spPr>
          <a:xfrm>
            <a:off x="1524000" y="1981200"/>
            <a:ext cx="228600" cy="1600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a:off x="1524000" y="4038600"/>
            <a:ext cx="228600" cy="1600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228600" y="2493927"/>
            <a:ext cx="1219200" cy="584775"/>
          </a:xfrm>
          <a:prstGeom prst="rect">
            <a:avLst/>
          </a:prstGeom>
          <a:noFill/>
        </p:spPr>
        <p:txBody>
          <a:bodyPr wrap="square" rtlCol="0">
            <a:spAutoFit/>
          </a:bodyPr>
          <a:lstStyle/>
          <a:p>
            <a:r>
              <a:rPr lang="en-US" sz="1600" dirty="0" smtClean="0"/>
              <a:t>DNS Traffic on Port 53</a:t>
            </a:r>
            <a:endParaRPr lang="en-US" sz="1600" dirty="0"/>
          </a:p>
        </p:txBody>
      </p:sp>
      <p:sp>
        <p:nvSpPr>
          <p:cNvPr id="12" name="TextBox 11"/>
          <p:cNvSpPr txBox="1"/>
          <p:nvPr/>
        </p:nvSpPr>
        <p:spPr>
          <a:xfrm>
            <a:off x="152400" y="4419600"/>
            <a:ext cx="1752600" cy="830997"/>
          </a:xfrm>
          <a:prstGeom prst="rect">
            <a:avLst/>
          </a:prstGeom>
          <a:noFill/>
        </p:spPr>
        <p:txBody>
          <a:bodyPr wrap="square" rtlCol="0">
            <a:spAutoFit/>
          </a:bodyPr>
          <a:lstStyle/>
          <a:p>
            <a:r>
              <a:rPr lang="en-US" sz="1600" dirty="0" smtClean="0"/>
              <a:t>Exact same traffic on any other port</a:t>
            </a:r>
            <a:endParaRPr lang="en-US" sz="1600" dirty="0"/>
          </a:p>
        </p:txBody>
      </p:sp>
    </p:spTree>
    <p:extLst>
      <p:ext uri="{BB962C8B-B14F-4D97-AF65-F5344CB8AC3E}">
        <p14:creationId xmlns:p14="http://schemas.microsoft.com/office/powerpoint/2010/main" val="38169616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Cache Poisoning 1/6</a:t>
            </a:r>
            <a:endParaRPr lang="en-US" dirty="0"/>
          </a:p>
        </p:txBody>
      </p:sp>
      <p:sp>
        <p:nvSpPr>
          <p:cNvPr id="3" name="Content Placeholder 2"/>
          <p:cNvSpPr>
            <a:spLocks noGrp="1"/>
          </p:cNvSpPr>
          <p:nvPr>
            <p:ph sz="quarter" idx="10"/>
          </p:nvPr>
        </p:nvSpPr>
        <p:spPr>
          <a:xfrm>
            <a:off x="228600" y="1219200"/>
            <a:ext cx="8229600" cy="304800"/>
          </a:xfrm>
        </p:spPr>
        <p:txBody>
          <a:bodyPr/>
          <a:lstStyle/>
          <a:p>
            <a:pPr marL="342900" indent="-342900">
              <a:spcBef>
                <a:spcPts val="0"/>
              </a:spcBef>
              <a:spcAft>
                <a:spcPts val="200"/>
              </a:spcAft>
              <a:buSzPct val="100000"/>
              <a:buFont typeface="+mj-lt"/>
              <a:buAutoNum type="arabicPeriod"/>
            </a:pPr>
            <a:r>
              <a:rPr lang="en-US" sz="1400" dirty="0" smtClean="0"/>
              <a:t>Example, simple policy, block SMTP on any port, allow anything else</a:t>
            </a:r>
            <a:endParaRPr lang="en-US" sz="1400" dirty="0"/>
          </a:p>
        </p:txBody>
      </p:sp>
      <p:pic>
        <p:nvPicPr>
          <p:cNvPr id="9220" name="Picture 4" descr="C:\Users\BRADMA~1.BRA\AppData\Local\Temp\SNAGHTML26ff7ec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62" y="2209800"/>
            <a:ext cx="8723138"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7785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Cache Poisoning 2/6</a:t>
            </a:r>
            <a:endParaRPr lang="en-US" dirty="0"/>
          </a:p>
        </p:txBody>
      </p:sp>
      <p:sp>
        <p:nvSpPr>
          <p:cNvPr id="3" name="Content Placeholder 2"/>
          <p:cNvSpPr>
            <a:spLocks noGrp="1"/>
          </p:cNvSpPr>
          <p:nvPr>
            <p:ph sz="quarter" idx="10"/>
          </p:nvPr>
        </p:nvSpPr>
        <p:spPr>
          <a:xfrm>
            <a:off x="228600" y="1219200"/>
            <a:ext cx="8229600" cy="304800"/>
          </a:xfrm>
        </p:spPr>
        <p:txBody>
          <a:bodyPr/>
          <a:lstStyle/>
          <a:p>
            <a:pPr marL="342900" indent="-342900">
              <a:spcBef>
                <a:spcPts val="0"/>
              </a:spcBef>
              <a:spcAft>
                <a:spcPts val="200"/>
              </a:spcAft>
              <a:buSzPct val="100000"/>
              <a:buFont typeface="+mj-lt"/>
              <a:buAutoNum type="arabicPeriod"/>
            </a:pPr>
            <a:r>
              <a:rPr lang="en-US" sz="1400" dirty="0" smtClean="0"/>
              <a:t>We try sending SMTP over port 80, it get’s blocked as expected</a:t>
            </a:r>
          </a:p>
          <a:p>
            <a:pPr marL="342900" indent="-342900">
              <a:spcBef>
                <a:spcPts val="0"/>
              </a:spcBef>
              <a:spcAft>
                <a:spcPts val="200"/>
              </a:spcAft>
              <a:buSzPct val="100000"/>
              <a:buFont typeface="+mj-lt"/>
              <a:buAutoNum type="arabicPeriod"/>
            </a:pPr>
            <a:endParaRPr lang="en-US" sz="1400" dirty="0"/>
          </a:p>
          <a:p>
            <a:pPr marL="342900" indent="-342900">
              <a:spcBef>
                <a:spcPts val="0"/>
              </a:spcBef>
              <a:spcAft>
                <a:spcPts val="200"/>
              </a:spcAft>
              <a:buSzPct val="100000"/>
              <a:buFont typeface="+mj-lt"/>
              <a:buAutoNum type="arabicPeriod"/>
            </a:pPr>
            <a:endParaRPr lang="en-US" sz="1400" dirty="0"/>
          </a:p>
          <a:p>
            <a:pPr marL="0" indent="0">
              <a:spcBef>
                <a:spcPts val="0"/>
              </a:spcBef>
              <a:spcAft>
                <a:spcPts val="200"/>
              </a:spcAft>
              <a:buSzPct val="100000"/>
              <a:buNone/>
            </a:pPr>
            <a:r>
              <a:rPr lang="en-US" sz="1400" dirty="0" smtClean="0"/>
              <a:t>			(</a:t>
            </a:r>
            <a:r>
              <a:rPr lang="en-US" sz="1400" dirty="0"/>
              <a:t>Server-to-Client</a:t>
            </a:r>
            <a:r>
              <a:rPr lang="en-US" sz="1400" dirty="0" smtClean="0"/>
              <a:t>)	</a:t>
            </a:r>
            <a:endParaRPr lang="en-US" sz="1400" dirty="0"/>
          </a:p>
          <a:p>
            <a:pPr marL="0" indent="0">
              <a:spcBef>
                <a:spcPts val="0"/>
              </a:spcBef>
              <a:spcAft>
                <a:spcPts val="200"/>
              </a:spcAft>
              <a:buSzPct val="100000"/>
              <a:buNone/>
            </a:pPr>
            <a:r>
              <a:rPr lang="en-US" sz="1400" dirty="0" smtClean="0"/>
              <a:t>		220 </a:t>
            </a:r>
            <a:r>
              <a:rPr lang="en-US" sz="1400" dirty="0"/>
              <a:t>smtp.example.com ESMTP Postfix</a:t>
            </a:r>
          </a:p>
          <a:p>
            <a:pPr marL="342900" indent="-342900">
              <a:spcBef>
                <a:spcPts val="0"/>
              </a:spcBef>
              <a:spcAft>
                <a:spcPts val="200"/>
              </a:spcAft>
              <a:buSzPct val="100000"/>
              <a:buFont typeface="+mj-lt"/>
              <a:buAutoNum type="arabicPeriod"/>
            </a:pPr>
            <a:endParaRPr lang="en-US" sz="1400" dirty="0"/>
          </a:p>
        </p:txBody>
      </p:sp>
      <p:pic>
        <p:nvPicPr>
          <p:cNvPr id="10242" name="Picture 2" descr="C:\Users\BRADMA~1.BRA\AppData\Local\Temp\SNAGHTML27025c5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54" y="3200401"/>
            <a:ext cx="8939941"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57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Cache Poisoning 3/6</a:t>
            </a:r>
            <a:endParaRPr lang="en-US" dirty="0"/>
          </a:p>
        </p:txBody>
      </p:sp>
      <p:sp>
        <p:nvSpPr>
          <p:cNvPr id="3" name="Content Placeholder 2"/>
          <p:cNvSpPr>
            <a:spLocks noGrp="1"/>
          </p:cNvSpPr>
          <p:nvPr>
            <p:ph sz="quarter" idx="10"/>
          </p:nvPr>
        </p:nvSpPr>
        <p:spPr>
          <a:xfrm>
            <a:off x="228600" y="1219200"/>
            <a:ext cx="8229600" cy="304800"/>
          </a:xfrm>
        </p:spPr>
        <p:txBody>
          <a:bodyPr/>
          <a:lstStyle/>
          <a:p>
            <a:pPr marL="342900" indent="-342900">
              <a:spcBef>
                <a:spcPts val="0"/>
              </a:spcBef>
              <a:spcAft>
                <a:spcPts val="200"/>
              </a:spcAft>
              <a:buSzPct val="100000"/>
              <a:buFont typeface="+mj-lt"/>
              <a:buAutoNum type="arabicPeriod"/>
            </a:pPr>
            <a:r>
              <a:rPr lang="en-US" sz="1400" dirty="0" smtClean="0"/>
              <a:t>Let’s poison the cache with HTTP first (with several connections for good measure) then try the same test.</a:t>
            </a:r>
          </a:p>
          <a:p>
            <a:pPr marL="342900" indent="-342900">
              <a:spcBef>
                <a:spcPts val="0"/>
              </a:spcBef>
              <a:spcAft>
                <a:spcPts val="200"/>
              </a:spcAft>
              <a:buSzPct val="100000"/>
              <a:buFont typeface="+mj-lt"/>
              <a:buAutoNum type="arabicPeriod"/>
            </a:pPr>
            <a:r>
              <a:rPr lang="en-US" sz="1400" dirty="0" smtClean="0"/>
              <a:t>Application 109 stands for HTTP, we sent 20 separate HTTP connections to 192.168.2.13 on port 80</a:t>
            </a:r>
          </a:p>
          <a:p>
            <a:pPr marL="342900" indent="-342900">
              <a:spcBef>
                <a:spcPts val="0"/>
              </a:spcBef>
              <a:spcAft>
                <a:spcPts val="200"/>
              </a:spcAft>
              <a:buSzPct val="100000"/>
              <a:buFont typeface="+mj-lt"/>
              <a:buAutoNum type="arabicPeriod"/>
            </a:pPr>
            <a:endParaRPr lang="en-US" sz="1400" dirty="0"/>
          </a:p>
          <a:p>
            <a:pPr marL="342900" indent="-342900">
              <a:spcBef>
                <a:spcPts val="0"/>
              </a:spcBef>
              <a:spcAft>
                <a:spcPts val="200"/>
              </a:spcAft>
              <a:buSzPct val="100000"/>
              <a:buFont typeface="+mj-lt"/>
              <a:buAutoNum type="arabicPeriod"/>
            </a:pPr>
            <a:endParaRPr lang="en-US" sz="1400" dirty="0"/>
          </a:p>
          <a:p>
            <a:pPr marL="0" indent="0">
              <a:spcBef>
                <a:spcPts val="0"/>
              </a:spcBef>
              <a:spcAft>
                <a:spcPts val="200"/>
              </a:spcAft>
              <a:buSzPct val="100000"/>
              <a:buNone/>
            </a:pPr>
            <a:r>
              <a:rPr lang="en-US" sz="1400" dirty="0" smtClean="0"/>
              <a:t>		</a:t>
            </a:r>
            <a:endParaRPr lang="en-US" sz="1400" dirty="0"/>
          </a:p>
        </p:txBody>
      </p:sp>
      <p:pic>
        <p:nvPicPr>
          <p:cNvPr id="12290" name="Picture 2" descr="C:\Users\BRADMA~1.BRA\AppData\Local\Temp\SNAGHTML2706b34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24200"/>
            <a:ext cx="8226425" cy="1708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1696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Cache Poisoning 4/6</a:t>
            </a:r>
            <a:endParaRPr lang="en-US" dirty="0"/>
          </a:p>
        </p:txBody>
      </p:sp>
      <p:sp>
        <p:nvSpPr>
          <p:cNvPr id="3" name="Content Placeholder 2"/>
          <p:cNvSpPr>
            <a:spLocks noGrp="1"/>
          </p:cNvSpPr>
          <p:nvPr>
            <p:ph sz="quarter" idx="10"/>
          </p:nvPr>
        </p:nvSpPr>
        <p:spPr>
          <a:xfrm>
            <a:off x="228600" y="1219200"/>
            <a:ext cx="8229600" cy="304800"/>
          </a:xfrm>
        </p:spPr>
        <p:txBody>
          <a:bodyPr/>
          <a:lstStyle/>
          <a:p>
            <a:pPr marL="342900" indent="-342900">
              <a:spcBef>
                <a:spcPts val="0"/>
              </a:spcBef>
              <a:spcAft>
                <a:spcPts val="200"/>
              </a:spcAft>
              <a:buSzPct val="100000"/>
              <a:buFont typeface="+mj-lt"/>
              <a:buAutoNum type="arabicPeriod"/>
            </a:pPr>
            <a:r>
              <a:rPr lang="en-US" sz="1400" dirty="0" smtClean="0"/>
              <a:t>Now send SMTP traffic in a new connection, same port / protocol / server, it’s permitted!</a:t>
            </a:r>
          </a:p>
          <a:p>
            <a:pPr marL="342900" indent="-342900">
              <a:spcBef>
                <a:spcPts val="0"/>
              </a:spcBef>
              <a:spcAft>
                <a:spcPts val="200"/>
              </a:spcAft>
              <a:buSzPct val="100000"/>
              <a:buFont typeface="+mj-lt"/>
              <a:buAutoNum type="arabicPeriod"/>
            </a:pPr>
            <a:endParaRPr lang="en-US" sz="1400" dirty="0"/>
          </a:p>
          <a:p>
            <a:pPr marL="342900" indent="-342900">
              <a:spcBef>
                <a:spcPts val="0"/>
              </a:spcBef>
              <a:spcAft>
                <a:spcPts val="200"/>
              </a:spcAft>
              <a:buSzPct val="100000"/>
              <a:buFont typeface="+mj-lt"/>
              <a:buAutoNum type="arabicPeriod"/>
            </a:pPr>
            <a:endParaRPr lang="en-US" sz="1400" dirty="0"/>
          </a:p>
          <a:p>
            <a:pPr marL="0" indent="0">
              <a:spcBef>
                <a:spcPts val="0"/>
              </a:spcBef>
              <a:spcAft>
                <a:spcPts val="200"/>
              </a:spcAft>
              <a:buSzPct val="100000"/>
              <a:buNone/>
            </a:pPr>
            <a:r>
              <a:rPr lang="en-US" sz="1400" dirty="0" smtClean="0"/>
              <a:t>		</a:t>
            </a:r>
            <a:endParaRPr lang="en-US" sz="14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78887"/>
            <a:ext cx="5224462" cy="469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45026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Cache Poisoning 5/6</a:t>
            </a:r>
            <a:endParaRPr lang="en-US" dirty="0"/>
          </a:p>
        </p:txBody>
      </p:sp>
      <p:sp>
        <p:nvSpPr>
          <p:cNvPr id="3" name="Content Placeholder 2"/>
          <p:cNvSpPr>
            <a:spLocks noGrp="1"/>
          </p:cNvSpPr>
          <p:nvPr>
            <p:ph sz="quarter" idx="10"/>
          </p:nvPr>
        </p:nvSpPr>
        <p:spPr>
          <a:xfrm>
            <a:off x="228600" y="1219200"/>
            <a:ext cx="8229600" cy="304800"/>
          </a:xfrm>
        </p:spPr>
        <p:txBody>
          <a:bodyPr/>
          <a:lstStyle/>
          <a:p>
            <a:pPr marL="342900" indent="-342900">
              <a:spcBef>
                <a:spcPts val="0"/>
              </a:spcBef>
              <a:spcAft>
                <a:spcPts val="200"/>
              </a:spcAft>
              <a:buSzPct val="100000"/>
              <a:buFont typeface="+mj-lt"/>
              <a:buAutoNum type="arabicPeriod"/>
            </a:pPr>
            <a:r>
              <a:rPr lang="en-US" sz="1400" dirty="0" smtClean="0"/>
              <a:t>Cache Hit!</a:t>
            </a:r>
          </a:p>
          <a:p>
            <a:pPr marL="342900" indent="-342900">
              <a:spcBef>
                <a:spcPts val="0"/>
              </a:spcBef>
              <a:spcAft>
                <a:spcPts val="200"/>
              </a:spcAft>
              <a:buSzPct val="100000"/>
              <a:buFont typeface="+mj-lt"/>
              <a:buAutoNum type="arabicPeriod"/>
            </a:pPr>
            <a:endParaRPr lang="en-US" sz="1400" dirty="0"/>
          </a:p>
          <a:p>
            <a:pPr marL="342900" indent="-342900">
              <a:spcBef>
                <a:spcPts val="0"/>
              </a:spcBef>
              <a:spcAft>
                <a:spcPts val="200"/>
              </a:spcAft>
              <a:buSzPct val="100000"/>
              <a:buFont typeface="+mj-lt"/>
              <a:buAutoNum type="arabicPeriod"/>
            </a:pPr>
            <a:endParaRPr lang="en-US" sz="1400" dirty="0"/>
          </a:p>
          <a:p>
            <a:pPr marL="0" indent="0">
              <a:spcBef>
                <a:spcPts val="0"/>
              </a:spcBef>
              <a:spcAft>
                <a:spcPts val="200"/>
              </a:spcAft>
              <a:buSzPct val="100000"/>
              <a:buNone/>
            </a:pPr>
            <a:r>
              <a:rPr lang="en-US" sz="1400" dirty="0" smtClean="0"/>
              <a:t>		</a:t>
            </a:r>
            <a:endParaRPr lang="en-US" sz="1400" dirty="0"/>
          </a:p>
        </p:txBody>
      </p:sp>
      <p:pic>
        <p:nvPicPr>
          <p:cNvPr id="15362" name="Picture 2" descr="C:\Users\BRADMA~1.BRA\AppData\Local\Temp\SNAGHTML27135c5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38399"/>
            <a:ext cx="8610600" cy="2314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5632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Cache Poisoning 6/6</a:t>
            </a:r>
            <a:endParaRPr lang="en-US" dirty="0"/>
          </a:p>
        </p:txBody>
      </p:sp>
      <p:sp>
        <p:nvSpPr>
          <p:cNvPr id="3" name="Content Placeholder 2"/>
          <p:cNvSpPr>
            <a:spLocks noGrp="1"/>
          </p:cNvSpPr>
          <p:nvPr>
            <p:ph sz="quarter" idx="10"/>
          </p:nvPr>
        </p:nvSpPr>
        <p:spPr>
          <a:xfrm>
            <a:off x="228600" y="1219200"/>
            <a:ext cx="8229600" cy="304800"/>
          </a:xfrm>
        </p:spPr>
        <p:txBody>
          <a:bodyPr/>
          <a:lstStyle/>
          <a:p>
            <a:pPr marL="342900" indent="-342900">
              <a:spcBef>
                <a:spcPts val="0"/>
              </a:spcBef>
              <a:spcAft>
                <a:spcPts val="200"/>
              </a:spcAft>
              <a:buSzPct val="100000"/>
              <a:buFont typeface="+mj-lt"/>
              <a:buAutoNum type="arabicPeriod"/>
            </a:pPr>
            <a:r>
              <a:rPr lang="en-US" sz="1400" dirty="0" smtClean="0"/>
              <a:t>All new connections are detected as HTTP, yes I was working on this at 5am.</a:t>
            </a:r>
          </a:p>
          <a:p>
            <a:pPr marL="342900" indent="-342900">
              <a:spcBef>
                <a:spcPts val="0"/>
              </a:spcBef>
              <a:spcAft>
                <a:spcPts val="200"/>
              </a:spcAft>
              <a:buSzPct val="100000"/>
              <a:buFont typeface="+mj-lt"/>
              <a:buAutoNum type="arabicPeriod"/>
            </a:pPr>
            <a:endParaRPr lang="en-US" sz="1400" dirty="0"/>
          </a:p>
          <a:p>
            <a:pPr marL="342900" indent="-342900">
              <a:spcBef>
                <a:spcPts val="0"/>
              </a:spcBef>
              <a:spcAft>
                <a:spcPts val="200"/>
              </a:spcAft>
              <a:buSzPct val="100000"/>
              <a:buFont typeface="+mj-lt"/>
              <a:buAutoNum type="arabicPeriod"/>
            </a:pPr>
            <a:endParaRPr lang="en-US" sz="1400" dirty="0"/>
          </a:p>
          <a:p>
            <a:pPr marL="0" indent="0">
              <a:spcBef>
                <a:spcPts val="0"/>
              </a:spcBef>
              <a:spcAft>
                <a:spcPts val="200"/>
              </a:spcAft>
              <a:buSzPct val="100000"/>
              <a:buNone/>
            </a:pPr>
            <a:r>
              <a:rPr lang="en-US" sz="1400" dirty="0" smtClean="0"/>
              <a:t>		</a:t>
            </a:r>
            <a:endParaRPr lang="en-US" sz="14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7238999" cy="43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1061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Caching Nested Applications</a:t>
            </a:r>
            <a:endParaRPr lang="en-US" dirty="0"/>
          </a:p>
        </p:txBody>
      </p:sp>
      <p:sp>
        <p:nvSpPr>
          <p:cNvPr id="3" name="Content Placeholder 2"/>
          <p:cNvSpPr>
            <a:spLocks noGrp="1"/>
          </p:cNvSpPr>
          <p:nvPr>
            <p:ph sz="quarter" idx="10"/>
          </p:nvPr>
        </p:nvSpPr>
        <p:spPr>
          <a:xfrm>
            <a:off x="228600" y="1219200"/>
            <a:ext cx="8229600" cy="4038600"/>
          </a:xfrm>
        </p:spPr>
        <p:txBody>
          <a:bodyPr/>
          <a:lstStyle/>
          <a:p>
            <a:pPr marL="342900" indent="-342900">
              <a:spcBef>
                <a:spcPts val="0"/>
              </a:spcBef>
              <a:spcAft>
                <a:spcPts val="200"/>
              </a:spcAft>
              <a:buSzPct val="100000"/>
              <a:buFont typeface="+mj-lt"/>
              <a:buAutoNum type="arabicPeriod"/>
            </a:pPr>
            <a:r>
              <a:rPr lang="en-US" sz="1400" dirty="0" smtClean="0"/>
              <a:t>This is a bad idea.</a:t>
            </a:r>
          </a:p>
          <a:p>
            <a:pPr marL="342900" indent="-342900">
              <a:spcBef>
                <a:spcPts val="0"/>
              </a:spcBef>
              <a:spcAft>
                <a:spcPts val="200"/>
              </a:spcAft>
              <a:buSzPct val="100000"/>
              <a:buFont typeface="+mj-lt"/>
              <a:buAutoNum type="arabicPeriod"/>
            </a:pPr>
            <a:r>
              <a:rPr lang="en-US" sz="1400" dirty="0" smtClean="0"/>
              <a:t>While we’d like the performance gains, multiple applications can be hosted on the same host/protocol/port both maliciously and legitimately.</a:t>
            </a:r>
          </a:p>
          <a:p>
            <a:pPr marL="342900" indent="-342900">
              <a:spcBef>
                <a:spcPts val="0"/>
              </a:spcBef>
              <a:spcAft>
                <a:spcPts val="200"/>
              </a:spcAft>
              <a:buSzPct val="100000"/>
              <a:buFont typeface="+mj-lt"/>
              <a:buAutoNum type="arabicPeriod"/>
            </a:pPr>
            <a:r>
              <a:rPr lang="en-US" sz="1400" dirty="0" smtClean="0"/>
              <a:t>Attackers can use this even more easily than port based application cache attacks.</a:t>
            </a:r>
          </a:p>
          <a:p>
            <a:pPr marL="342900" indent="-342900">
              <a:spcBef>
                <a:spcPts val="0"/>
              </a:spcBef>
              <a:spcAft>
                <a:spcPts val="200"/>
              </a:spcAft>
              <a:buSzPct val="100000"/>
              <a:buFont typeface="+mj-lt"/>
              <a:buAutoNum type="arabicPeriod"/>
            </a:pPr>
            <a:r>
              <a:rPr lang="en-US" sz="1400" dirty="0" smtClean="0"/>
              <a:t>Doesn’t require client and server collusion to work, .</a:t>
            </a:r>
          </a:p>
          <a:p>
            <a:pPr marL="342900" indent="-342900">
              <a:spcBef>
                <a:spcPts val="0"/>
              </a:spcBef>
              <a:spcAft>
                <a:spcPts val="200"/>
              </a:spcAft>
              <a:buSzPct val="100000"/>
              <a:buFont typeface="+mj-lt"/>
              <a:buAutoNum type="arabicPeriod"/>
            </a:pPr>
            <a:endParaRPr lang="en-US" sz="1400" dirty="0" smtClean="0"/>
          </a:p>
          <a:p>
            <a:pPr marL="342900" indent="-342900">
              <a:spcBef>
                <a:spcPts val="0"/>
              </a:spcBef>
              <a:spcAft>
                <a:spcPts val="200"/>
              </a:spcAft>
              <a:buSzPct val="100000"/>
              <a:buFont typeface="+mj-lt"/>
              <a:buAutoNum type="arabicPeriod"/>
            </a:pPr>
            <a:endParaRPr lang="en-US" sz="1400" dirty="0"/>
          </a:p>
          <a:p>
            <a:pPr marL="0" indent="0">
              <a:spcBef>
                <a:spcPts val="0"/>
              </a:spcBef>
              <a:spcAft>
                <a:spcPts val="200"/>
              </a:spcAft>
              <a:buSzPct val="100000"/>
              <a:buNone/>
            </a:pPr>
            <a:r>
              <a:rPr lang="en-US" sz="1400" dirty="0" smtClean="0"/>
              <a:t>Instead, we should perform AppID on all nested applications or just block the access to that server / protocol / port altogether.</a:t>
            </a:r>
          </a:p>
          <a:p>
            <a:pPr marL="342900" indent="-342900">
              <a:spcBef>
                <a:spcPts val="0"/>
              </a:spcBef>
              <a:spcAft>
                <a:spcPts val="200"/>
              </a:spcAft>
              <a:buSzPct val="100000"/>
              <a:buFont typeface="+mj-lt"/>
              <a:buAutoNum type="arabicPeriod"/>
            </a:pPr>
            <a:endParaRPr lang="en-US" sz="1400" dirty="0"/>
          </a:p>
          <a:p>
            <a:pPr marL="342900" indent="-342900">
              <a:spcBef>
                <a:spcPts val="0"/>
              </a:spcBef>
              <a:spcAft>
                <a:spcPts val="200"/>
              </a:spcAft>
              <a:buSzPct val="100000"/>
              <a:buFont typeface="+mj-lt"/>
              <a:buAutoNum type="arabicPeriod"/>
            </a:pPr>
            <a:endParaRPr lang="en-US" sz="1400" dirty="0"/>
          </a:p>
          <a:p>
            <a:pPr marL="0" indent="0">
              <a:spcBef>
                <a:spcPts val="0"/>
              </a:spcBef>
              <a:spcAft>
                <a:spcPts val="200"/>
              </a:spcAft>
              <a:buSzPct val="100000"/>
              <a:buNone/>
            </a:pPr>
            <a:r>
              <a:rPr lang="en-US" sz="1400" dirty="0" smtClean="0"/>
              <a:t>		</a:t>
            </a:r>
            <a:endParaRPr lang="en-US" sz="1400" dirty="0"/>
          </a:p>
        </p:txBody>
      </p:sp>
    </p:spTree>
    <p:extLst>
      <p:ext uri="{BB962C8B-B14F-4D97-AF65-F5344CB8AC3E}">
        <p14:creationId xmlns:p14="http://schemas.microsoft.com/office/powerpoint/2010/main" val="2177302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p:cNvCxnSpPr/>
          <p:nvPr/>
        </p:nvCxnSpPr>
        <p:spPr>
          <a:xfrm>
            <a:off x="6019800" y="2057400"/>
            <a:ext cx="0" cy="2438400"/>
          </a:xfrm>
          <a:prstGeom prst="line">
            <a:avLst/>
          </a:prstGeom>
        </p:spPr>
        <p:style>
          <a:lnRef idx="1">
            <a:schemeClr val="accent1"/>
          </a:lnRef>
          <a:fillRef idx="0">
            <a:schemeClr val="accent1"/>
          </a:fillRef>
          <a:effectRef idx="0">
            <a:schemeClr val="accent1"/>
          </a:effectRef>
          <a:fontRef idx="minor">
            <a:schemeClr val="tx1"/>
          </a:fontRef>
        </p:style>
      </p:cxnSp>
      <p:sp>
        <p:nvSpPr>
          <p:cNvPr id="97" name="Line Callout 1 96"/>
          <p:cNvSpPr/>
          <p:nvPr/>
        </p:nvSpPr>
        <p:spPr>
          <a:xfrm>
            <a:off x="5453856" y="4336276"/>
            <a:ext cx="2013744" cy="1066800"/>
          </a:xfrm>
          <a:prstGeom prst="borderCallout1">
            <a:avLst>
              <a:gd name="adj1" fmla="val 109185"/>
              <a:gd name="adj2" fmla="val 50721"/>
              <a:gd name="adj3" fmla="val 110708"/>
              <a:gd name="adj4" fmla="val 5132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HTTP/1.1 200 OK</a:t>
            </a:r>
          </a:p>
          <a:p>
            <a:pPr algn="ctr"/>
            <a:r>
              <a:rPr lang="en-US" sz="800" dirty="0">
                <a:solidFill>
                  <a:schemeClr val="tx1"/>
                </a:solidFill>
              </a:rPr>
              <a:t>Content-Type: </a:t>
            </a:r>
            <a:r>
              <a:rPr lang="en-US" sz="800" dirty="0" smtClean="0">
                <a:solidFill>
                  <a:schemeClr val="tx1"/>
                </a:solidFill>
              </a:rPr>
              <a:t>text/html</a:t>
            </a:r>
          </a:p>
          <a:p>
            <a:pPr algn="ctr"/>
            <a:r>
              <a:rPr lang="en-US" sz="800" dirty="0" smtClean="0">
                <a:solidFill>
                  <a:schemeClr val="tx1"/>
                </a:solidFill>
              </a:rPr>
              <a:t>Server: Apache</a:t>
            </a:r>
          </a:p>
          <a:p>
            <a:pPr algn="ctr"/>
            <a:r>
              <a:rPr lang="en-US" sz="800" dirty="0" smtClean="0">
                <a:solidFill>
                  <a:schemeClr val="tx1"/>
                </a:solidFill>
              </a:rPr>
              <a:t>Date: Wed, 09 Feb 2011</a:t>
            </a:r>
          </a:p>
          <a:p>
            <a:pPr algn="ctr"/>
            <a:r>
              <a:rPr lang="en-US" sz="800" dirty="0" smtClean="0">
                <a:solidFill>
                  <a:schemeClr val="tx1"/>
                </a:solidFill>
              </a:rPr>
              <a:t>Cache-Control, private</a:t>
            </a:r>
          </a:p>
          <a:p>
            <a:pPr algn="ctr"/>
            <a:r>
              <a:rPr lang="en-US" sz="800" dirty="0" smtClean="0">
                <a:solidFill>
                  <a:schemeClr val="tx1"/>
                </a:solidFill>
              </a:rPr>
              <a:t>&lt;malicious </a:t>
            </a:r>
            <a:r>
              <a:rPr lang="en-US" sz="800" dirty="0" err="1" smtClean="0">
                <a:solidFill>
                  <a:schemeClr val="tx1"/>
                </a:solidFill>
              </a:rPr>
              <a:t>javascript</a:t>
            </a:r>
            <a:r>
              <a:rPr lang="en-US" sz="800" dirty="0" smtClean="0">
                <a:solidFill>
                  <a:schemeClr val="tx1"/>
                </a:solidFill>
              </a:rPr>
              <a:t>, aurora exploit, </a:t>
            </a:r>
            <a:r>
              <a:rPr lang="en-US" sz="800" dirty="0" err="1" smtClean="0">
                <a:solidFill>
                  <a:schemeClr val="tx1"/>
                </a:solidFill>
              </a:rPr>
              <a:t>shellcode</a:t>
            </a:r>
            <a:r>
              <a:rPr lang="en-US" sz="800" dirty="0" smtClean="0">
                <a:solidFill>
                  <a:schemeClr val="tx1"/>
                </a:solidFill>
              </a:rPr>
              <a:t>&gt; </a:t>
            </a:r>
            <a:endParaRPr lang="en-US" sz="800" dirty="0">
              <a:solidFill>
                <a:schemeClr val="tx1"/>
              </a:solidFill>
            </a:endParaRPr>
          </a:p>
        </p:txBody>
      </p:sp>
      <p:cxnSp>
        <p:nvCxnSpPr>
          <p:cNvPr id="55" name="Straight Connector 54"/>
          <p:cNvCxnSpPr/>
          <p:nvPr/>
        </p:nvCxnSpPr>
        <p:spPr>
          <a:xfrm>
            <a:off x="1905000" y="2133600"/>
            <a:ext cx="0" cy="23622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Evolution</a:t>
            </a:r>
            <a:endParaRPr lang="en-US" dirty="0"/>
          </a:p>
        </p:txBody>
      </p:sp>
      <p:pic>
        <p:nvPicPr>
          <p:cNvPr id="5" name="Picture 65" descr="Firewall.png"/>
          <p:cNvPicPr>
            <a:picLocks noChangeAspect="1"/>
          </p:cNvPicPr>
          <p:nvPr/>
        </p:nvPicPr>
        <p:blipFill>
          <a:blip r:embed="rId3" cstate="print">
            <a:extLst>
              <a:ext uri="{BEBA8EAE-BF5A-486C-A8C5-ECC9F3942E4B}">
                <a14:imgProps xmlns:a14="http://schemas.microsoft.com/office/drawing/2010/main">
                  <a14:imgLayer r:embed="rId4">
                    <a14:imgEffect>
                      <a14:sharpenSoften amount="-9000"/>
                    </a14:imgEffect>
                    <a14:imgEffect>
                      <a14:brightnessContrast bright="30000" contrast="19000"/>
                    </a14:imgEffect>
                  </a14:imgLayer>
                </a14:imgProps>
              </a:ext>
              <a:ext uri="{28A0092B-C50C-407E-A947-70E740481C1C}">
                <a14:useLocalDpi xmlns:a14="http://schemas.microsoft.com/office/drawing/2010/main" val="0"/>
              </a:ext>
            </a:extLst>
          </a:blip>
          <a:srcRect/>
          <a:stretch>
            <a:fillRect/>
          </a:stretch>
        </p:blipFill>
        <p:spPr bwMode="auto">
          <a:xfrm>
            <a:off x="3625850" y="3424864"/>
            <a:ext cx="782637" cy="617871"/>
          </a:xfrm>
          <a:prstGeom prst="rect">
            <a:avLst/>
          </a:prstGeom>
          <a:ln>
            <a:noFill/>
          </a:ln>
          <a:effectLst>
            <a:outerShdw blurRad="292100" dist="139700" dir="2700000" algn="tl" rotWithShape="0">
              <a:srgbClr val="333333">
                <a:alpha val="7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1" descr="Monitor_CPU_databas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265" y="1524000"/>
            <a:ext cx="838735" cy="45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477082" y="1143000"/>
            <a:ext cx="762000" cy="400110"/>
          </a:xfrm>
          <a:prstGeom prst="rect">
            <a:avLst/>
          </a:prstGeom>
          <a:noFill/>
        </p:spPr>
        <p:txBody>
          <a:bodyPr wrap="square" rtlCol="0">
            <a:spAutoFit/>
          </a:bodyPr>
          <a:lstStyle/>
          <a:p>
            <a:pPr algn="ctr"/>
            <a:r>
              <a:rPr lang="en-US" sz="1000" dirty="0" smtClean="0"/>
              <a:t>Client: 1.1.1.1</a:t>
            </a:r>
          </a:p>
        </p:txBody>
      </p:sp>
      <p:pic>
        <p:nvPicPr>
          <p:cNvPr id="8" name="Picture 47" descr="Intranet Policy.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1184" y="1447800"/>
            <a:ext cx="735012" cy="54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791200" y="1066800"/>
            <a:ext cx="593923" cy="400110"/>
          </a:xfrm>
          <a:prstGeom prst="rect">
            <a:avLst/>
          </a:prstGeom>
          <a:noFill/>
        </p:spPr>
        <p:txBody>
          <a:bodyPr wrap="square" rtlCol="0">
            <a:spAutoFit/>
          </a:bodyPr>
          <a:lstStyle/>
          <a:p>
            <a:pPr algn="ctr"/>
            <a:r>
              <a:rPr lang="en-US" sz="1000" dirty="0" smtClean="0"/>
              <a:t>Server:</a:t>
            </a:r>
          </a:p>
          <a:p>
            <a:pPr algn="ctr"/>
            <a:r>
              <a:rPr lang="en-US" sz="1000" dirty="0" smtClean="0"/>
              <a:t>2.2.2.2</a:t>
            </a:r>
            <a:endParaRPr lang="en-US" sz="1000" dirty="0"/>
          </a:p>
        </p:txBody>
      </p:sp>
      <p:cxnSp>
        <p:nvCxnSpPr>
          <p:cNvPr id="10" name="Straight Arrow Connector 9"/>
          <p:cNvCxnSpPr/>
          <p:nvPr/>
        </p:nvCxnSpPr>
        <p:spPr>
          <a:xfrm>
            <a:off x="2286000" y="2057400"/>
            <a:ext cx="3581400" cy="2220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95795">
            <a:off x="2212535" y="2252709"/>
            <a:ext cx="4191000" cy="215444"/>
          </a:xfrm>
          <a:prstGeom prst="rect">
            <a:avLst/>
          </a:prstGeom>
          <a:noFill/>
        </p:spPr>
        <p:txBody>
          <a:bodyPr wrap="square" rtlCol="0">
            <a:spAutoFit/>
          </a:bodyPr>
          <a:lstStyle/>
          <a:p>
            <a:r>
              <a:rPr lang="en-US" sz="800" dirty="0" err="1" smtClean="0"/>
              <a:t>Src</a:t>
            </a:r>
            <a:r>
              <a:rPr lang="en-US" sz="800" dirty="0"/>
              <a:t>-</a:t>
            </a:r>
            <a:r>
              <a:rPr lang="en-US" sz="800" dirty="0" smtClean="0"/>
              <a:t>IP: 1.1.1.1, </a:t>
            </a:r>
            <a:r>
              <a:rPr lang="en-US" sz="800" dirty="0" err="1" smtClean="0"/>
              <a:t>Dest</a:t>
            </a:r>
            <a:r>
              <a:rPr lang="en-US" sz="800" dirty="0"/>
              <a:t>-</a:t>
            </a:r>
            <a:r>
              <a:rPr lang="en-US" sz="800" dirty="0" smtClean="0"/>
              <a:t>IP: 2.2.2.2, </a:t>
            </a:r>
            <a:r>
              <a:rPr lang="en-US" sz="800" dirty="0" err="1" smtClean="0"/>
              <a:t>Src</a:t>
            </a:r>
            <a:r>
              <a:rPr lang="en-US" sz="800" dirty="0"/>
              <a:t>-</a:t>
            </a:r>
            <a:r>
              <a:rPr lang="en-US" sz="800" dirty="0" smtClean="0"/>
              <a:t>Port 2481, </a:t>
            </a:r>
            <a:r>
              <a:rPr lang="en-US" sz="800" dirty="0" err="1" smtClean="0"/>
              <a:t>Dest</a:t>
            </a:r>
            <a:r>
              <a:rPr lang="en-US" sz="800" dirty="0" smtClean="0"/>
              <a:t>-Port 80, Protocol TCP, (SYN)</a:t>
            </a:r>
            <a:endParaRPr lang="en-US" sz="800" dirty="0"/>
          </a:p>
        </p:txBody>
      </p:sp>
      <p:cxnSp>
        <p:nvCxnSpPr>
          <p:cNvPr id="12" name="Straight Arrow Connector 11"/>
          <p:cNvCxnSpPr/>
          <p:nvPr/>
        </p:nvCxnSpPr>
        <p:spPr>
          <a:xfrm>
            <a:off x="2133600" y="3033752"/>
            <a:ext cx="3733800" cy="1214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86220">
            <a:off x="2060135" y="3161299"/>
            <a:ext cx="4191000" cy="215444"/>
          </a:xfrm>
          <a:prstGeom prst="rect">
            <a:avLst/>
          </a:prstGeom>
          <a:noFill/>
        </p:spPr>
        <p:txBody>
          <a:bodyPr wrap="square" rtlCol="0">
            <a:spAutoFit/>
          </a:bodyPr>
          <a:lstStyle/>
          <a:p>
            <a:r>
              <a:rPr lang="en-US" sz="800" dirty="0" err="1" smtClean="0"/>
              <a:t>Src</a:t>
            </a:r>
            <a:r>
              <a:rPr lang="en-US" sz="800" dirty="0"/>
              <a:t>-</a:t>
            </a:r>
            <a:r>
              <a:rPr lang="en-US" sz="800" dirty="0" smtClean="0"/>
              <a:t>IP: 1.1.1.1, </a:t>
            </a:r>
            <a:r>
              <a:rPr lang="en-US" sz="800" dirty="0" err="1" smtClean="0"/>
              <a:t>Dest</a:t>
            </a:r>
            <a:r>
              <a:rPr lang="en-US" sz="800" dirty="0"/>
              <a:t>-</a:t>
            </a:r>
            <a:r>
              <a:rPr lang="en-US" sz="800" dirty="0" smtClean="0"/>
              <a:t>IP: 2.2.2.2, </a:t>
            </a:r>
            <a:r>
              <a:rPr lang="en-US" sz="800" dirty="0" err="1" smtClean="0"/>
              <a:t>Src</a:t>
            </a:r>
            <a:r>
              <a:rPr lang="en-US" sz="800" dirty="0"/>
              <a:t>-</a:t>
            </a:r>
            <a:r>
              <a:rPr lang="en-US" sz="800" dirty="0" smtClean="0"/>
              <a:t>Port 2481, </a:t>
            </a:r>
            <a:r>
              <a:rPr lang="en-US" sz="800" dirty="0" err="1" smtClean="0"/>
              <a:t>Dest</a:t>
            </a:r>
            <a:r>
              <a:rPr lang="en-US" sz="800" dirty="0" smtClean="0"/>
              <a:t>-Port 80, Protocol TCP, (ACK)</a:t>
            </a:r>
            <a:endParaRPr lang="en-US" sz="800" dirty="0"/>
          </a:p>
        </p:txBody>
      </p:sp>
      <p:cxnSp>
        <p:nvCxnSpPr>
          <p:cNvPr id="14" name="Straight Arrow Connector 13"/>
          <p:cNvCxnSpPr/>
          <p:nvPr/>
        </p:nvCxnSpPr>
        <p:spPr>
          <a:xfrm flipH="1" flipV="1">
            <a:off x="2133600" y="2587262"/>
            <a:ext cx="3733800" cy="3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60325" y="2667000"/>
            <a:ext cx="4185148" cy="221485"/>
          </a:xfrm>
          <a:prstGeom prst="rect">
            <a:avLst/>
          </a:prstGeom>
          <a:noFill/>
        </p:spPr>
        <p:txBody>
          <a:bodyPr wrap="square" rtlCol="0">
            <a:spAutoFit/>
          </a:bodyPr>
          <a:lstStyle/>
          <a:p>
            <a:r>
              <a:rPr lang="en-US" sz="800" dirty="0" err="1" smtClean="0"/>
              <a:t>Src</a:t>
            </a:r>
            <a:r>
              <a:rPr lang="en-US" sz="800" dirty="0"/>
              <a:t>-</a:t>
            </a:r>
            <a:r>
              <a:rPr lang="en-US" sz="800" dirty="0" smtClean="0"/>
              <a:t>IP: 2.2.2.2, </a:t>
            </a:r>
            <a:r>
              <a:rPr lang="en-US" sz="800" dirty="0" err="1" smtClean="0"/>
              <a:t>Dest</a:t>
            </a:r>
            <a:r>
              <a:rPr lang="en-US" sz="800" dirty="0"/>
              <a:t>-</a:t>
            </a:r>
            <a:r>
              <a:rPr lang="en-US" sz="800" dirty="0" smtClean="0"/>
              <a:t>IP: 1.1.1,1, </a:t>
            </a:r>
            <a:r>
              <a:rPr lang="en-US" sz="800" dirty="0" err="1" smtClean="0"/>
              <a:t>Src</a:t>
            </a:r>
            <a:r>
              <a:rPr lang="en-US" sz="800" dirty="0"/>
              <a:t>-</a:t>
            </a:r>
            <a:r>
              <a:rPr lang="en-US" sz="800" dirty="0" smtClean="0"/>
              <a:t>Port 80, </a:t>
            </a:r>
            <a:r>
              <a:rPr lang="en-US" sz="800" dirty="0" err="1" smtClean="0"/>
              <a:t>Dest</a:t>
            </a:r>
            <a:r>
              <a:rPr lang="en-US" sz="800" dirty="0" smtClean="0"/>
              <a:t>-Port 2481, Protocol TCP, (SYN/ACK)</a:t>
            </a:r>
            <a:endParaRPr lang="en-US" sz="800" dirty="0"/>
          </a:p>
        </p:txBody>
      </p:sp>
      <p:cxnSp>
        <p:nvCxnSpPr>
          <p:cNvPr id="20" name="Straight Arrow Connector 19"/>
          <p:cNvCxnSpPr/>
          <p:nvPr/>
        </p:nvCxnSpPr>
        <p:spPr>
          <a:xfrm>
            <a:off x="2209800" y="3444356"/>
            <a:ext cx="3657600" cy="1234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169874">
            <a:off x="2054665" y="3505200"/>
            <a:ext cx="4191000" cy="215444"/>
          </a:xfrm>
          <a:prstGeom prst="rect">
            <a:avLst/>
          </a:prstGeom>
          <a:noFill/>
        </p:spPr>
        <p:txBody>
          <a:bodyPr wrap="square" rtlCol="0">
            <a:spAutoFit/>
          </a:bodyPr>
          <a:lstStyle/>
          <a:p>
            <a:r>
              <a:rPr lang="en-US" sz="800" dirty="0" err="1" smtClean="0"/>
              <a:t>Src</a:t>
            </a:r>
            <a:r>
              <a:rPr lang="en-US" sz="800" dirty="0"/>
              <a:t>-</a:t>
            </a:r>
            <a:r>
              <a:rPr lang="en-US" sz="800" dirty="0" smtClean="0"/>
              <a:t>IP: 1.1.1.1, </a:t>
            </a:r>
            <a:r>
              <a:rPr lang="en-US" sz="800" dirty="0" err="1" smtClean="0"/>
              <a:t>Dest</a:t>
            </a:r>
            <a:r>
              <a:rPr lang="en-US" sz="800" dirty="0"/>
              <a:t>-</a:t>
            </a:r>
            <a:r>
              <a:rPr lang="en-US" sz="800" dirty="0" smtClean="0"/>
              <a:t>IP: 2.2.2.2, </a:t>
            </a:r>
            <a:r>
              <a:rPr lang="en-US" sz="800" dirty="0" err="1" smtClean="0"/>
              <a:t>Src</a:t>
            </a:r>
            <a:r>
              <a:rPr lang="en-US" sz="800" dirty="0"/>
              <a:t>-</a:t>
            </a:r>
            <a:r>
              <a:rPr lang="en-US" sz="800" dirty="0" smtClean="0"/>
              <a:t>Port 2481, </a:t>
            </a:r>
            <a:r>
              <a:rPr lang="en-US" sz="800" dirty="0" err="1" smtClean="0"/>
              <a:t>Dest</a:t>
            </a:r>
            <a:r>
              <a:rPr lang="en-US" sz="800" dirty="0" smtClean="0"/>
              <a:t>-Port 80, Protocol TCP, (ACK)</a:t>
            </a:r>
            <a:endParaRPr lang="en-US" sz="800" dirty="0"/>
          </a:p>
        </p:txBody>
      </p:sp>
      <p:cxnSp>
        <p:nvCxnSpPr>
          <p:cNvPr id="22" name="Straight Arrow Connector 21"/>
          <p:cNvCxnSpPr/>
          <p:nvPr/>
        </p:nvCxnSpPr>
        <p:spPr>
          <a:xfrm flipH="1">
            <a:off x="2152500" y="3810000"/>
            <a:ext cx="37149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054642" y="3886200"/>
            <a:ext cx="4191000" cy="215444"/>
          </a:xfrm>
          <a:prstGeom prst="rect">
            <a:avLst/>
          </a:prstGeom>
          <a:noFill/>
        </p:spPr>
        <p:txBody>
          <a:bodyPr wrap="square" rtlCol="0">
            <a:spAutoFit/>
          </a:bodyPr>
          <a:lstStyle/>
          <a:p>
            <a:r>
              <a:rPr lang="en-US" sz="800" dirty="0" err="1" smtClean="0"/>
              <a:t>Src</a:t>
            </a:r>
            <a:r>
              <a:rPr lang="en-US" sz="800" dirty="0"/>
              <a:t>-</a:t>
            </a:r>
            <a:r>
              <a:rPr lang="en-US" sz="800" dirty="0" smtClean="0"/>
              <a:t>IP: 2.2.2.2, </a:t>
            </a:r>
            <a:r>
              <a:rPr lang="en-US" sz="800" dirty="0" err="1" smtClean="0"/>
              <a:t>Dest</a:t>
            </a:r>
            <a:r>
              <a:rPr lang="en-US" sz="800" dirty="0"/>
              <a:t>-</a:t>
            </a:r>
            <a:r>
              <a:rPr lang="en-US" sz="800" dirty="0" smtClean="0"/>
              <a:t>IP: 1.1.1,1, </a:t>
            </a:r>
            <a:r>
              <a:rPr lang="en-US" sz="800" dirty="0" err="1" smtClean="0"/>
              <a:t>Src</a:t>
            </a:r>
            <a:r>
              <a:rPr lang="en-US" sz="800" dirty="0"/>
              <a:t>-</a:t>
            </a:r>
            <a:r>
              <a:rPr lang="en-US" sz="800" dirty="0" smtClean="0"/>
              <a:t>Port 80, </a:t>
            </a:r>
            <a:r>
              <a:rPr lang="en-US" sz="800" dirty="0" err="1" smtClean="0"/>
              <a:t>Dest</a:t>
            </a:r>
            <a:r>
              <a:rPr lang="en-US" sz="800" dirty="0" smtClean="0"/>
              <a:t>-Port 2481, Protocol TCP, (ACK)</a:t>
            </a:r>
            <a:endParaRPr lang="en-US" sz="800" dirty="0"/>
          </a:p>
        </p:txBody>
      </p:sp>
      <p:cxnSp>
        <p:nvCxnSpPr>
          <p:cNvPr id="27" name="Straight Arrow Connector 26"/>
          <p:cNvCxnSpPr/>
          <p:nvPr/>
        </p:nvCxnSpPr>
        <p:spPr>
          <a:xfrm flipH="1">
            <a:off x="2152500" y="4114800"/>
            <a:ext cx="3709384" cy="1149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rot="21413029">
            <a:off x="2054642" y="4228554"/>
            <a:ext cx="4191000" cy="215444"/>
          </a:xfrm>
          <a:prstGeom prst="rect">
            <a:avLst/>
          </a:prstGeom>
          <a:noFill/>
        </p:spPr>
        <p:txBody>
          <a:bodyPr wrap="square" rtlCol="0">
            <a:spAutoFit/>
          </a:bodyPr>
          <a:lstStyle/>
          <a:p>
            <a:r>
              <a:rPr lang="en-US" sz="800" dirty="0" err="1" smtClean="0"/>
              <a:t>Src</a:t>
            </a:r>
            <a:r>
              <a:rPr lang="en-US" sz="800" dirty="0"/>
              <a:t>-</a:t>
            </a:r>
            <a:r>
              <a:rPr lang="en-US" sz="800" dirty="0" smtClean="0"/>
              <a:t>IP: 2.2.2.2, </a:t>
            </a:r>
            <a:r>
              <a:rPr lang="en-US" sz="800" dirty="0" err="1" smtClean="0"/>
              <a:t>Dest</a:t>
            </a:r>
            <a:r>
              <a:rPr lang="en-US" sz="800" dirty="0"/>
              <a:t>-</a:t>
            </a:r>
            <a:r>
              <a:rPr lang="en-US" sz="800" dirty="0" smtClean="0"/>
              <a:t>IP: 1.1.1,1, </a:t>
            </a:r>
            <a:r>
              <a:rPr lang="en-US" sz="800" dirty="0" err="1" smtClean="0"/>
              <a:t>Src</a:t>
            </a:r>
            <a:r>
              <a:rPr lang="en-US" sz="800" dirty="0"/>
              <a:t>-</a:t>
            </a:r>
            <a:r>
              <a:rPr lang="en-US" sz="800" dirty="0" smtClean="0"/>
              <a:t>Port 80, </a:t>
            </a:r>
            <a:r>
              <a:rPr lang="en-US" sz="800" dirty="0" err="1" smtClean="0"/>
              <a:t>Dest</a:t>
            </a:r>
            <a:r>
              <a:rPr lang="en-US" sz="800" dirty="0" smtClean="0"/>
              <a:t>-Port 2481, Protocol TCP, (ACK)</a:t>
            </a:r>
            <a:endParaRPr lang="en-US" sz="800" dirty="0"/>
          </a:p>
        </p:txBody>
      </p:sp>
      <p:sp>
        <p:nvSpPr>
          <p:cNvPr id="57" name="Right Brace 56"/>
          <p:cNvSpPr/>
          <p:nvPr/>
        </p:nvSpPr>
        <p:spPr>
          <a:xfrm>
            <a:off x="6553200" y="2433592"/>
            <a:ext cx="381000" cy="835430"/>
          </a:xfrm>
          <a:prstGeom prst="rightBrac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9" name="Right Brace 58"/>
          <p:cNvSpPr/>
          <p:nvPr/>
        </p:nvSpPr>
        <p:spPr>
          <a:xfrm>
            <a:off x="8229600" y="2349044"/>
            <a:ext cx="381000" cy="2908756"/>
          </a:xfrm>
          <a:prstGeom prst="rightBrace">
            <a:avLst/>
          </a:prstGeom>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TextBox 59"/>
          <p:cNvSpPr txBox="1"/>
          <p:nvPr/>
        </p:nvSpPr>
        <p:spPr>
          <a:xfrm>
            <a:off x="6896100" y="2667000"/>
            <a:ext cx="571500" cy="338554"/>
          </a:xfrm>
          <a:prstGeom prst="rect">
            <a:avLst/>
          </a:prstGeom>
          <a:noFill/>
        </p:spPr>
        <p:txBody>
          <a:bodyPr wrap="square" rtlCol="0">
            <a:spAutoFit/>
          </a:bodyPr>
          <a:lstStyle/>
          <a:p>
            <a:r>
              <a:rPr lang="en-US" sz="800" dirty="0" smtClean="0"/>
              <a:t>Stateful Firewall</a:t>
            </a:r>
            <a:endParaRPr lang="en-US" sz="800" dirty="0"/>
          </a:p>
        </p:txBody>
      </p:sp>
      <p:sp>
        <p:nvSpPr>
          <p:cNvPr id="61" name="TextBox 60"/>
          <p:cNvSpPr txBox="1"/>
          <p:nvPr/>
        </p:nvSpPr>
        <p:spPr>
          <a:xfrm>
            <a:off x="7620000" y="3276600"/>
            <a:ext cx="701477" cy="338554"/>
          </a:xfrm>
          <a:prstGeom prst="rect">
            <a:avLst/>
          </a:prstGeom>
          <a:noFill/>
        </p:spPr>
        <p:txBody>
          <a:bodyPr wrap="square" rtlCol="0">
            <a:spAutoFit/>
          </a:bodyPr>
          <a:lstStyle/>
          <a:p>
            <a:r>
              <a:rPr lang="en-US" sz="800" dirty="0" smtClean="0"/>
              <a:t>Application Firewall</a:t>
            </a:r>
            <a:endParaRPr lang="en-US" sz="800" dirty="0"/>
          </a:p>
        </p:txBody>
      </p:sp>
      <p:sp>
        <p:nvSpPr>
          <p:cNvPr id="62" name="TextBox 61"/>
          <p:cNvSpPr txBox="1"/>
          <p:nvPr/>
        </p:nvSpPr>
        <p:spPr>
          <a:xfrm>
            <a:off x="8572500" y="3670756"/>
            <a:ext cx="571500" cy="215444"/>
          </a:xfrm>
          <a:prstGeom prst="rect">
            <a:avLst/>
          </a:prstGeom>
          <a:noFill/>
        </p:spPr>
        <p:txBody>
          <a:bodyPr wrap="square" rtlCol="0">
            <a:spAutoFit/>
          </a:bodyPr>
          <a:lstStyle/>
          <a:p>
            <a:r>
              <a:rPr lang="en-US" sz="800" dirty="0" smtClean="0"/>
              <a:t>Full IPS</a:t>
            </a:r>
            <a:endParaRPr lang="en-US" sz="800" dirty="0"/>
          </a:p>
        </p:txBody>
      </p:sp>
      <p:sp>
        <p:nvSpPr>
          <p:cNvPr id="96" name="Line Callout 1 95"/>
          <p:cNvSpPr/>
          <p:nvPr/>
        </p:nvSpPr>
        <p:spPr>
          <a:xfrm>
            <a:off x="451684" y="4267200"/>
            <a:ext cx="1600200" cy="1371600"/>
          </a:xfrm>
          <a:prstGeom prst="borderCallout1">
            <a:avLst>
              <a:gd name="adj1" fmla="val 109185"/>
              <a:gd name="adj2" fmla="val 50721"/>
              <a:gd name="adj3" fmla="val 110741"/>
              <a:gd name="adj4" fmla="val 515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GET /</a:t>
            </a:r>
            <a:r>
              <a:rPr lang="en-US" sz="800" dirty="0" smtClean="0">
                <a:solidFill>
                  <a:schemeClr val="tx1"/>
                </a:solidFill>
              </a:rPr>
              <a:t>index.html HTTP /1.0</a:t>
            </a:r>
            <a:endParaRPr lang="en-US" sz="800" dirty="0">
              <a:solidFill>
                <a:schemeClr val="tx1"/>
              </a:solidFill>
            </a:endParaRPr>
          </a:p>
          <a:p>
            <a:pPr algn="ctr"/>
            <a:r>
              <a:rPr lang="en-US" sz="800" dirty="0">
                <a:solidFill>
                  <a:schemeClr val="tx1"/>
                </a:solidFill>
              </a:rPr>
              <a:t>Host:  www.google.com</a:t>
            </a:r>
          </a:p>
          <a:p>
            <a:pPr algn="ctr"/>
            <a:r>
              <a:rPr lang="en-US" sz="800" dirty="0">
                <a:solidFill>
                  <a:schemeClr val="tx1"/>
                </a:solidFill>
              </a:rPr>
              <a:t>User-Agent: Mozilla/5.0</a:t>
            </a:r>
          </a:p>
          <a:p>
            <a:pPr algn="ctr"/>
            <a:r>
              <a:rPr lang="en-US" sz="800" dirty="0">
                <a:solidFill>
                  <a:schemeClr val="tx1"/>
                </a:solidFill>
              </a:rPr>
              <a:t>Accept: </a:t>
            </a:r>
            <a:r>
              <a:rPr lang="en-US" sz="800" dirty="0" smtClean="0">
                <a:solidFill>
                  <a:schemeClr val="tx1"/>
                </a:solidFill>
              </a:rPr>
              <a:t>text/html</a:t>
            </a:r>
            <a:endParaRPr lang="en-US" sz="800" dirty="0">
              <a:solidFill>
                <a:schemeClr val="tx1"/>
              </a:solidFill>
            </a:endParaRPr>
          </a:p>
          <a:p>
            <a:pPr algn="ctr"/>
            <a:r>
              <a:rPr lang="en-US" sz="800" dirty="0">
                <a:solidFill>
                  <a:schemeClr val="tx1"/>
                </a:solidFill>
              </a:rPr>
              <a:t>Accept-Language: en-us</a:t>
            </a:r>
          </a:p>
          <a:p>
            <a:pPr algn="ctr"/>
            <a:r>
              <a:rPr lang="en-US" sz="800" dirty="0">
                <a:solidFill>
                  <a:schemeClr val="tx1"/>
                </a:solidFill>
              </a:rPr>
              <a:t>Accept-Encoding</a:t>
            </a:r>
          </a:p>
          <a:p>
            <a:pPr algn="ctr"/>
            <a:r>
              <a:rPr lang="en-US" sz="800" dirty="0">
                <a:solidFill>
                  <a:schemeClr val="tx1"/>
                </a:solidFill>
              </a:rPr>
              <a:t>Accept-Encoding: </a:t>
            </a:r>
            <a:r>
              <a:rPr lang="en-US" sz="800" dirty="0" err="1" smtClean="0">
                <a:solidFill>
                  <a:schemeClr val="tx1"/>
                </a:solidFill>
              </a:rPr>
              <a:t>gzip,deflate</a:t>
            </a:r>
            <a:endParaRPr lang="en-US" sz="800" dirty="0" smtClean="0">
              <a:solidFill>
                <a:schemeClr val="tx1"/>
              </a:solidFill>
            </a:endParaRPr>
          </a:p>
          <a:p>
            <a:pPr algn="ctr"/>
            <a:r>
              <a:rPr lang="en-US" sz="800" dirty="0" smtClean="0">
                <a:solidFill>
                  <a:schemeClr val="tx1"/>
                </a:solidFill>
              </a:rPr>
              <a:t>Accept-Charset: ISO-8859-1</a:t>
            </a:r>
            <a:endParaRPr lang="en-US" sz="800" dirty="0">
              <a:solidFill>
                <a:schemeClr val="tx1"/>
              </a:solidFill>
            </a:endParaRPr>
          </a:p>
          <a:p>
            <a:pPr algn="ctr"/>
            <a:r>
              <a:rPr lang="en-US" sz="800" dirty="0">
                <a:solidFill>
                  <a:schemeClr val="tx1"/>
                </a:solidFill>
              </a:rPr>
              <a:t>Keep-Alive: 115</a:t>
            </a:r>
          </a:p>
          <a:p>
            <a:pPr algn="ctr"/>
            <a:r>
              <a:rPr lang="en-US" sz="800" dirty="0">
                <a:solidFill>
                  <a:schemeClr val="tx1"/>
                </a:solidFill>
              </a:rPr>
              <a:t>Connections: keep-alive</a:t>
            </a:r>
          </a:p>
        </p:txBody>
      </p:sp>
      <p:sp>
        <p:nvSpPr>
          <p:cNvPr id="58" name="Right Brace 57"/>
          <p:cNvSpPr/>
          <p:nvPr/>
        </p:nvSpPr>
        <p:spPr>
          <a:xfrm>
            <a:off x="7315200" y="2552089"/>
            <a:ext cx="381000" cy="2005663"/>
          </a:xfrm>
          <a:prstGeom prst="rightBrac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1" name="Right Brace 40"/>
          <p:cNvSpPr/>
          <p:nvPr/>
        </p:nvSpPr>
        <p:spPr>
          <a:xfrm>
            <a:off x="6096000" y="2133601"/>
            <a:ext cx="212923" cy="299992"/>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2" name="TextBox 41"/>
          <p:cNvSpPr txBox="1"/>
          <p:nvPr/>
        </p:nvSpPr>
        <p:spPr>
          <a:xfrm>
            <a:off x="6248400" y="2133600"/>
            <a:ext cx="784163" cy="215444"/>
          </a:xfrm>
          <a:prstGeom prst="rect">
            <a:avLst/>
          </a:prstGeom>
          <a:noFill/>
        </p:spPr>
        <p:txBody>
          <a:bodyPr wrap="square" rtlCol="0">
            <a:spAutoFit/>
          </a:bodyPr>
          <a:lstStyle/>
          <a:p>
            <a:r>
              <a:rPr lang="en-US" sz="800" dirty="0" smtClean="0"/>
              <a:t>Access List</a:t>
            </a:r>
            <a:endParaRPr lang="en-US" sz="800" dirty="0"/>
          </a:p>
        </p:txBody>
      </p:sp>
    </p:spTree>
    <p:extLst>
      <p:ext uri="{BB962C8B-B14F-4D97-AF65-F5344CB8AC3E}">
        <p14:creationId xmlns:p14="http://schemas.microsoft.com/office/powerpoint/2010/main" val="347881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0" nodeType="afterEffect">
                                  <p:stCondLst>
                                    <p:cond delay="0"/>
                                  </p:stCondLst>
                                  <p:childTnLst>
                                    <p:set>
                                      <p:cBhvr>
                                        <p:cTn id="65"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1" grpId="0"/>
      <p:bldP spid="13" grpId="0"/>
      <p:bldP spid="15" grpId="0"/>
      <p:bldP spid="21" grpId="0"/>
      <p:bldP spid="23" grpId="0"/>
      <p:bldP spid="28" grpId="0"/>
      <p:bldP spid="57" grpId="0" animBg="1"/>
      <p:bldP spid="59" grpId="0" animBg="1"/>
      <p:bldP spid="60" grpId="0"/>
      <p:bldP spid="61" grpId="0"/>
      <p:bldP spid="62" grpId="0"/>
      <p:bldP spid="96" grpId="0" animBg="1"/>
      <p:bldP spid="58" grpId="0" animBg="1"/>
      <p:bldP spid="41" grpId="0" animBg="1"/>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Unknown Application Protocols 1/4</a:t>
            </a:r>
            <a:endParaRPr lang="en-US" dirty="0"/>
          </a:p>
        </p:txBody>
      </p:sp>
      <p:sp>
        <p:nvSpPr>
          <p:cNvPr id="3" name="Content Placeholder 2"/>
          <p:cNvSpPr>
            <a:spLocks noGrp="1"/>
          </p:cNvSpPr>
          <p:nvPr>
            <p:ph sz="quarter" idx="10"/>
          </p:nvPr>
        </p:nvSpPr>
        <p:spPr>
          <a:xfrm>
            <a:off x="228600" y="1219200"/>
            <a:ext cx="8229600" cy="4852358"/>
          </a:xfrm>
        </p:spPr>
        <p:txBody>
          <a:bodyPr/>
          <a:lstStyle/>
          <a:p>
            <a:pPr marL="342900" indent="-342900">
              <a:spcBef>
                <a:spcPts val="0"/>
              </a:spcBef>
              <a:spcAft>
                <a:spcPts val="200"/>
              </a:spcAft>
              <a:buSzPct val="100000"/>
              <a:buFont typeface="+mj-lt"/>
              <a:buAutoNum type="arabicPeriod"/>
            </a:pPr>
            <a:r>
              <a:rPr lang="en-US" sz="1400" dirty="0" smtClean="0"/>
              <a:t>What happens when Application ID can’t identify an application?  </a:t>
            </a:r>
          </a:p>
          <a:p>
            <a:pPr marL="342900" indent="-342900">
              <a:spcBef>
                <a:spcPts val="0"/>
              </a:spcBef>
              <a:spcAft>
                <a:spcPts val="200"/>
              </a:spcAft>
              <a:buSzPct val="100000"/>
              <a:buFont typeface="+mj-lt"/>
              <a:buAutoNum type="arabicPeriod"/>
            </a:pPr>
            <a:r>
              <a:rPr lang="en-US" sz="1400" dirty="0" smtClean="0"/>
              <a:t>Some implementations don’t inspect traffic at layer 7 at all when the Application can’t be identified (not even stream or packet attacks!)</a:t>
            </a:r>
          </a:p>
          <a:p>
            <a:pPr marL="342900" indent="-342900">
              <a:spcBef>
                <a:spcPts val="0"/>
              </a:spcBef>
              <a:spcAft>
                <a:spcPts val="200"/>
              </a:spcAft>
              <a:buSzPct val="100000"/>
              <a:buFont typeface="+mj-lt"/>
              <a:buAutoNum type="arabicPeriod"/>
            </a:pPr>
            <a:endParaRPr lang="en-US" sz="1400" dirty="0"/>
          </a:p>
          <a:p>
            <a:pPr marL="0" indent="0">
              <a:spcBef>
                <a:spcPts val="0"/>
              </a:spcBef>
              <a:spcAft>
                <a:spcPts val="200"/>
              </a:spcAft>
              <a:buSzPct val="100000"/>
              <a:buNone/>
            </a:pPr>
            <a:r>
              <a:rPr lang="en-US" sz="1400" dirty="0" smtClean="0"/>
              <a:t>        Step 1, open session</a:t>
            </a:r>
            <a:endParaRPr lang="en-US" sz="1400" dirty="0"/>
          </a:p>
          <a:p>
            <a:pPr marL="342900" indent="-342900">
              <a:spcBef>
                <a:spcPts val="0"/>
              </a:spcBef>
              <a:spcAft>
                <a:spcPts val="200"/>
              </a:spcAft>
              <a:buSzPct val="100000"/>
              <a:buFont typeface="+mj-lt"/>
              <a:buAutoNum type="arabicPeriod"/>
            </a:pPr>
            <a:endParaRPr lang="en-US" sz="1400" dirty="0" smtClean="0"/>
          </a:p>
          <a:p>
            <a:pPr marL="342900" indent="-342900">
              <a:spcBef>
                <a:spcPts val="0"/>
              </a:spcBef>
              <a:spcAft>
                <a:spcPts val="200"/>
              </a:spcAft>
              <a:buSzPct val="100000"/>
              <a:buFont typeface="+mj-lt"/>
              <a:buAutoNum type="arabicPeriod"/>
            </a:pPr>
            <a:endParaRPr lang="en-US" sz="1400" dirty="0"/>
          </a:p>
        </p:txBody>
      </p:sp>
      <p:pic>
        <p:nvPicPr>
          <p:cNvPr id="18434" name="Picture 2" descr="C:\Users\BRADMA~1.BRA\AppData\Local\Temp\SNAGHTML286a25c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74" y="2590800"/>
            <a:ext cx="7991475"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1823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Unknown Application Protocols 2/4</a:t>
            </a:r>
            <a:endParaRPr lang="en-US" dirty="0"/>
          </a:p>
        </p:txBody>
      </p:sp>
      <p:sp>
        <p:nvSpPr>
          <p:cNvPr id="3" name="Content Placeholder 2"/>
          <p:cNvSpPr>
            <a:spLocks noGrp="1"/>
          </p:cNvSpPr>
          <p:nvPr>
            <p:ph sz="quarter" idx="10"/>
          </p:nvPr>
        </p:nvSpPr>
        <p:spPr>
          <a:xfrm>
            <a:off x="228600" y="1219200"/>
            <a:ext cx="8229600" cy="4852358"/>
          </a:xfrm>
        </p:spPr>
        <p:txBody>
          <a:bodyPr/>
          <a:lstStyle/>
          <a:p>
            <a:pPr marL="342900" indent="-342900">
              <a:spcBef>
                <a:spcPts val="0"/>
              </a:spcBef>
              <a:spcAft>
                <a:spcPts val="200"/>
              </a:spcAft>
              <a:buSzPct val="100000"/>
              <a:buFont typeface="+mj-lt"/>
              <a:buAutoNum type="arabicPeriod"/>
            </a:pPr>
            <a:r>
              <a:rPr lang="en-US" sz="1400" dirty="0" smtClean="0"/>
              <a:t>Initially before the Application ID completes see that Layer 7 processing is enabled for the session</a:t>
            </a:r>
          </a:p>
          <a:p>
            <a:pPr marL="342900" indent="-342900">
              <a:spcBef>
                <a:spcPts val="0"/>
              </a:spcBef>
              <a:spcAft>
                <a:spcPts val="200"/>
              </a:spcAft>
              <a:buSzPct val="100000"/>
              <a:buFont typeface="+mj-lt"/>
              <a:buAutoNum type="arabicPeriod"/>
            </a:pPr>
            <a:endParaRPr lang="en-US" sz="1400" dirty="0"/>
          </a:p>
          <a:p>
            <a:pPr marL="0" indent="0">
              <a:spcBef>
                <a:spcPts val="0"/>
              </a:spcBef>
              <a:spcAft>
                <a:spcPts val="200"/>
              </a:spcAft>
              <a:buSzPct val="100000"/>
              <a:buNone/>
            </a:pPr>
            <a:r>
              <a:rPr lang="en-US" sz="1400" dirty="0" smtClean="0"/>
              <a:t>        </a:t>
            </a:r>
          </a:p>
          <a:p>
            <a:pPr marL="342900" indent="-342900">
              <a:spcBef>
                <a:spcPts val="0"/>
              </a:spcBef>
              <a:spcAft>
                <a:spcPts val="200"/>
              </a:spcAft>
              <a:buSzPct val="100000"/>
              <a:buFont typeface="+mj-lt"/>
              <a:buAutoNum type="arabicPeriod"/>
            </a:pPr>
            <a:endParaRPr lang="en-US" sz="1400"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11674"/>
            <a:ext cx="5181600" cy="49875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6078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Unknown Application Protocols 3/4</a:t>
            </a:r>
            <a:endParaRPr lang="en-US" dirty="0"/>
          </a:p>
        </p:txBody>
      </p:sp>
      <p:sp>
        <p:nvSpPr>
          <p:cNvPr id="3" name="Content Placeholder 2"/>
          <p:cNvSpPr>
            <a:spLocks noGrp="1"/>
          </p:cNvSpPr>
          <p:nvPr>
            <p:ph sz="quarter" idx="10"/>
          </p:nvPr>
        </p:nvSpPr>
        <p:spPr>
          <a:xfrm>
            <a:off x="228600" y="1219200"/>
            <a:ext cx="3505200" cy="4852358"/>
          </a:xfrm>
        </p:spPr>
        <p:txBody>
          <a:bodyPr/>
          <a:lstStyle/>
          <a:p>
            <a:pPr marL="342900" indent="-342900">
              <a:spcBef>
                <a:spcPts val="0"/>
              </a:spcBef>
              <a:spcAft>
                <a:spcPts val="200"/>
              </a:spcAft>
              <a:buSzPct val="100000"/>
              <a:buFont typeface="+mj-lt"/>
              <a:buAutoNum type="arabicPeriod"/>
            </a:pPr>
            <a:r>
              <a:rPr lang="en-US" sz="1400" dirty="0" smtClean="0"/>
              <a:t>We send some traffic</a:t>
            </a:r>
          </a:p>
          <a:p>
            <a:pPr marL="342900" indent="-342900">
              <a:spcBef>
                <a:spcPts val="0"/>
              </a:spcBef>
              <a:spcAft>
                <a:spcPts val="200"/>
              </a:spcAft>
              <a:buSzPct val="100000"/>
              <a:buFont typeface="+mj-lt"/>
              <a:buAutoNum type="arabicPeriod"/>
            </a:pPr>
            <a:r>
              <a:rPr lang="en-US" sz="1400" dirty="0" smtClean="0"/>
              <a:t>Once Application ID completes, no more Layer 7 processing even with Full IPS Enabled!!</a:t>
            </a:r>
          </a:p>
          <a:p>
            <a:pPr marL="342900" indent="-342900">
              <a:spcBef>
                <a:spcPts val="0"/>
              </a:spcBef>
              <a:spcAft>
                <a:spcPts val="200"/>
              </a:spcAft>
              <a:buSzPct val="100000"/>
              <a:buFont typeface="+mj-lt"/>
              <a:buAutoNum type="arabicPeriod"/>
            </a:pPr>
            <a:r>
              <a:rPr lang="en-US" sz="1400" dirty="0" smtClean="0"/>
              <a:t>Further analysis showed that the traffic was being fast </a:t>
            </a:r>
            <a:r>
              <a:rPr lang="en-US" sz="1400" dirty="0" err="1" smtClean="0"/>
              <a:t>pathed</a:t>
            </a:r>
            <a:r>
              <a:rPr lang="en-US" sz="1400" dirty="0" smtClean="0"/>
              <a:t> in the ASIC NPU at this point, the packets weren’t even being sent to the processor where FW / IPS is handled!</a:t>
            </a:r>
          </a:p>
          <a:p>
            <a:pPr marL="342900" indent="-342900">
              <a:spcBef>
                <a:spcPts val="0"/>
              </a:spcBef>
              <a:spcAft>
                <a:spcPts val="200"/>
              </a:spcAft>
              <a:buSzPct val="100000"/>
              <a:buFont typeface="+mj-lt"/>
              <a:buAutoNum type="arabicPeriod"/>
            </a:pPr>
            <a:r>
              <a:rPr lang="en-US" sz="1400" dirty="0" smtClean="0"/>
              <a:t>By Default!</a:t>
            </a:r>
          </a:p>
          <a:p>
            <a:pPr marL="342900" indent="-342900">
              <a:spcBef>
                <a:spcPts val="0"/>
              </a:spcBef>
              <a:spcAft>
                <a:spcPts val="200"/>
              </a:spcAft>
              <a:buSzPct val="100000"/>
              <a:buFont typeface="+mj-lt"/>
              <a:buAutoNum type="arabicPeriod"/>
            </a:pPr>
            <a:endParaRPr lang="en-US" sz="1400" dirty="0"/>
          </a:p>
          <a:p>
            <a:pPr marL="0" indent="0">
              <a:spcBef>
                <a:spcPts val="0"/>
              </a:spcBef>
              <a:spcAft>
                <a:spcPts val="200"/>
              </a:spcAft>
              <a:buSzPct val="100000"/>
              <a:buNone/>
            </a:pPr>
            <a:r>
              <a:rPr lang="en-US" sz="1400" dirty="0" smtClean="0"/>
              <a:t>        </a:t>
            </a:r>
          </a:p>
          <a:p>
            <a:pPr marL="342900" indent="-342900">
              <a:spcBef>
                <a:spcPts val="0"/>
              </a:spcBef>
              <a:spcAft>
                <a:spcPts val="200"/>
              </a:spcAft>
              <a:buSzPct val="100000"/>
              <a:buFont typeface="+mj-lt"/>
              <a:buAutoNum type="arabicPeriod"/>
            </a:pPr>
            <a:endParaRPr lang="en-US" sz="1400"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1295400"/>
            <a:ext cx="5162442" cy="49990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85039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Unknown Application Protocols </a:t>
            </a:r>
            <a:r>
              <a:rPr lang="en-US" dirty="0"/>
              <a:t>4</a:t>
            </a:r>
            <a:r>
              <a:rPr lang="en-US" dirty="0" smtClean="0"/>
              <a:t>/4</a:t>
            </a:r>
            <a:endParaRPr lang="en-US" dirty="0"/>
          </a:p>
        </p:txBody>
      </p:sp>
      <p:sp>
        <p:nvSpPr>
          <p:cNvPr id="3" name="Content Placeholder 2"/>
          <p:cNvSpPr>
            <a:spLocks noGrp="1"/>
          </p:cNvSpPr>
          <p:nvPr>
            <p:ph sz="quarter" idx="10"/>
          </p:nvPr>
        </p:nvSpPr>
        <p:spPr>
          <a:xfrm>
            <a:off x="209341" y="1066800"/>
            <a:ext cx="8915400" cy="533400"/>
          </a:xfrm>
        </p:spPr>
        <p:txBody>
          <a:bodyPr/>
          <a:lstStyle/>
          <a:p>
            <a:pPr marL="342900" indent="-342900">
              <a:spcBef>
                <a:spcPts val="0"/>
              </a:spcBef>
              <a:spcAft>
                <a:spcPts val="200"/>
              </a:spcAft>
              <a:buSzPct val="100000"/>
              <a:buFont typeface="+mj-lt"/>
              <a:buAutoNum type="arabicPeriod"/>
            </a:pPr>
            <a:r>
              <a:rPr lang="en-US" sz="1400" dirty="0" smtClean="0"/>
              <a:t>Application Level Exchange</a:t>
            </a:r>
          </a:p>
          <a:p>
            <a:pPr marL="342900" indent="-342900">
              <a:spcBef>
                <a:spcPts val="0"/>
              </a:spcBef>
              <a:spcAft>
                <a:spcPts val="200"/>
              </a:spcAft>
              <a:buSzPct val="100000"/>
              <a:buFont typeface="+mj-lt"/>
              <a:buAutoNum type="arabicPeriod"/>
            </a:pPr>
            <a:endParaRPr lang="en-US" sz="1400" dirty="0"/>
          </a:p>
          <a:p>
            <a:pPr marL="0" indent="0">
              <a:spcBef>
                <a:spcPts val="0"/>
              </a:spcBef>
              <a:spcAft>
                <a:spcPts val="200"/>
              </a:spcAft>
              <a:buSzPct val="100000"/>
              <a:buNone/>
            </a:pPr>
            <a:r>
              <a:rPr lang="en-US" sz="1400" dirty="0" smtClean="0"/>
              <a:t>        </a:t>
            </a:r>
          </a:p>
          <a:p>
            <a:pPr marL="342900" indent="-342900">
              <a:spcBef>
                <a:spcPts val="0"/>
              </a:spcBef>
              <a:spcAft>
                <a:spcPts val="200"/>
              </a:spcAft>
              <a:buSzPct val="100000"/>
              <a:buFont typeface="+mj-lt"/>
              <a:buAutoNum type="arabicPeriod"/>
            </a:pPr>
            <a:endParaRPr lang="en-US" sz="1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1" y="1405295"/>
            <a:ext cx="6991350" cy="534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35796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Obfuscation</a:t>
            </a:r>
            <a:endParaRPr lang="en-US" dirty="0"/>
          </a:p>
        </p:txBody>
      </p:sp>
      <p:sp>
        <p:nvSpPr>
          <p:cNvPr id="3" name="Content Placeholder 2"/>
          <p:cNvSpPr>
            <a:spLocks noGrp="1"/>
          </p:cNvSpPr>
          <p:nvPr>
            <p:ph sz="quarter" idx="10"/>
          </p:nvPr>
        </p:nvSpPr>
        <p:spPr>
          <a:xfrm>
            <a:off x="228600" y="1219200"/>
            <a:ext cx="8229600" cy="4852358"/>
          </a:xfrm>
        </p:spPr>
        <p:txBody>
          <a:bodyPr/>
          <a:lstStyle/>
          <a:p>
            <a:pPr marL="342900" indent="-342900">
              <a:spcBef>
                <a:spcPts val="0"/>
              </a:spcBef>
              <a:spcAft>
                <a:spcPts val="200"/>
              </a:spcAft>
              <a:buSzPct val="100000"/>
              <a:buFont typeface="+mj-lt"/>
              <a:buAutoNum type="arabicPeriod"/>
            </a:pPr>
            <a:r>
              <a:rPr lang="en-US" sz="1600" dirty="0" smtClean="0"/>
              <a:t>Encryption:  You can’t really use a signature.  A common technique is if a protocol is unknown, to measure the randomness of data (entropy) to determine if it is encrypted.  Typically this can’t tell what the application is, but rather that it is an unknown encrypted application.</a:t>
            </a:r>
            <a:endParaRPr lang="en-US" sz="1600" dirty="0"/>
          </a:p>
          <a:p>
            <a:pPr marL="342900" indent="-342900">
              <a:spcBef>
                <a:spcPts val="0"/>
              </a:spcBef>
              <a:spcAft>
                <a:spcPts val="200"/>
              </a:spcAft>
              <a:buSzPct val="100000"/>
              <a:buFont typeface="+mj-lt"/>
              <a:buAutoNum type="arabicPeriod"/>
            </a:pPr>
            <a:r>
              <a:rPr lang="en-US" sz="1600" dirty="0" smtClean="0"/>
              <a:t>Steganography:  Hiding a message in plain sight.  This is a very hard problem to solve, an Application Firewall or IPS likely won’t be able to detect this.  Bayesian-like filtering would need to be used to improve detection.</a:t>
            </a:r>
          </a:p>
          <a:p>
            <a:pPr marL="342900" indent="-342900">
              <a:spcBef>
                <a:spcPts val="0"/>
              </a:spcBef>
              <a:spcAft>
                <a:spcPts val="200"/>
              </a:spcAft>
              <a:buSzPct val="100000"/>
              <a:buFont typeface="+mj-lt"/>
              <a:buAutoNum type="arabicPeriod"/>
            </a:pPr>
            <a:r>
              <a:rPr lang="en-US" sz="1600" dirty="0" smtClean="0"/>
              <a:t>Tunneling:  Applications can be tunneled in other protocols (e.g. GRE, </a:t>
            </a:r>
            <a:r>
              <a:rPr lang="en-US" sz="1600" dirty="0" err="1" smtClean="0"/>
              <a:t>IPinIP</a:t>
            </a:r>
            <a:r>
              <a:rPr lang="en-US" sz="1600" dirty="0" smtClean="0"/>
              <a:t>, SSL, and many other derivatives.  Application Firewall may not be able to detect inner protocols.</a:t>
            </a:r>
          </a:p>
          <a:p>
            <a:pPr marL="342900" indent="-342900">
              <a:spcBef>
                <a:spcPts val="0"/>
              </a:spcBef>
              <a:spcAft>
                <a:spcPts val="200"/>
              </a:spcAft>
              <a:buSzPct val="100000"/>
              <a:buFont typeface="+mj-lt"/>
              <a:buAutoNum type="arabicPeriod"/>
            </a:pPr>
            <a:endParaRPr lang="en-US" sz="1400" dirty="0"/>
          </a:p>
        </p:txBody>
      </p:sp>
      <p:sp>
        <p:nvSpPr>
          <p:cNvPr id="4" name="TextBox 3"/>
          <p:cNvSpPr txBox="1"/>
          <p:nvPr/>
        </p:nvSpPr>
        <p:spPr>
          <a:xfrm>
            <a:off x="762000" y="4267200"/>
            <a:ext cx="3733800" cy="1107996"/>
          </a:xfrm>
          <a:prstGeom prst="rect">
            <a:avLst/>
          </a:prstGeom>
          <a:noFill/>
          <a:ln>
            <a:solidFill>
              <a:schemeClr val="tx1"/>
            </a:solidFill>
          </a:ln>
        </p:spPr>
        <p:txBody>
          <a:bodyPr wrap="square" rtlCol="0">
            <a:spAutoFit/>
          </a:bodyPr>
          <a:lstStyle/>
          <a:p>
            <a:pPr algn="ctr"/>
            <a:r>
              <a:rPr lang="en-US" sz="1200" dirty="0"/>
              <a:t>&lt;</a:t>
            </a:r>
            <a:r>
              <a:rPr lang="en-US" sz="1200" dirty="0" err="1" smtClean="0"/>
              <a:t>BitTorrent</a:t>
            </a:r>
            <a:r>
              <a:rPr lang="en-US" sz="1200" dirty="0" smtClean="0"/>
              <a:t> Client&gt;</a:t>
            </a:r>
            <a:endParaRPr lang="en-US" sz="1200" dirty="0"/>
          </a:p>
          <a:p>
            <a:pPr algn="ctr"/>
            <a:r>
              <a:rPr lang="en-US" sz="1200" dirty="0"/>
              <a:t>Data: 474554202F616E6E6F756E63653F696E666F5F686173683D...</a:t>
            </a:r>
          </a:p>
          <a:p>
            <a:endParaRPr lang="en-US" dirty="0"/>
          </a:p>
        </p:txBody>
      </p:sp>
      <p:sp>
        <p:nvSpPr>
          <p:cNvPr id="5" name="TextBox 4"/>
          <p:cNvSpPr txBox="1"/>
          <p:nvPr/>
        </p:nvSpPr>
        <p:spPr>
          <a:xfrm>
            <a:off x="4953000" y="4267200"/>
            <a:ext cx="2971800" cy="1107996"/>
          </a:xfrm>
          <a:prstGeom prst="rect">
            <a:avLst/>
          </a:prstGeom>
          <a:noFill/>
          <a:ln>
            <a:solidFill>
              <a:schemeClr val="tx1"/>
            </a:solidFill>
          </a:ln>
        </p:spPr>
        <p:txBody>
          <a:bodyPr wrap="square" rtlCol="0">
            <a:spAutoFit/>
          </a:bodyPr>
          <a:lstStyle/>
          <a:p>
            <a:pPr algn="ctr"/>
            <a:r>
              <a:rPr lang="en-US" sz="1200" dirty="0"/>
              <a:t>&lt;</a:t>
            </a:r>
            <a:r>
              <a:rPr lang="en-US" sz="1200" dirty="0" err="1" smtClean="0"/>
              <a:t>BitTorrent</a:t>
            </a:r>
            <a:r>
              <a:rPr lang="en-US" sz="1200" dirty="0" smtClean="0"/>
              <a:t> Server&gt;</a:t>
            </a:r>
            <a:endParaRPr lang="en-US" sz="1200" dirty="0"/>
          </a:p>
          <a:p>
            <a:pPr algn="ctr"/>
            <a:r>
              <a:rPr lang="en-US" sz="1200" dirty="0"/>
              <a:t>Data: 485454502F312E3020323030204F4B0D0A436F6E74656E74...</a:t>
            </a:r>
          </a:p>
          <a:p>
            <a:endParaRPr lang="en-US" dirty="0"/>
          </a:p>
        </p:txBody>
      </p:sp>
      <p:sp>
        <p:nvSpPr>
          <p:cNvPr id="8" name="TextBox 7"/>
          <p:cNvSpPr txBox="1"/>
          <p:nvPr/>
        </p:nvSpPr>
        <p:spPr>
          <a:xfrm>
            <a:off x="1600200" y="3810000"/>
            <a:ext cx="5791200" cy="369332"/>
          </a:xfrm>
          <a:prstGeom prst="rect">
            <a:avLst/>
          </a:prstGeom>
          <a:noFill/>
        </p:spPr>
        <p:txBody>
          <a:bodyPr wrap="square" rtlCol="0">
            <a:spAutoFit/>
          </a:bodyPr>
          <a:lstStyle/>
          <a:p>
            <a:r>
              <a:rPr lang="en-US" dirty="0" smtClean="0"/>
              <a:t>Encrypted </a:t>
            </a:r>
            <a:r>
              <a:rPr lang="en-US" dirty="0" err="1" smtClean="0"/>
              <a:t>BitTorrent</a:t>
            </a:r>
            <a:r>
              <a:rPr lang="en-US" dirty="0" smtClean="0"/>
              <a:t> Application, no standard pattern.</a:t>
            </a:r>
            <a:endParaRPr lang="en-US" dirty="0"/>
          </a:p>
        </p:txBody>
      </p:sp>
    </p:spTree>
    <p:extLst>
      <p:ext uri="{BB962C8B-B14F-4D97-AF65-F5344CB8AC3E}">
        <p14:creationId xmlns:p14="http://schemas.microsoft.com/office/powerpoint/2010/main" val="37121968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AppID w/o Pattern matching</a:t>
            </a:r>
            <a:endParaRPr lang="en-US" dirty="0"/>
          </a:p>
        </p:txBody>
      </p:sp>
      <p:sp>
        <p:nvSpPr>
          <p:cNvPr id="3" name="Content Placeholder 2"/>
          <p:cNvSpPr>
            <a:spLocks noGrp="1"/>
          </p:cNvSpPr>
          <p:nvPr>
            <p:ph sz="quarter" idx="10"/>
          </p:nvPr>
        </p:nvSpPr>
        <p:spPr>
          <a:xfrm>
            <a:off x="228600" y="1219200"/>
            <a:ext cx="8229600" cy="2362200"/>
          </a:xfrm>
        </p:spPr>
        <p:txBody>
          <a:bodyPr/>
          <a:lstStyle/>
          <a:p>
            <a:pPr marL="342900" indent="-342900">
              <a:spcBef>
                <a:spcPts val="0"/>
              </a:spcBef>
              <a:spcAft>
                <a:spcPts val="200"/>
              </a:spcAft>
              <a:buSzPct val="100000"/>
              <a:buFont typeface="+mj-lt"/>
              <a:buAutoNum type="arabicPeriod"/>
            </a:pPr>
            <a:r>
              <a:rPr lang="en-US" sz="1400" dirty="0" smtClean="0"/>
              <a:t>Some application identification isn’t based upon application signatures at all.  This is especially true of encrypted applications where pattern match is not reliable.</a:t>
            </a:r>
          </a:p>
          <a:p>
            <a:pPr marL="342900" indent="-342900">
              <a:spcBef>
                <a:spcPts val="0"/>
              </a:spcBef>
              <a:spcAft>
                <a:spcPts val="200"/>
              </a:spcAft>
              <a:buSzPct val="100000"/>
              <a:buFont typeface="+mj-lt"/>
              <a:buAutoNum type="arabicPeriod"/>
            </a:pPr>
            <a:r>
              <a:rPr lang="en-US" sz="1400" dirty="0" smtClean="0"/>
              <a:t>Some detection may be based upon IP Address, for instance classifying known P2P </a:t>
            </a:r>
            <a:r>
              <a:rPr lang="en-US" sz="1400" dirty="0" err="1" smtClean="0"/>
              <a:t>Supernodes</a:t>
            </a:r>
            <a:r>
              <a:rPr lang="en-US" sz="1400" dirty="0" smtClean="0"/>
              <a:t> or TOR exit points based upon IP address and not based on an actual pattern match or other heuristic method.</a:t>
            </a:r>
          </a:p>
          <a:p>
            <a:pPr marL="342900" indent="-342900">
              <a:spcBef>
                <a:spcPts val="0"/>
              </a:spcBef>
              <a:spcAft>
                <a:spcPts val="200"/>
              </a:spcAft>
              <a:buSzPct val="100000"/>
              <a:buFont typeface="+mj-lt"/>
              <a:buAutoNum type="arabicPeriod"/>
            </a:pPr>
            <a:r>
              <a:rPr lang="en-US" sz="1400" dirty="0" smtClean="0"/>
              <a:t>Some detection is a combination of IP based matching and pattern matching for other aspects of the traffic.</a:t>
            </a:r>
          </a:p>
          <a:p>
            <a:pPr marL="342900" indent="-342900">
              <a:spcBef>
                <a:spcPts val="0"/>
              </a:spcBef>
              <a:spcAft>
                <a:spcPts val="200"/>
              </a:spcAft>
              <a:buSzPct val="100000"/>
              <a:buFont typeface="+mj-lt"/>
              <a:buAutoNum type="arabicPeriod"/>
            </a:pPr>
            <a:endParaRPr lang="en-US" sz="1400" dirty="0"/>
          </a:p>
          <a:p>
            <a:pPr marL="342900" indent="-342900">
              <a:spcBef>
                <a:spcPts val="0"/>
              </a:spcBef>
              <a:spcAft>
                <a:spcPts val="200"/>
              </a:spcAft>
              <a:buSzPct val="100000"/>
              <a:buFont typeface="+mj-lt"/>
              <a:buAutoNum type="arabicPeriod"/>
            </a:pPr>
            <a:endParaRPr lang="en-US" sz="1400" dirty="0" smtClean="0"/>
          </a:p>
          <a:p>
            <a:pPr marL="342900" indent="-342900">
              <a:spcBef>
                <a:spcPts val="0"/>
              </a:spcBef>
              <a:spcAft>
                <a:spcPts val="200"/>
              </a:spcAft>
              <a:buSzPct val="100000"/>
              <a:buFont typeface="+mj-lt"/>
              <a:buAutoNum type="arabicPeriod"/>
            </a:pPr>
            <a:endParaRPr lang="en-US" sz="1400"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895600"/>
            <a:ext cx="31908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269120"/>
            <a:ext cx="5334000" cy="2598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25535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t>What does Application Firewall change?</a:t>
            </a:r>
            <a:endParaRPr dirty="0"/>
          </a:p>
        </p:txBody>
      </p:sp>
      <p:sp>
        <p:nvSpPr>
          <p:cNvPr id="3" name="AutoShape 3"/>
          <p:cNvSpPr>
            <a:spLocks noChangeArrowheads="1"/>
          </p:cNvSpPr>
          <p:nvPr/>
        </p:nvSpPr>
        <p:spPr bwMode="gray">
          <a:xfrm>
            <a:off x="991276" y="1066800"/>
            <a:ext cx="7440199" cy="1223522"/>
          </a:xfrm>
          <a:prstGeom prst="roundRect">
            <a:avLst>
              <a:gd name="adj" fmla="val 16667"/>
            </a:avLst>
          </a:prstGeom>
          <a:solidFill>
            <a:srgbClr val="5D87A1"/>
          </a:solidFill>
          <a:ln w="28575" algn="ctr">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tIns="91440" bIns="91440" anchor="ctr"/>
          <a:lstStyle/>
          <a:p>
            <a:pPr algn="ctr"/>
            <a:r>
              <a:rPr lang="en-US" sz="2400" dirty="0">
                <a:solidFill>
                  <a:schemeClr val="bg1"/>
                </a:solidFill>
              </a:rPr>
              <a:t>It is a step better than Stateful Firewall alone, but a subset of real IPS.</a:t>
            </a:r>
          </a:p>
        </p:txBody>
      </p:sp>
      <p:sp>
        <p:nvSpPr>
          <p:cNvPr id="4" name="AutoShape 6"/>
          <p:cNvSpPr>
            <a:spLocks noChangeArrowheads="1"/>
          </p:cNvSpPr>
          <p:nvPr/>
        </p:nvSpPr>
        <p:spPr bwMode="gray">
          <a:xfrm>
            <a:off x="991276" y="2438400"/>
            <a:ext cx="7440199" cy="1062272"/>
          </a:xfrm>
          <a:prstGeom prst="roundRect">
            <a:avLst>
              <a:gd name="adj" fmla="val 16667"/>
            </a:avLst>
          </a:prstGeom>
          <a:solidFill>
            <a:schemeClr val="tx2"/>
          </a:solidFill>
          <a:ln w="28575" algn="ctr">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tIns="91440" bIns="91440" anchor="ctr"/>
          <a:lstStyle/>
          <a:p>
            <a:pPr algn="ctr" fontAlgn="auto">
              <a:spcAft>
                <a:spcPts val="0"/>
              </a:spcAft>
              <a:defRPr/>
            </a:pPr>
            <a:r>
              <a:rPr lang="en-US" sz="2400" dirty="0">
                <a:solidFill>
                  <a:schemeClr val="bg1"/>
                </a:solidFill>
                <a:latin typeface="+mn-lt"/>
              </a:rPr>
              <a:t>It’s a lightweight way to keep honest applications honest, </a:t>
            </a:r>
            <a:r>
              <a:rPr lang="en-US" sz="2400" dirty="0" smtClean="0">
                <a:solidFill>
                  <a:schemeClr val="bg1"/>
                </a:solidFill>
                <a:latin typeface="+mn-lt"/>
              </a:rPr>
              <a:t>compared to IPS (thus </a:t>
            </a:r>
            <a:r>
              <a:rPr lang="en-US" sz="2400" dirty="0">
                <a:solidFill>
                  <a:schemeClr val="bg1"/>
                </a:solidFill>
                <a:latin typeface="+mn-lt"/>
              </a:rPr>
              <a:t>likely a lower cost).</a:t>
            </a:r>
          </a:p>
        </p:txBody>
      </p:sp>
      <p:sp>
        <p:nvSpPr>
          <p:cNvPr id="5" name="AutoShape 9"/>
          <p:cNvSpPr>
            <a:spLocks noChangeArrowheads="1"/>
          </p:cNvSpPr>
          <p:nvPr/>
        </p:nvSpPr>
        <p:spPr bwMode="gray">
          <a:xfrm>
            <a:off x="991276" y="3657600"/>
            <a:ext cx="7440199" cy="1143000"/>
          </a:xfrm>
          <a:prstGeom prst="roundRect">
            <a:avLst>
              <a:gd name="adj" fmla="val 16667"/>
            </a:avLst>
          </a:prstGeom>
          <a:solidFill>
            <a:srgbClr val="4F8479"/>
          </a:solidFill>
          <a:ln w="28575" algn="ctr">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tIns="91440" bIns="91440" anchor="ctr"/>
          <a:lstStyle/>
          <a:p>
            <a:pPr algn="ctr" fontAlgn="auto">
              <a:spcAft>
                <a:spcPts val="0"/>
              </a:spcAft>
              <a:defRPr/>
            </a:pPr>
            <a:r>
              <a:rPr lang="en-US" sz="2400" dirty="0">
                <a:solidFill>
                  <a:schemeClr val="bg1"/>
                </a:solidFill>
                <a:latin typeface="+mn-lt"/>
              </a:rPr>
              <a:t>If already using a solid firewall + IPS implementation, it can save IPS time by not inspecting unwanted “honest” applications.</a:t>
            </a:r>
          </a:p>
        </p:txBody>
      </p:sp>
      <p:sp>
        <p:nvSpPr>
          <p:cNvPr id="6" name="AutoShape 12"/>
          <p:cNvSpPr>
            <a:spLocks noChangeArrowheads="1"/>
          </p:cNvSpPr>
          <p:nvPr/>
        </p:nvSpPr>
        <p:spPr bwMode="gray">
          <a:xfrm>
            <a:off x="991276" y="4940654"/>
            <a:ext cx="7440199" cy="1155346"/>
          </a:xfrm>
          <a:prstGeom prst="roundRect">
            <a:avLst>
              <a:gd name="adj" fmla="val 16667"/>
            </a:avLst>
          </a:prstGeom>
          <a:solidFill>
            <a:schemeClr val="accent6"/>
          </a:solidFill>
          <a:ln w="28575" algn="ctr">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tIns="91440" bIns="91440" anchor="ctr"/>
          <a:lstStyle/>
          <a:p>
            <a:pPr algn="ctr" fontAlgn="auto">
              <a:spcAft>
                <a:spcPts val="0"/>
              </a:spcAft>
              <a:defRPr/>
            </a:pPr>
            <a:r>
              <a:rPr lang="en-US" sz="2400" dirty="0">
                <a:solidFill>
                  <a:schemeClr val="bg1"/>
                </a:solidFill>
                <a:latin typeface="+mn-lt"/>
              </a:rPr>
              <a:t>Can be used to block unknown encrypted communication, but some obfuscation methods like steganography are likely to evade.</a:t>
            </a:r>
          </a:p>
        </p:txBody>
      </p:sp>
    </p:spTree>
    <p:extLst>
      <p:ext uri="{BB962C8B-B14F-4D97-AF65-F5344CB8AC3E}">
        <p14:creationId xmlns:p14="http://schemas.microsoft.com/office/powerpoint/2010/main" val="12333588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Limitations in </a:t>
            </a:r>
            <a:r>
              <a:rPr lang="en-US" dirty="0" err="1" smtClean="0"/>
              <a:t>AppFW</a:t>
            </a:r>
            <a:endParaRPr lang="en-US" dirty="0"/>
          </a:p>
        </p:txBody>
      </p:sp>
      <p:sp>
        <p:nvSpPr>
          <p:cNvPr id="3" name="Content Placeholder 2"/>
          <p:cNvSpPr>
            <a:spLocks noGrp="1"/>
          </p:cNvSpPr>
          <p:nvPr>
            <p:ph sz="quarter" idx="10"/>
          </p:nvPr>
        </p:nvSpPr>
        <p:spPr>
          <a:xfrm>
            <a:off x="228600" y="1219200"/>
            <a:ext cx="8229600" cy="4852358"/>
          </a:xfrm>
        </p:spPr>
        <p:txBody>
          <a:bodyPr/>
          <a:lstStyle/>
          <a:p>
            <a:pPr marL="342900" indent="-342900">
              <a:spcBef>
                <a:spcPts val="0"/>
              </a:spcBef>
              <a:spcAft>
                <a:spcPts val="200"/>
              </a:spcAft>
              <a:buSzPct val="100000"/>
              <a:buFont typeface="+mj-lt"/>
              <a:buAutoNum type="arabicPeriod"/>
            </a:pPr>
            <a:endParaRPr lang="en-US" sz="1400" dirty="0" smtClean="0"/>
          </a:p>
          <a:p>
            <a:pPr marL="342900" indent="-342900">
              <a:spcBef>
                <a:spcPts val="0"/>
              </a:spcBef>
              <a:spcAft>
                <a:spcPts val="200"/>
              </a:spcAft>
              <a:buSzPct val="100000"/>
              <a:buFont typeface="+mj-lt"/>
              <a:buAutoNum type="arabicPeriod"/>
            </a:pPr>
            <a:endParaRPr lang="en-US" sz="1400" dirty="0"/>
          </a:p>
        </p:txBody>
      </p:sp>
      <p:sp>
        <p:nvSpPr>
          <p:cNvPr id="4" name="TextBox 3"/>
          <p:cNvSpPr txBox="1"/>
          <p:nvPr/>
        </p:nvSpPr>
        <p:spPr>
          <a:xfrm>
            <a:off x="457200" y="1143000"/>
            <a:ext cx="8229600" cy="3139321"/>
          </a:xfrm>
          <a:prstGeom prst="rect">
            <a:avLst/>
          </a:prstGeom>
          <a:noFill/>
        </p:spPr>
        <p:txBody>
          <a:bodyPr wrap="square" rtlCol="0">
            <a:spAutoFit/>
          </a:bodyPr>
          <a:lstStyle/>
          <a:p>
            <a:pPr marL="342900" indent="-342900">
              <a:buAutoNum type="arabicPeriod"/>
            </a:pPr>
            <a:r>
              <a:rPr lang="en-US" dirty="0" smtClean="0"/>
              <a:t>Application / Protocol Anomaly Detection  </a:t>
            </a:r>
          </a:p>
          <a:p>
            <a:pPr marL="342900" indent="-342900">
              <a:buAutoNum type="arabicPeriod"/>
            </a:pPr>
            <a:r>
              <a:rPr lang="en-US" dirty="0" smtClean="0"/>
              <a:t>Full IPS for Exploit Protection</a:t>
            </a:r>
          </a:p>
          <a:p>
            <a:pPr marL="342900" indent="-342900">
              <a:buAutoNum type="arabicPeriod"/>
            </a:pPr>
            <a:r>
              <a:rPr lang="en-US" dirty="0" smtClean="0"/>
              <a:t>Disable Caching</a:t>
            </a:r>
          </a:p>
          <a:p>
            <a:pPr marL="342900" indent="-342900">
              <a:buAutoNum type="arabicPeriod"/>
            </a:pPr>
            <a:r>
              <a:rPr lang="en-US" dirty="0" smtClean="0"/>
              <a:t>Check default settings</a:t>
            </a:r>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
        <p:nvSpPr>
          <p:cNvPr id="11" name="Rectangle 10"/>
          <p:cNvSpPr/>
          <p:nvPr/>
        </p:nvSpPr>
        <p:spPr>
          <a:xfrm>
            <a:off x="2514600" y="3733800"/>
            <a:ext cx="1981200" cy="19812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Stateful Firewall:</a:t>
            </a:r>
          </a:p>
          <a:p>
            <a:pPr algn="ctr"/>
            <a:endParaRPr lang="en-US" sz="1000" b="1" dirty="0" smtClean="0">
              <a:solidFill>
                <a:schemeClr val="tx1"/>
              </a:solidFill>
            </a:endParaRPr>
          </a:p>
          <a:p>
            <a:r>
              <a:rPr lang="en-US" sz="1000" dirty="0" smtClean="0">
                <a:solidFill>
                  <a:schemeClr val="tx1"/>
                </a:solidFill>
              </a:rPr>
              <a:t>1.  Deploy with full stateful FW</a:t>
            </a:r>
          </a:p>
          <a:p>
            <a:pPr marL="228600" indent="-228600">
              <a:buAutoNum type="arabicPeriod" startAt="2"/>
            </a:pPr>
            <a:r>
              <a:rPr lang="en-US" sz="1000" dirty="0" smtClean="0">
                <a:solidFill>
                  <a:schemeClr val="tx1"/>
                </a:solidFill>
              </a:rPr>
              <a:t>Leverage L3/L4 IPS Protections and Session Control</a:t>
            </a:r>
          </a:p>
          <a:p>
            <a:pPr marL="228600" indent="-228600">
              <a:buAutoNum type="arabicPeriod" startAt="2"/>
            </a:pPr>
            <a:r>
              <a:rPr lang="en-US" sz="1000" dirty="0" smtClean="0">
                <a:solidFill>
                  <a:schemeClr val="tx1"/>
                </a:solidFill>
              </a:rPr>
              <a:t>Always use a tight FW </a:t>
            </a:r>
            <a:r>
              <a:rPr lang="en-US" sz="1000" dirty="0" err="1" smtClean="0">
                <a:solidFill>
                  <a:schemeClr val="tx1"/>
                </a:solidFill>
              </a:rPr>
              <a:t>rulebase</a:t>
            </a:r>
            <a:r>
              <a:rPr lang="en-US" sz="1000" dirty="0" smtClean="0">
                <a:solidFill>
                  <a:schemeClr val="tx1"/>
                </a:solidFill>
              </a:rPr>
              <a:t> with </a:t>
            </a:r>
            <a:r>
              <a:rPr lang="en-US" sz="1000" b="1" u="sng" dirty="0" smtClean="0">
                <a:solidFill>
                  <a:schemeClr val="tx1"/>
                </a:solidFill>
              </a:rPr>
              <a:t>strict</a:t>
            </a:r>
            <a:r>
              <a:rPr lang="en-US" sz="1000" dirty="0" smtClean="0">
                <a:solidFill>
                  <a:schemeClr val="tx1"/>
                </a:solidFill>
              </a:rPr>
              <a:t> control on source/destination IP Addresses + L4 Protocol/Ports </a:t>
            </a:r>
            <a:endParaRPr lang="en-US" sz="1000" dirty="0">
              <a:solidFill>
                <a:schemeClr val="tx1"/>
              </a:solidFill>
            </a:endParaRPr>
          </a:p>
        </p:txBody>
      </p:sp>
      <p:sp>
        <p:nvSpPr>
          <p:cNvPr id="12" name="Rectangle 11"/>
          <p:cNvSpPr/>
          <p:nvPr/>
        </p:nvSpPr>
        <p:spPr>
          <a:xfrm>
            <a:off x="381000" y="3733800"/>
            <a:ext cx="1981200" cy="19812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Network Access Control</a:t>
            </a:r>
          </a:p>
          <a:p>
            <a:pPr algn="ctr"/>
            <a:endParaRPr lang="en-US" sz="1000" b="1" dirty="0" smtClean="0">
              <a:solidFill>
                <a:schemeClr val="tx1"/>
              </a:solidFill>
            </a:endParaRPr>
          </a:p>
          <a:p>
            <a:pPr marL="228600" indent="-228600">
              <a:buAutoNum type="arabicPeriod"/>
            </a:pPr>
            <a:r>
              <a:rPr lang="en-US" sz="1000" dirty="0" smtClean="0">
                <a:solidFill>
                  <a:schemeClr val="tx1"/>
                </a:solidFill>
              </a:rPr>
              <a:t>Strict control over access to the network.</a:t>
            </a:r>
          </a:p>
          <a:p>
            <a:pPr marL="228600" indent="-228600">
              <a:buAutoNum type="arabicPeriod"/>
            </a:pPr>
            <a:r>
              <a:rPr lang="en-US" sz="1000" dirty="0" smtClean="0">
                <a:solidFill>
                  <a:schemeClr val="tx1"/>
                </a:solidFill>
              </a:rPr>
              <a:t>Quarantine guest/compromised hosts.</a:t>
            </a:r>
          </a:p>
          <a:p>
            <a:pPr marL="228600" indent="-228600">
              <a:buAutoNum type="arabicPeriod"/>
            </a:pPr>
            <a:endParaRPr lang="en-US" sz="1000" dirty="0" smtClean="0">
              <a:solidFill>
                <a:schemeClr val="tx1"/>
              </a:solidFill>
            </a:endParaRPr>
          </a:p>
          <a:p>
            <a:pPr marL="228600" indent="-228600">
              <a:buAutoNum type="arabicPeriod"/>
            </a:pPr>
            <a:endParaRPr lang="en-US" sz="1000" dirty="0">
              <a:solidFill>
                <a:schemeClr val="tx1"/>
              </a:solidFill>
            </a:endParaRPr>
          </a:p>
          <a:p>
            <a:pPr marL="228600" indent="-228600">
              <a:buAutoNum type="arabicPeriod"/>
            </a:pPr>
            <a:endParaRPr lang="en-US" sz="1000" dirty="0" smtClean="0">
              <a:solidFill>
                <a:schemeClr val="tx1"/>
              </a:solidFill>
            </a:endParaRPr>
          </a:p>
          <a:p>
            <a:pPr marL="228600" indent="-228600">
              <a:buAutoNum type="arabicPeriod"/>
            </a:pPr>
            <a:endParaRPr lang="en-US" sz="1000" dirty="0">
              <a:solidFill>
                <a:schemeClr val="tx1"/>
              </a:solidFill>
            </a:endParaRPr>
          </a:p>
        </p:txBody>
      </p:sp>
      <p:sp>
        <p:nvSpPr>
          <p:cNvPr id="13" name="Rectangle 12"/>
          <p:cNvSpPr/>
          <p:nvPr/>
        </p:nvSpPr>
        <p:spPr>
          <a:xfrm>
            <a:off x="4648200" y="3733800"/>
            <a:ext cx="1981200" cy="1981200"/>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Full IPS:</a:t>
            </a:r>
          </a:p>
          <a:p>
            <a:pPr algn="ctr"/>
            <a:endParaRPr lang="en-US" sz="1000" b="1" dirty="0" smtClean="0">
              <a:solidFill>
                <a:schemeClr val="tx1"/>
              </a:solidFill>
            </a:endParaRPr>
          </a:p>
          <a:p>
            <a:pPr marL="228600" indent="-228600">
              <a:buAutoNum type="arabicPeriod"/>
            </a:pPr>
            <a:r>
              <a:rPr lang="en-US" sz="1000" dirty="0" smtClean="0">
                <a:solidFill>
                  <a:schemeClr val="tx1"/>
                </a:solidFill>
              </a:rPr>
              <a:t>Full IPS solution should be used with appropriately tuned policy on top of Stateful FW + Application FW.</a:t>
            </a:r>
          </a:p>
          <a:p>
            <a:pPr marL="228600" indent="-228600">
              <a:buAutoNum type="arabicPeriod"/>
            </a:pPr>
            <a:r>
              <a:rPr lang="en-US" sz="1000" dirty="0" smtClean="0">
                <a:solidFill>
                  <a:schemeClr val="tx1"/>
                </a:solidFill>
              </a:rPr>
              <a:t>Leverage Protocol Anomaly Protection to detect evasion techniques</a:t>
            </a:r>
          </a:p>
          <a:p>
            <a:pPr marL="228600" indent="-228600">
              <a:buAutoNum type="arabicPeriod"/>
            </a:pPr>
            <a:r>
              <a:rPr lang="en-US" sz="1000" dirty="0" smtClean="0">
                <a:solidFill>
                  <a:schemeClr val="tx1"/>
                </a:solidFill>
              </a:rPr>
              <a:t>Don’t just use IDS mode!</a:t>
            </a:r>
            <a:endParaRPr lang="en-US" sz="1000" dirty="0">
              <a:solidFill>
                <a:schemeClr val="tx1"/>
              </a:solidFill>
            </a:endParaRPr>
          </a:p>
        </p:txBody>
      </p:sp>
      <p:sp>
        <p:nvSpPr>
          <p:cNvPr id="14" name="Rectangle 13"/>
          <p:cNvSpPr/>
          <p:nvPr/>
        </p:nvSpPr>
        <p:spPr>
          <a:xfrm>
            <a:off x="6781800" y="3733800"/>
            <a:ext cx="1981200" cy="1981200"/>
          </a:xfrm>
          <a:prstGeom prst="rect">
            <a:avLst/>
          </a:prstGeom>
          <a:solidFill>
            <a:schemeClr val="bg1"/>
          </a:solidFill>
          <a:ln>
            <a:solidFill>
              <a:schemeClr val="accent4">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Malware Protection</a:t>
            </a:r>
          </a:p>
          <a:p>
            <a:pPr algn="ctr"/>
            <a:endParaRPr lang="en-US" sz="1000" b="1" dirty="0" smtClean="0">
              <a:solidFill>
                <a:schemeClr val="tx1"/>
              </a:solidFill>
            </a:endParaRPr>
          </a:p>
          <a:p>
            <a:pPr marL="228600" indent="-228600">
              <a:buAutoNum type="arabicPeriod"/>
            </a:pPr>
            <a:r>
              <a:rPr lang="en-US" sz="1000" dirty="0" smtClean="0">
                <a:solidFill>
                  <a:schemeClr val="tx1"/>
                </a:solidFill>
              </a:rPr>
              <a:t>Network Based Malware protection and URL Filtering can be helpful, but additional protection is needed.</a:t>
            </a:r>
          </a:p>
          <a:p>
            <a:pPr marL="228600" indent="-228600">
              <a:buAutoNum type="arabicPeriod"/>
            </a:pPr>
            <a:r>
              <a:rPr lang="en-US" sz="1000" dirty="0" smtClean="0">
                <a:solidFill>
                  <a:schemeClr val="tx1"/>
                </a:solidFill>
              </a:rPr>
              <a:t>Desktop Malware protection is still required to protect against advanced threats</a:t>
            </a:r>
            <a:endParaRPr lang="en-US" sz="1000" dirty="0">
              <a:solidFill>
                <a:schemeClr val="tx1"/>
              </a:solidFill>
            </a:endParaRPr>
          </a:p>
        </p:txBody>
      </p:sp>
      <p:sp>
        <p:nvSpPr>
          <p:cNvPr id="15" name="TextBox 14"/>
          <p:cNvSpPr txBox="1"/>
          <p:nvPr/>
        </p:nvSpPr>
        <p:spPr>
          <a:xfrm>
            <a:off x="1371600" y="3048000"/>
            <a:ext cx="6477000" cy="369332"/>
          </a:xfrm>
          <a:prstGeom prst="rect">
            <a:avLst/>
          </a:prstGeom>
          <a:noFill/>
        </p:spPr>
        <p:txBody>
          <a:bodyPr wrap="square" rtlCol="0">
            <a:spAutoFit/>
          </a:bodyPr>
          <a:lstStyle/>
          <a:p>
            <a:r>
              <a:rPr lang="en-US" b="1" dirty="0" smtClean="0"/>
              <a:t>In addition, everything you already know still holds true</a:t>
            </a:r>
            <a:endParaRPr lang="en-US" b="1" dirty="0"/>
          </a:p>
        </p:txBody>
      </p:sp>
    </p:spTree>
    <p:extLst>
      <p:ext uri="{BB962C8B-B14F-4D97-AF65-F5344CB8AC3E}">
        <p14:creationId xmlns:p14="http://schemas.microsoft.com/office/powerpoint/2010/main" val="7664073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idx="4294967295"/>
          </p:nvPr>
        </p:nvSpPr>
        <p:spPr bwMode="black">
          <a:xfrm>
            <a:off x="477838" y="2501729"/>
            <a:ext cx="8064500" cy="11449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rIns="0" bIns="0" anchor="ctr">
            <a:spAutoFit/>
          </a:bodyPr>
          <a:lstStyle/>
          <a:p>
            <a:pPr algn="ctr">
              <a:lnSpc>
                <a:spcPct val="95000"/>
              </a:lnSpc>
              <a:spcBef>
                <a:spcPct val="30000"/>
              </a:spcBef>
              <a:spcAft>
                <a:spcPct val="30000"/>
              </a:spcAft>
            </a:pPr>
            <a:r>
              <a:rPr sz="3600" cap="none" dirty="0" smtClean="0">
                <a:solidFill>
                  <a:schemeClr val="hlink"/>
                </a:solidFill>
                <a:latin typeface="Arial" charset="0"/>
              </a:rPr>
              <a:t>Questions and Answers?</a:t>
            </a:r>
            <a:br>
              <a:rPr sz="3600" cap="none" dirty="0" smtClean="0">
                <a:solidFill>
                  <a:schemeClr val="hlink"/>
                </a:solidFill>
                <a:latin typeface="Arial" charset="0"/>
              </a:rPr>
            </a:br>
            <a:r>
              <a:rPr sz="3600" cap="none" dirty="0" smtClean="0">
                <a:solidFill>
                  <a:schemeClr val="hlink"/>
                </a:solidFill>
                <a:latin typeface="Arial" charset="0"/>
              </a:rPr>
              <a:t>- </a:t>
            </a:r>
            <a:r>
              <a:rPr lang="en-US" cap="none" dirty="0" smtClean="0">
                <a:solidFill>
                  <a:schemeClr val="hlink"/>
                </a:solidFill>
                <a:latin typeface="Arial" charset="0"/>
                <a:hlinkClick r:id="rId3"/>
              </a:rPr>
              <a:t>bwoodberg@juniper.net</a:t>
            </a:r>
            <a:r>
              <a:rPr lang="en-US" cap="none" dirty="0" smtClean="0">
                <a:solidFill>
                  <a:schemeClr val="hlink"/>
                </a:solidFill>
                <a:latin typeface="Arial" charset="0"/>
              </a:rPr>
              <a:t> - </a:t>
            </a:r>
            <a:endParaRPr sz="3200" cap="none" dirty="0" smtClean="0">
              <a:latin typeface="Arial" charset="0"/>
            </a:endParaRPr>
          </a:p>
        </p:txBody>
      </p:sp>
      <p:sp>
        <p:nvSpPr>
          <p:cNvPr id="4" name="Rectangle 5"/>
          <p:cNvSpPr txBox="1">
            <a:spLocks noChangeArrowheads="1"/>
          </p:cNvSpPr>
          <p:nvPr/>
        </p:nvSpPr>
        <p:spPr bwMode="black">
          <a:xfrm>
            <a:off x="533400" y="392516"/>
            <a:ext cx="8064500" cy="443198"/>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91440" rIns="0" bIns="0" numCol="1" anchor="ctr" anchorCtr="0" compatLnSpc="1">
            <a:prstTxWarp prst="textNoShape">
              <a:avLst/>
            </a:prstTxWarp>
            <a:spAutoFit/>
          </a:bodyPr>
          <a:lstStyle>
            <a:lvl1pPr algn="l" defTabSz="457200" rtl="0" eaLnBrk="0" fontAlgn="base" hangingPunct="0">
              <a:lnSpc>
                <a:spcPct val="90000"/>
              </a:lnSpc>
              <a:spcBef>
                <a:spcPct val="0"/>
              </a:spcBef>
              <a:spcAft>
                <a:spcPct val="20000"/>
              </a:spcAft>
              <a:defRPr lang="en-US" sz="2400" b="1" kern="1200" cap="all" dirty="0">
                <a:solidFill>
                  <a:srgbClr val="292929"/>
                </a:solidFill>
                <a:latin typeface="Arial" pitchFamily="34" charset="0"/>
                <a:ea typeface="+mj-ea"/>
                <a:cs typeface="+mj-cs"/>
              </a:defRPr>
            </a:lvl1pPr>
            <a:lvl2pPr algn="l" defTabSz="457200" rtl="0" eaLnBrk="0" fontAlgn="base" hangingPunct="0">
              <a:lnSpc>
                <a:spcPct val="90000"/>
              </a:lnSpc>
              <a:spcBef>
                <a:spcPct val="0"/>
              </a:spcBef>
              <a:spcAft>
                <a:spcPct val="20000"/>
              </a:spcAft>
              <a:defRPr sz="2400" b="1">
                <a:solidFill>
                  <a:srgbClr val="292929"/>
                </a:solidFill>
                <a:latin typeface="Arial" charset="0"/>
              </a:defRPr>
            </a:lvl2pPr>
            <a:lvl3pPr algn="l" defTabSz="457200" rtl="0" eaLnBrk="0" fontAlgn="base" hangingPunct="0">
              <a:lnSpc>
                <a:spcPct val="90000"/>
              </a:lnSpc>
              <a:spcBef>
                <a:spcPct val="0"/>
              </a:spcBef>
              <a:spcAft>
                <a:spcPct val="20000"/>
              </a:spcAft>
              <a:defRPr sz="2400" b="1">
                <a:solidFill>
                  <a:srgbClr val="292929"/>
                </a:solidFill>
                <a:latin typeface="Arial" charset="0"/>
              </a:defRPr>
            </a:lvl3pPr>
            <a:lvl4pPr algn="l" defTabSz="457200" rtl="0" eaLnBrk="0" fontAlgn="base" hangingPunct="0">
              <a:lnSpc>
                <a:spcPct val="90000"/>
              </a:lnSpc>
              <a:spcBef>
                <a:spcPct val="0"/>
              </a:spcBef>
              <a:spcAft>
                <a:spcPct val="20000"/>
              </a:spcAft>
              <a:defRPr sz="2400" b="1">
                <a:solidFill>
                  <a:srgbClr val="292929"/>
                </a:solidFill>
                <a:latin typeface="Arial" charset="0"/>
              </a:defRPr>
            </a:lvl4pPr>
            <a:lvl5pPr algn="l" defTabSz="457200" rtl="0" eaLnBrk="0" fontAlgn="base" hangingPunct="0">
              <a:lnSpc>
                <a:spcPct val="90000"/>
              </a:lnSpc>
              <a:spcBef>
                <a:spcPct val="0"/>
              </a:spcBef>
              <a:spcAft>
                <a:spcPct val="20000"/>
              </a:spcAft>
              <a:defRPr sz="2400" b="1">
                <a:solidFill>
                  <a:srgbClr val="292929"/>
                </a:solidFill>
                <a:latin typeface="Arial" charset="0"/>
              </a:defRPr>
            </a:lvl5pPr>
            <a:lvl6pPr marL="457200" algn="l" defTabSz="457200" rtl="0" fontAlgn="base">
              <a:lnSpc>
                <a:spcPct val="90000"/>
              </a:lnSpc>
              <a:spcBef>
                <a:spcPct val="0"/>
              </a:spcBef>
              <a:spcAft>
                <a:spcPct val="20000"/>
              </a:spcAft>
              <a:defRPr sz="2400" b="1">
                <a:solidFill>
                  <a:srgbClr val="292929"/>
                </a:solidFill>
                <a:latin typeface="Arial" charset="0"/>
              </a:defRPr>
            </a:lvl6pPr>
            <a:lvl7pPr marL="914400" algn="l" defTabSz="457200" rtl="0" fontAlgn="base">
              <a:lnSpc>
                <a:spcPct val="90000"/>
              </a:lnSpc>
              <a:spcBef>
                <a:spcPct val="0"/>
              </a:spcBef>
              <a:spcAft>
                <a:spcPct val="20000"/>
              </a:spcAft>
              <a:defRPr sz="2400" b="1">
                <a:solidFill>
                  <a:srgbClr val="292929"/>
                </a:solidFill>
                <a:latin typeface="Arial" charset="0"/>
              </a:defRPr>
            </a:lvl7pPr>
            <a:lvl8pPr marL="1371600" algn="l" defTabSz="457200" rtl="0" fontAlgn="base">
              <a:lnSpc>
                <a:spcPct val="90000"/>
              </a:lnSpc>
              <a:spcBef>
                <a:spcPct val="0"/>
              </a:spcBef>
              <a:spcAft>
                <a:spcPct val="20000"/>
              </a:spcAft>
              <a:defRPr sz="2400" b="1">
                <a:solidFill>
                  <a:srgbClr val="292929"/>
                </a:solidFill>
                <a:latin typeface="Arial" charset="0"/>
              </a:defRPr>
            </a:lvl8pPr>
            <a:lvl9pPr marL="1828800" algn="l" defTabSz="457200" rtl="0" fontAlgn="base">
              <a:lnSpc>
                <a:spcPct val="90000"/>
              </a:lnSpc>
              <a:spcBef>
                <a:spcPct val="0"/>
              </a:spcBef>
              <a:spcAft>
                <a:spcPct val="20000"/>
              </a:spcAft>
              <a:defRPr sz="2400" b="1">
                <a:solidFill>
                  <a:srgbClr val="292929"/>
                </a:solidFill>
                <a:latin typeface="Arial" charset="0"/>
              </a:defRPr>
            </a:lvl9pPr>
          </a:lstStyle>
          <a:p>
            <a:pPr>
              <a:lnSpc>
                <a:spcPct val="95000"/>
              </a:lnSpc>
              <a:spcBef>
                <a:spcPct val="30000"/>
              </a:spcBef>
              <a:spcAft>
                <a:spcPct val="30000"/>
              </a:spcAft>
            </a:pPr>
            <a:r>
              <a:rPr lang="en-US" cap="none" dirty="0" smtClean="0">
                <a:solidFill>
                  <a:schemeClr val="tx1"/>
                </a:solidFill>
                <a:latin typeface="+mj-lt"/>
              </a:rPr>
              <a:t>Q&amp;A</a:t>
            </a:r>
          </a:p>
        </p:txBody>
      </p:sp>
    </p:spTree>
    <p:extLst>
      <p:ext uri="{BB962C8B-B14F-4D97-AF65-F5344CB8AC3E}">
        <p14:creationId xmlns:p14="http://schemas.microsoft.com/office/powerpoint/2010/main" val="79914648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a:t>
            </a:r>
            <a:endParaRPr lang="en-US" dirty="0"/>
          </a:p>
        </p:txBody>
      </p:sp>
      <p:sp>
        <p:nvSpPr>
          <p:cNvPr id="3" name="TextBox 2"/>
          <p:cNvSpPr txBox="1"/>
          <p:nvPr/>
        </p:nvSpPr>
        <p:spPr>
          <a:xfrm>
            <a:off x="457200" y="1219200"/>
            <a:ext cx="8382000" cy="1754326"/>
          </a:xfrm>
          <a:prstGeom prst="rect">
            <a:avLst/>
          </a:prstGeom>
          <a:noFill/>
        </p:spPr>
        <p:txBody>
          <a:bodyPr wrap="square" rtlCol="0">
            <a:spAutoFit/>
          </a:bodyPr>
          <a:lstStyle/>
          <a:p>
            <a:pPr marL="342900" indent="-342900">
              <a:buAutoNum type="arabicPeriod"/>
            </a:pPr>
            <a:r>
              <a:rPr lang="en-US" dirty="0" smtClean="0"/>
              <a:t>Application Identification (AppID) goes beyond traditional stateful firewalls by inspecting some Layer 7 payload to identify the application.</a:t>
            </a:r>
          </a:p>
          <a:p>
            <a:pPr marL="342900" indent="-342900">
              <a:buAutoNum type="arabicPeriod"/>
            </a:pPr>
            <a:r>
              <a:rPr lang="en-US" dirty="0" smtClean="0"/>
              <a:t>AppID does not inspect the entire session like full IPS, and only identifies the application, not other activity like exploits.</a:t>
            </a:r>
          </a:p>
          <a:p>
            <a:pPr marL="342900" indent="-342900">
              <a:buAutoNum type="arabicPeriod"/>
            </a:pPr>
            <a:r>
              <a:rPr lang="en-US" dirty="0" smtClean="0"/>
              <a:t>AppID has actually be around for a long time in numerous technologies, but was not typically a user controlled feature.</a:t>
            </a:r>
            <a:endParaRPr lang="en-US" dirty="0"/>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3" y="3581400"/>
            <a:ext cx="8599487"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8979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457200" y="2438400"/>
            <a:ext cx="2743200" cy="37042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429000" y="2438400"/>
            <a:ext cx="2819400" cy="37042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Appid</a:t>
            </a:r>
            <a:r>
              <a:rPr lang="en-US" dirty="0" smtClean="0"/>
              <a:t> Pattern Matching</a:t>
            </a:r>
            <a:endParaRPr lang="en-US" dirty="0"/>
          </a:p>
        </p:txBody>
      </p:sp>
      <p:sp>
        <p:nvSpPr>
          <p:cNvPr id="3" name="TextBox 2"/>
          <p:cNvSpPr txBox="1"/>
          <p:nvPr/>
        </p:nvSpPr>
        <p:spPr>
          <a:xfrm>
            <a:off x="586408" y="1119809"/>
            <a:ext cx="5890592" cy="923330"/>
          </a:xfrm>
          <a:prstGeom prst="rect">
            <a:avLst/>
          </a:prstGeom>
          <a:noFill/>
        </p:spPr>
        <p:txBody>
          <a:bodyPr wrap="square" rtlCol="0">
            <a:spAutoFit/>
          </a:bodyPr>
          <a:lstStyle/>
          <a:p>
            <a:pPr marL="342900" indent="-342900">
              <a:buAutoNum type="arabicPeriod"/>
            </a:pPr>
            <a:r>
              <a:rPr lang="en-US" dirty="0" smtClean="0"/>
              <a:t>FW Check</a:t>
            </a:r>
          </a:p>
          <a:p>
            <a:pPr marL="342900" indent="-342900">
              <a:buAutoNum type="arabicPeriod"/>
            </a:pPr>
            <a:r>
              <a:rPr lang="en-US" dirty="0" smtClean="0"/>
              <a:t>Preprocessing: Serialize, Order, Reassemble</a:t>
            </a:r>
          </a:p>
          <a:p>
            <a:pPr marL="342900" indent="-342900">
              <a:buAutoNum type="arabicPeriod"/>
            </a:pPr>
            <a:r>
              <a:rPr lang="en-US" dirty="0" smtClean="0"/>
              <a:t>Pattern Match</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450" y="3176825"/>
            <a:ext cx="1885474"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57599" y="2637472"/>
            <a:ext cx="2466975" cy="615553"/>
          </a:xfrm>
          <a:prstGeom prst="rect">
            <a:avLst/>
          </a:prstGeom>
          <a:noFill/>
        </p:spPr>
        <p:txBody>
          <a:bodyPr wrap="square" rtlCol="0">
            <a:spAutoFit/>
          </a:bodyPr>
          <a:lstStyle/>
          <a:p>
            <a:pPr algn="ctr"/>
            <a:r>
              <a:rPr lang="en-US" dirty="0" smtClean="0"/>
              <a:t>Finite State Machines</a:t>
            </a:r>
          </a:p>
          <a:p>
            <a:pPr algn="ctr"/>
            <a:r>
              <a:rPr lang="en-US" sz="1600" dirty="0" smtClean="0"/>
              <a:t>DFA, NFA, Hybrids</a:t>
            </a:r>
            <a:endParaRPr lang="en-US" sz="1600" dirty="0"/>
          </a:p>
        </p:txBody>
      </p:sp>
      <p:sp>
        <p:nvSpPr>
          <p:cNvPr id="7" name="TextBox 6"/>
          <p:cNvSpPr txBox="1"/>
          <p:nvPr/>
        </p:nvSpPr>
        <p:spPr>
          <a:xfrm>
            <a:off x="2209800" y="6443990"/>
            <a:ext cx="4419600" cy="261610"/>
          </a:xfrm>
          <a:prstGeom prst="rect">
            <a:avLst/>
          </a:prstGeom>
          <a:noFill/>
        </p:spPr>
        <p:txBody>
          <a:bodyPr wrap="square" rtlCol="0">
            <a:spAutoFit/>
          </a:bodyPr>
          <a:lstStyle/>
          <a:p>
            <a:r>
              <a:rPr lang="en-US" sz="1100" dirty="0" smtClean="0"/>
              <a:t>*Source</a:t>
            </a:r>
            <a:r>
              <a:rPr lang="en-US" sz="1100" dirty="0"/>
              <a:t>: </a:t>
            </a:r>
            <a:r>
              <a:rPr lang="en-US" sz="1100" dirty="0">
                <a:hlinkClick r:id="rId4"/>
              </a:rPr>
              <a:t>http://</a:t>
            </a:r>
            <a:r>
              <a:rPr lang="en-US" sz="1100" dirty="0" smtClean="0">
                <a:hlinkClick r:id="rId4"/>
              </a:rPr>
              <a:t>en.wikipedia.org/wiki/String_searching_algorithm</a:t>
            </a:r>
            <a:r>
              <a:rPr lang="en-US" sz="1100" dirty="0" smtClean="0"/>
              <a:t> </a:t>
            </a:r>
          </a:p>
        </p:txBody>
      </p:sp>
      <p:sp>
        <p:nvSpPr>
          <p:cNvPr id="25" name="TextBox 24"/>
          <p:cNvSpPr txBox="1"/>
          <p:nvPr/>
        </p:nvSpPr>
        <p:spPr>
          <a:xfrm>
            <a:off x="457200" y="2713672"/>
            <a:ext cx="2547257" cy="1384995"/>
          </a:xfrm>
          <a:prstGeom prst="rect">
            <a:avLst/>
          </a:prstGeom>
          <a:noFill/>
        </p:spPr>
        <p:txBody>
          <a:bodyPr wrap="square" rtlCol="0">
            <a:spAutoFit/>
          </a:bodyPr>
          <a:lstStyle/>
          <a:p>
            <a:pPr algn="ctr"/>
            <a:r>
              <a:rPr lang="en-US" dirty="0" smtClean="0"/>
              <a:t>String Matching Algorithms</a:t>
            </a:r>
          </a:p>
          <a:p>
            <a:pPr algn="ctr"/>
            <a:r>
              <a:rPr lang="en-US" sz="1600" dirty="0" smtClean="0"/>
              <a:t>Boyer-Moore</a:t>
            </a:r>
          </a:p>
          <a:p>
            <a:pPr algn="ctr"/>
            <a:r>
              <a:rPr lang="en-US" sz="1600" dirty="0" err="1" smtClean="0"/>
              <a:t>Aho-Corasick</a:t>
            </a:r>
            <a:r>
              <a:rPr lang="en-US" sz="1600" dirty="0" smtClean="0"/>
              <a:t> (Hybrid) </a:t>
            </a:r>
          </a:p>
          <a:p>
            <a:pPr algn="ctr"/>
            <a:r>
              <a:rPr lang="en-US" sz="1600" dirty="0" smtClean="0"/>
              <a:t>Rabin-Karp</a:t>
            </a:r>
            <a:endParaRPr lang="en-US" sz="1600" dirty="0"/>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434" y="4297518"/>
            <a:ext cx="2360199" cy="1512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6400800" y="2438400"/>
            <a:ext cx="2590800" cy="37042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477000" y="2667000"/>
            <a:ext cx="2466975" cy="1384995"/>
          </a:xfrm>
          <a:prstGeom prst="rect">
            <a:avLst/>
          </a:prstGeom>
          <a:noFill/>
        </p:spPr>
        <p:txBody>
          <a:bodyPr wrap="square" rtlCol="0">
            <a:spAutoFit/>
          </a:bodyPr>
          <a:lstStyle/>
          <a:p>
            <a:pPr algn="ctr"/>
            <a:r>
              <a:rPr lang="en-US" dirty="0" smtClean="0"/>
              <a:t>Hardware, other algorithms</a:t>
            </a:r>
          </a:p>
          <a:p>
            <a:pPr algn="ctr"/>
            <a:endParaRPr lang="en-US" sz="1600" dirty="0"/>
          </a:p>
          <a:p>
            <a:pPr algn="ctr"/>
            <a:r>
              <a:rPr lang="en-US" sz="1600" dirty="0" smtClean="0"/>
              <a:t>Many other solutions exist…</a:t>
            </a:r>
            <a:endParaRPr lang="en-US" sz="1400" dirty="0"/>
          </a:p>
        </p:txBody>
      </p:sp>
    </p:spTree>
    <p:extLst>
      <p:ext uri="{BB962C8B-B14F-4D97-AF65-F5344CB8AC3E}">
        <p14:creationId xmlns:p14="http://schemas.microsoft.com/office/powerpoint/2010/main" val="3872284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Nested Applications</a:t>
            </a:r>
            <a:endParaRPr lang="en-US" dirty="0"/>
          </a:p>
        </p:txBody>
      </p:sp>
      <p:sp>
        <p:nvSpPr>
          <p:cNvPr id="5" name="Rectangle 4"/>
          <p:cNvSpPr/>
          <p:nvPr/>
        </p:nvSpPr>
        <p:spPr>
          <a:xfrm>
            <a:off x="1219200" y="1219200"/>
            <a:ext cx="6477000" cy="4876800"/>
          </a:xfrm>
          <a:prstGeom prst="rect">
            <a:avLst/>
          </a:prstGeom>
          <a:solidFill>
            <a:schemeClr val="accent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00200" y="1600200"/>
            <a:ext cx="5715000" cy="4114800"/>
          </a:xfrm>
          <a:prstGeom prst="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057400" y="1981200"/>
            <a:ext cx="4876800" cy="3543300"/>
          </a:xfrm>
          <a:prstGeom prst="rect">
            <a:avLst/>
          </a:prstGeom>
          <a:solidFill>
            <a:schemeClr val="bg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38400" y="2362200"/>
            <a:ext cx="4076700" cy="2895600"/>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95600" y="2743200"/>
            <a:ext cx="3276600" cy="2286000"/>
          </a:xfrm>
          <a:prstGeom prst="rect">
            <a:avLst/>
          </a:prstGeom>
          <a:solidFill>
            <a:schemeClr val="bg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3750" y="3200400"/>
            <a:ext cx="2438400" cy="156002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09950" y="1295400"/>
            <a:ext cx="2000250" cy="276999"/>
          </a:xfrm>
          <a:prstGeom prst="rect">
            <a:avLst/>
          </a:prstGeom>
          <a:noFill/>
        </p:spPr>
        <p:txBody>
          <a:bodyPr wrap="square" rtlCol="0">
            <a:spAutoFit/>
          </a:bodyPr>
          <a:lstStyle/>
          <a:p>
            <a:pPr algn="ctr"/>
            <a:r>
              <a:rPr lang="en-US" sz="1200" b="1" dirty="0" smtClean="0"/>
              <a:t>Layer 1: Cat 5, Fiber, </a:t>
            </a:r>
            <a:r>
              <a:rPr lang="en-US" sz="1200" b="1" dirty="0" err="1" smtClean="0"/>
              <a:t>Wifi</a:t>
            </a:r>
            <a:endParaRPr lang="en-US" sz="1200" b="1" dirty="0"/>
          </a:p>
        </p:txBody>
      </p:sp>
      <p:sp>
        <p:nvSpPr>
          <p:cNvPr id="14" name="TextBox 13"/>
          <p:cNvSpPr txBox="1"/>
          <p:nvPr/>
        </p:nvSpPr>
        <p:spPr>
          <a:xfrm>
            <a:off x="3581400" y="1676400"/>
            <a:ext cx="1600200" cy="276999"/>
          </a:xfrm>
          <a:prstGeom prst="rect">
            <a:avLst/>
          </a:prstGeom>
          <a:noFill/>
        </p:spPr>
        <p:txBody>
          <a:bodyPr wrap="square" rtlCol="0">
            <a:spAutoFit/>
          </a:bodyPr>
          <a:lstStyle/>
          <a:p>
            <a:pPr algn="ctr"/>
            <a:r>
              <a:rPr lang="en-US" sz="1200" b="1" dirty="0" smtClean="0"/>
              <a:t>Layer 2: Ethernet</a:t>
            </a:r>
            <a:endParaRPr lang="en-US" sz="1200" b="1" dirty="0"/>
          </a:p>
        </p:txBody>
      </p:sp>
      <p:sp>
        <p:nvSpPr>
          <p:cNvPr id="16" name="TextBox 15"/>
          <p:cNvSpPr txBox="1"/>
          <p:nvPr/>
        </p:nvSpPr>
        <p:spPr>
          <a:xfrm>
            <a:off x="3581400" y="2009001"/>
            <a:ext cx="1600200" cy="276999"/>
          </a:xfrm>
          <a:prstGeom prst="rect">
            <a:avLst/>
          </a:prstGeom>
          <a:noFill/>
        </p:spPr>
        <p:txBody>
          <a:bodyPr wrap="square" rtlCol="0">
            <a:spAutoFit/>
          </a:bodyPr>
          <a:lstStyle/>
          <a:p>
            <a:pPr algn="ctr"/>
            <a:r>
              <a:rPr lang="en-US" sz="1200" b="1" dirty="0" smtClean="0"/>
              <a:t>Layer 3: IPv4, IPv6</a:t>
            </a:r>
            <a:endParaRPr lang="en-US" sz="1200" b="1" dirty="0"/>
          </a:p>
        </p:txBody>
      </p:sp>
      <p:sp>
        <p:nvSpPr>
          <p:cNvPr id="17" name="TextBox 16"/>
          <p:cNvSpPr txBox="1"/>
          <p:nvPr/>
        </p:nvSpPr>
        <p:spPr>
          <a:xfrm>
            <a:off x="3581400" y="2390001"/>
            <a:ext cx="1600200" cy="276999"/>
          </a:xfrm>
          <a:prstGeom prst="rect">
            <a:avLst/>
          </a:prstGeom>
          <a:noFill/>
        </p:spPr>
        <p:txBody>
          <a:bodyPr wrap="square" rtlCol="0">
            <a:spAutoFit/>
          </a:bodyPr>
          <a:lstStyle/>
          <a:p>
            <a:pPr algn="ctr"/>
            <a:r>
              <a:rPr lang="en-US" sz="1200" b="1" dirty="0" smtClean="0"/>
              <a:t>Layer 4: TCP, UDP</a:t>
            </a:r>
            <a:endParaRPr lang="en-US" sz="1200" b="1" dirty="0"/>
          </a:p>
        </p:txBody>
      </p:sp>
      <p:sp>
        <p:nvSpPr>
          <p:cNvPr id="18" name="TextBox 17"/>
          <p:cNvSpPr txBox="1"/>
          <p:nvPr/>
        </p:nvSpPr>
        <p:spPr>
          <a:xfrm>
            <a:off x="3505200" y="2819400"/>
            <a:ext cx="1600200" cy="276999"/>
          </a:xfrm>
          <a:prstGeom prst="rect">
            <a:avLst/>
          </a:prstGeom>
          <a:noFill/>
        </p:spPr>
        <p:txBody>
          <a:bodyPr wrap="square" rtlCol="0">
            <a:spAutoFit/>
          </a:bodyPr>
          <a:lstStyle/>
          <a:p>
            <a:pPr algn="ctr"/>
            <a:r>
              <a:rPr lang="en-US" sz="1200" b="1" dirty="0" smtClean="0"/>
              <a:t>Layer 7: HTTP</a:t>
            </a:r>
            <a:endParaRPr lang="en-US" sz="1200" b="1" dirty="0"/>
          </a:p>
        </p:txBody>
      </p:sp>
      <p:sp>
        <p:nvSpPr>
          <p:cNvPr id="19" name="TextBox 18"/>
          <p:cNvSpPr txBox="1"/>
          <p:nvPr/>
        </p:nvSpPr>
        <p:spPr>
          <a:xfrm>
            <a:off x="3505200" y="3429000"/>
            <a:ext cx="2209800" cy="1015663"/>
          </a:xfrm>
          <a:prstGeom prst="rect">
            <a:avLst/>
          </a:prstGeom>
          <a:noFill/>
        </p:spPr>
        <p:txBody>
          <a:bodyPr wrap="square" rtlCol="0">
            <a:spAutoFit/>
          </a:bodyPr>
          <a:lstStyle/>
          <a:p>
            <a:pPr algn="ctr"/>
            <a:r>
              <a:rPr lang="en-US" sz="1200" b="1" dirty="0" smtClean="0"/>
              <a:t>Layer 7: Nested Application</a:t>
            </a:r>
          </a:p>
          <a:p>
            <a:pPr algn="ctr"/>
            <a:endParaRPr lang="en-US" sz="1200" b="1" dirty="0" smtClean="0"/>
          </a:p>
          <a:p>
            <a:pPr algn="ctr"/>
            <a:endParaRPr lang="en-US" sz="1200" b="1" dirty="0" smtClean="0"/>
          </a:p>
          <a:p>
            <a:pPr algn="ctr"/>
            <a:r>
              <a:rPr lang="en-US" sz="1200" b="1" dirty="0" smtClean="0"/>
              <a:t>Pandora Streaming Audio</a:t>
            </a:r>
          </a:p>
          <a:p>
            <a:pPr algn="ctr"/>
            <a:r>
              <a:rPr lang="en-US" sz="1200" b="1" dirty="0" smtClean="0"/>
              <a:t>Facebook Application</a:t>
            </a:r>
            <a:endParaRPr lang="en-US" sz="1200" b="1" dirty="0"/>
          </a:p>
        </p:txBody>
      </p:sp>
    </p:spTree>
    <p:extLst>
      <p:ext uri="{BB962C8B-B14F-4D97-AF65-F5344CB8AC3E}">
        <p14:creationId xmlns:p14="http://schemas.microsoft.com/office/powerpoint/2010/main" val="3644287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ID Signature Examples</a:t>
            </a:r>
            <a:endParaRPr lang="en-US" dirty="0"/>
          </a:p>
        </p:txBody>
      </p:sp>
      <p:sp>
        <p:nvSpPr>
          <p:cNvPr id="3" name="Content Placeholder 2"/>
          <p:cNvSpPr>
            <a:spLocks noGrp="1"/>
          </p:cNvSpPr>
          <p:nvPr>
            <p:ph sz="quarter" idx="10"/>
          </p:nvPr>
        </p:nvSpPr>
        <p:spPr>
          <a:xfrm>
            <a:off x="228600" y="1981200"/>
            <a:ext cx="4205384" cy="3657600"/>
          </a:xfrm>
          <a:ln>
            <a:solidFill>
              <a:schemeClr val="tx1"/>
            </a:solidFill>
          </a:ln>
        </p:spPr>
        <p:txBody>
          <a:bodyPr>
            <a:normAutofit/>
          </a:bodyPr>
          <a:lstStyle/>
          <a:p>
            <a:pPr marL="0" indent="0">
              <a:spcBef>
                <a:spcPts val="0"/>
              </a:spcBef>
              <a:spcAft>
                <a:spcPts val="200"/>
              </a:spcAft>
              <a:buNone/>
            </a:pPr>
            <a:r>
              <a:rPr lang="en-US" sz="1200" dirty="0"/>
              <a:t> application </a:t>
            </a:r>
            <a:r>
              <a:rPr lang="en-US" sz="1200" dirty="0" smtClean="0"/>
              <a:t>FTP:</a:t>
            </a:r>
            <a:endParaRPr lang="en-US" sz="1200" dirty="0"/>
          </a:p>
          <a:p>
            <a:pPr marL="0" indent="0">
              <a:spcBef>
                <a:spcPts val="0"/>
              </a:spcBef>
              <a:spcAft>
                <a:spcPts val="200"/>
              </a:spcAft>
              <a:buNone/>
            </a:pPr>
            <a:r>
              <a:rPr lang="en-US" sz="1200" dirty="0"/>
              <a:t>        </a:t>
            </a:r>
            <a:r>
              <a:rPr lang="en-US" sz="1200" dirty="0" smtClean="0"/>
              <a:t> </a:t>
            </a:r>
          </a:p>
          <a:p>
            <a:pPr marL="0" indent="0">
              <a:spcBef>
                <a:spcPts val="0"/>
              </a:spcBef>
              <a:spcAft>
                <a:spcPts val="200"/>
              </a:spcAft>
              <a:buNone/>
            </a:pPr>
            <a:r>
              <a:rPr lang="en-US" sz="1200" dirty="0"/>
              <a:t> </a:t>
            </a:r>
            <a:r>
              <a:rPr lang="en-US" sz="1200" dirty="0" smtClean="0"/>
              <a:t>          client-to-server: </a:t>
            </a:r>
            <a:endParaRPr lang="en-US" sz="1200" dirty="0"/>
          </a:p>
          <a:p>
            <a:pPr marL="0" indent="0">
              <a:spcBef>
                <a:spcPts val="0"/>
              </a:spcBef>
              <a:spcAft>
                <a:spcPts val="200"/>
              </a:spcAft>
              <a:buNone/>
            </a:pPr>
            <a:r>
              <a:rPr lang="en-US" sz="1200" dirty="0"/>
              <a:t>     </a:t>
            </a:r>
            <a:r>
              <a:rPr lang="en-US" sz="1200" dirty="0" smtClean="0"/>
              <a:t>          </a:t>
            </a:r>
            <a:r>
              <a:rPr lang="en-US" sz="1200" dirty="0" err="1" smtClean="0"/>
              <a:t>dfa</a:t>
            </a:r>
            <a:r>
              <a:rPr lang="en-US" sz="1200" dirty="0" smtClean="0"/>
              <a:t>-pattern 			"\[(USER|STAT|PORT|CHMOD|ACCOUNT|BY	E|ASCII|GLOB|HELP|AUTH|SYST|QUIT|STOR	|PASV|CWD|PWD|MDTM).*"; </a:t>
            </a:r>
            <a:r>
              <a:rPr lang="en-US" sz="1200" dirty="0" err="1" smtClean="0"/>
              <a:t>etc</a:t>
            </a:r>
            <a:r>
              <a:rPr lang="en-US" sz="1200" dirty="0" smtClean="0"/>
              <a:t> </a:t>
            </a:r>
            <a:r>
              <a:rPr lang="en-US" sz="1200" dirty="0" err="1" smtClean="0"/>
              <a:t>etc</a:t>
            </a:r>
            <a:r>
              <a:rPr lang="en-US" sz="1200" dirty="0" smtClean="0"/>
              <a:t> </a:t>
            </a:r>
            <a:r>
              <a:rPr lang="en-US" sz="1200" dirty="0" err="1" smtClean="0"/>
              <a:t>etc</a:t>
            </a:r>
            <a:r>
              <a:rPr lang="en-US" sz="1200" dirty="0" smtClean="0"/>
              <a:t>            </a:t>
            </a:r>
          </a:p>
          <a:p>
            <a:pPr marL="0" indent="0">
              <a:spcBef>
                <a:spcPts val="0"/>
              </a:spcBef>
              <a:spcAft>
                <a:spcPts val="200"/>
              </a:spcAft>
              <a:buNone/>
            </a:pPr>
            <a:r>
              <a:rPr lang="en-US" sz="1200" dirty="0"/>
              <a:t>	</a:t>
            </a:r>
          </a:p>
          <a:p>
            <a:pPr marL="0" indent="0">
              <a:spcBef>
                <a:spcPts val="0"/>
              </a:spcBef>
              <a:spcAft>
                <a:spcPts val="200"/>
              </a:spcAft>
              <a:buNone/>
            </a:pPr>
            <a:r>
              <a:rPr lang="en-US" sz="1200" dirty="0"/>
              <a:t>          </a:t>
            </a:r>
            <a:endParaRPr lang="en-US" sz="1200" dirty="0" smtClean="0"/>
          </a:p>
          <a:p>
            <a:pPr marL="0" indent="0">
              <a:spcBef>
                <a:spcPts val="0"/>
              </a:spcBef>
              <a:spcAft>
                <a:spcPts val="200"/>
              </a:spcAft>
              <a:buNone/>
            </a:pPr>
            <a:r>
              <a:rPr lang="en-US" sz="1200" dirty="0"/>
              <a:t> </a:t>
            </a:r>
            <a:r>
              <a:rPr lang="en-US" sz="1200" dirty="0" smtClean="0"/>
              <a:t>          server-to-client:  </a:t>
            </a:r>
            <a:endParaRPr lang="en-US" sz="1200" dirty="0"/>
          </a:p>
          <a:p>
            <a:pPr marL="0" indent="0">
              <a:spcBef>
                <a:spcPts val="0"/>
              </a:spcBef>
              <a:spcAft>
                <a:spcPts val="200"/>
              </a:spcAft>
              <a:buNone/>
            </a:pPr>
            <a:r>
              <a:rPr lang="en-US" sz="1200" dirty="0"/>
              <a:t>                </a:t>
            </a:r>
            <a:r>
              <a:rPr lang="en-US" sz="1200" dirty="0" err="1"/>
              <a:t>dfa</a:t>
            </a:r>
            <a:r>
              <a:rPr lang="en-US" sz="1200" dirty="0"/>
              <a:t>-pattern "(220|230|331|530</a:t>
            </a:r>
            <a:r>
              <a:rPr lang="en-US" sz="1200" dirty="0" smtClean="0"/>
              <a:t>).*"; </a:t>
            </a:r>
            <a:r>
              <a:rPr lang="en-US" sz="1200" dirty="0" err="1" smtClean="0"/>
              <a:t>etc</a:t>
            </a:r>
            <a:r>
              <a:rPr lang="en-US" sz="1200" dirty="0" smtClean="0"/>
              <a:t> </a:t>
            </a:r>
            <a:r>
              <a:rPr lang="en-US" sz="1200" dirty="0" err="1" smtClean="0"/>
              <a:t>etc</a:t>
            </a:r>
            <a:r>
              <a:rPr lang="en-US" sz="1200" dirty="0" smtClean="0"/>
              <a:t> </a:t>
            </a:r>
            <a:r>
              <a:rPr lang="en-US" sz="1200" dirty="0" err="1" smtClean="0"/>
              <a:t>etc</a:t>
            </a:r>
            <a:endParaRPr lang="en-US" sz="1200" dirty="0"/>
          </a:p>
          <a:p>
            <a:pPr marL="0" indent="0">
              <a:spcBef>
                <a:spcPts val="0"/>
              </a:spcBef>
              <a:spcAft>
                <a:spcPts val="200"/>
              </a:spcAft>
              <a:buNone/>
            </a:pPr>
            <a:endParaRPr lang="en-US" sz="800" dirty="0"/>
          </a:p>
          <a:p>
            <a:pPr marL="0" indent="0">
              <a:spcBef>
                <a:spcPts val="0"/>
              </a:spcBef>
              <a:spcAft>
                <a:spcPts val="200"/>
              </a:spcAft>
              <a:buNone/>
            </a:pPr>
            <a:r>
              <a:rPr lang="en-US" sz="800" dirty="0"/>
              <a:t> </a:t>
            </a:r>
          </a:p>
        </p:txBody>
      </p:sp>
      <p:sp>
        <p:nvSpPr>
          <p:cNvPr id="4" name="Content Placeholder 2"/>
          <p:cNvSpPr txBox="1">
            <a:spLocks/>
          </p:cNvSpPr>
          <p:nvPr/>
        </p:nvSpPr>
        <p:spPr bwMode="auto">
          <a:xfrm>
            <a:off x="4495800" y="1972574"/>
            <a:ext cx="4510184" cy="3666226"/>
          </a:xfrm>
          <a:prstGeom prst="rect">
            <a:avLst/>
          </a:prstGeom>
          <a:noFill/>
          <a:ln w="9525">
            <a:solidFill>
              <a:schemeClr val="tx1"/>
            </a:solidFill>
            <a:miter lim="800000"/>
            <a:headEnd/>
            <a:tailEnd/>
          </a:ln>
        </p:spPr>
        <p:txBody>
          <a:bodyPr vert="horz" wrap="square" lIns="0" tIns="45720" rIns="91440" bIns="45720" numCol="1" anchor="t" anchorCtr="0" compatLnSpc="1">
            <a:prstTxWarp prst="textNoShape">
              <a:avLst/>
            </a:prstTxWarp>
          </a:bodyPr>
          <a:lstStyle>
            <a:lvl1pPr marL="112713" indent="-112713" algn="l" rtl="0" eaLnBrk="0" fontAlgn="base" hangingPunct="0">
              <a:spcBef>
                <a:spcPts val="800"/>
              </a:spcBef>
              <a:spcAft>
                <a:spcPts val="400"/>
              </a:spcAft>
              <a:buClr>
                <a:schemeClr val="tx1"/>
              </a:buClr>
              <a:buSzPct val="25000"/>
              <a:buFont typeface="Arial" pitchFamily="34" charset="0"/>
              <a:buChar char=" "/>
              <a:defRPr lang="en-US" sz="2200" kern="1200">
                <a:solidFill>
                  <a:schemeClr val="tx1"/>
                </a:solidFill>
                <a:latin typeface="Arial" pitchFamily="34" charset="0"/>
                <a:ea typeface="+mn-ea"/>
                <a:cs typeface="+mn-cs"/>
              </a:defRPr>
            </a:lvl1pPr>
            <a:lvl2pPr marL="569913" indent="-225425" algn="l" rtl="0" eaLnBrk="0" fontAlgn="base" hangingPunct="0">
              <a:spcBef>
                <a:spcPct val="0"/>
              </a:spcBef>
              <a:spcAft>
                <a:spcPts val="500"/>
              </a:spcAft>
              <a:buClr>
                <a:schemeClr val="tx1"/>
              </a:buClr>
              <a:buSzPct val="90000"/>
              <a:buFont typeface="Wingdings" pitchFamily="2" charset="2"/>
              <a:buChar char="§"/>
              <a:defRPr lang="en-US" sz="2000" kern="1200">
                <a:solidFill>
                  <a:schemeClr val="tx1"/>
                </a:solidFill>
                <a:latin typeface="Arial" pitchFamily="34" charset="0"/>
                <a:ea typeface="+mn-ea"/>
                <a:cs typeface="+mn-cs"/>
              </a:defRPr>
            </a:lvl2pPr>
            <a:lvl3pPr marL="854075" indent="-223838" algn="l" rtl="0" eaLnBrk="0" fontAlgn="base" hangingPunct="0">
              <a:spcBef>
                <a:spcPct val="0"/>
              </a:spcBef>
              <a:spcAft>
                <a:spcPts val="500"/>
              </a:spcAft>
              <a:buClr>
                <a:schemeClr val="tx1"/>
              </a:buClr>
              <a:buSzPct val="96000"/>
              <a:buFont typeface="Wingdings" pitchFamily="2" charset="2"/>
              <a:buChar char="§"/>
              <a:defRPr lang="en-US" kern="1200">
                <a:solidFill>
                  <a:schemeClr val="tx1"/>
                </a:solidFill>
                <a:latin typeface="Arial" pitchFamily="34" charset="0"/>
                <a:ea typeface="+mn-ea"/>
                <a:cs typeface="+mn-cs"/>
              </a:defRPr>
            </a:lvl3pPr>
            <a:lvl4pPr marL="1147763" indent="-233363" algn="l" rtl="0" eaLnBrk="0" fontAlgn="base" hangingPunct="0">
              <a:spcBef>
                <a:spcPct val="0"/>
              </a:spcBef>
              <a:spcAft>
                <a:spcPts val="500"/>
              </a:spcAft>
              <a:buClr>
                <a:schemeClr val="tx1"/>
              </a:buClr>
              <a:buFont typeface="Arial" pitchFamily="34" charset="0"/>
              <a:buChar char="–"/>
              <a:defRPr lang="en-US" sz="1600" kern="1200">
                <a:solidFill>
                  <a:schemeClr val="tx1"/>
                </a:solidFill>
                <a:latin typeface="Arial" pitchFamily="34" charset="0"/>
                <a:ea typeface="+mn-ea"/>
                <a:cs typeface="+mn-cs"/>
              </a:defRPr>
            </a:lvl4pPr>
            <a:lvl5pPr marL="1431925" indent="-173038" algn="l" rtl="0" eaLnBrk="0" fontAlgn="base" hangingPunct="0">
              <a:spcBef>
                <a:spcPct val="0"/>
              </a:spcBef>
              <a:spcAft>
                <a:spcPts val="500"/>
              </a:spcAft>
              <a:buClr>
                <a:schemeClr val="tx1"/>
              </a:buClr>
              <a:buFont typeface="Arial" pitchFamily="34" charset="0"/>
              <a:buChar char="-"/>
              <a:defRPr lang="en-US" sz="16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200"/>
              </a:spcAft>
            </a:pPr>
            <a:r>
              <a:rPr lang="en-US" sz="1200" dirty="0" smtClean="0"/>
              <a:t> nested-application </a:t>
            </a:r>
            <a:r>
              <a:rPr lang="en-US" sz="1200" dirty="0" err="1" smtClean="0"/>
              <a:t>Facebook:Application</a:t>
            </a:r>
            <a:endParaRPr lang="en-US" sz="1200" dirty="0" smtClean="0"/>
          </a:p>
          <a:p>
            <a:pPr>
              <a:spcBef>
                <a:spcPts val="0"/>
              </a:spcBef>
              <a:spcAft>
                <a:spcPts val="200"/>
              </a:spcAft>
            </a:pPr>
            <a:r>
              <a:rPr lang="en-US" sz="1200" dirty="0" smtClean="0"/>
              <a:t>    </a:t>
            </a:r>
          </a:p>
          <a:p>
            <a:pPr marL="344488" lvl="1" indent="0">
              <a:spcBef>
                <a:spcPts val="0"/>
              </a:spcBef>
              <a:spcAft>
                <a:spcPts val="200"/>
              </a:spcAft>
              <a:buNone/>
            </a:pPr>
            <a:r>
              <a:rPr lang="en-US" sz="1000" dirty="0" smtClean="0"/>
              <a:t> parent-protocol HTTP;        </a:t>
            </a:r>
          </a:p>
          <a:p>
            <a:pPr marL="0" indent="0">
              <a:spcBef>
                <a:spcPts val="0"/>
              </a:spcBef>
              <a:spcAft>
                <a:spcPts val="200"/>
              </a:spcAft>
              <a:buNone/>
            </a:pPr>
            <a:r>
              <a:rPr lang="en-US" sz="1200" dirty="0" smtClean="0"/>
              <a:t>           </a:t>
            </a:r>
          </a:p>
          <a:p>
            <a:pPr marL="344488" lvl="1" indent="0">
              <a:spcBef>
                <a:spcPts val="0"/>
              </a:spcBef>
              <a:spcAft>
                <a:spcPts val="200"/>
              </a:spcAft>
              <a:buNone/>
            </a:pPr>
            <a:r>
              <a:rPr lang="en-US" sz="1000" dirty="0" smtClean="0"/>
              <a:t>        member m01 </a:t>
            </a:r>
          </a:p>
          <a:p>
            <a:pPr>
              <a:spcBef>
                <a:spcPts val="0"/>
              </a:spcBef>
              <a:spcAft>
                <a:spcPts val="200"/>
              </a:spcAft>
            </a:pPr>
            <a:r>
              <a:rPr lang="en-US" sz="1200" dirty="0" smtClean="0"/>
              <a:t>                context http-header-host;</a:t>
            </a:r>
          </a:p>
          <a:p>
            <a:pPr>
              <a:spcBef>
                <a:spcPts val="0"/>
              </a:spcBef>
              <a:spcAft>
                <a:spcPts val="200"/>
              </a:spcAft>
            </a:pPr>
            <a:r>
              <a:rPr lang="en-US" sz="1200" dirty="0" smtClean="0"/>
              <a:t>                pattern "(.*\.)?(</a:t>
            </a:r>
            <a:r>
              <a:rPr lang="en-US" sz="1200" dirty="0" err="1" smtClean="0"/>
              <a:t>facebook</a:t>
            </a:r>
            <a:r>
              <a:rPr lang="en-US" sz="1200" dirty="0" smtClean="0"/>
              <a:t>\.</a:t>
            </a:r>
            <a:r>
              <a:rPr lang="en-US" sz="1200" dirty="0" err="1" smtClean="0"/>
              <a:t>com|fbcdn</a:t>
            </a:r>
            <a:r>
              <a:rPr lang="en-US" sz="1200" dirty="0" smtClean="0"/>
              <a:t>\</a:t>
            </a:r>
            <a:r>
              <a:rPr lang="en-US" sz="1200" dirty="0" err="1" smtClean="0"/>
              <a:t>.net</a:t>
            </a:r>
            <a:r>
              <a:rPr lang="en-US" sz="1200" dirty="0" smtClean="0"/>
              <a:t>)"; </a:t>
            </a:r>
            <a:r>
              <a:rPr lang="en-US" sz="1200" dirty="0" err="1" smtClean="0"/>
              <a:t>etc</a:t>
            </a:r>
            <a:r>
              <a:rPr lang="en-US" sz="1200" dirty="0" smtClean="0"/>
              <a:t> </a:t>
            </a:r>
            <a:r>
              <a:rPr lang="en-US" sz="1200" dirty="0" err="1" smtClean="0"/>
              <a:t>etc</a:t>
            </a:r>
            <a:r>
              <a:rPr lang="en-US" sz="1200" dirty="0" smtClean="0"/>
              <a:t> </a:t>
            </a:r>
            <a:r>
              <a:rPr lang="en-US" sz="1200" dirty="0" err="1" smtClean="0"/>
              <a:t>etc</a:t>
            </a:r>
            <a:endParaRPr lang="en-US" sz="1200" dirty="0" smtClean="0"/>
          </a:p>
          <a:p>
            <a:pPr>
              <a:spcBef>
                <a:spcPts val="0"/>
              </a:spcBef>
              <a:spcAft>
                <a:spcPts val="200"/>
              </a:spcAft>
            </a:pPr>
            <a:r>
              <a:rPr lang="en-US" sz="1200" dirty="0" smtClean="0"/>
              <a:t>                direction client-to-server;</a:t>
            </a:r>
          </a:p>
          <a:p>
            <a:pPr>
              <a:spcBef>
                <a:spcPts val="0"/>
              </a:spcBef>
              <a:spcAft>
                <a:spcPts val="200"/>
              </a:spcAft>
            </a:pPr>
            <a:r>
              <a:rPr lang="en-US" sz="1200" dirty="0" smtClean="0"/>
              <a:t>            </a:t>
            </a:r>
          </a:p>
          <a:p>
            <a:pPr>
              <a:spcBef>
                <a:spcPts val="0"/>
              </a:spcBef>
              <a:spcAft>
                <a:spcPts val="200"/>
              </a:spcAft>
            </a:pPr>
            <a:r>
              <a:rPr lang="en-US" sz="1200" dirty="0" smtClean="0"/>
              <a:t>            member m02 </a:t>
            </a:r>
          </a:p>
          <a:p>
            <a:pPr>
              <a:spcBef>
                <a:spcPts val="0"/>
              </a:spcBef>
              <a:spcAft>
                <a:spcPts val="200"/>
              </a:spcAft>
            </a:pPr>
            <a:r>
              <a:rPr lang="en-US" sz="1200" dirty="0" smtClean="0"/>
              <a:t>                context HTTP URL</a:t>
            </a:r>
          </a:p>
          <a:p>
            <a:pPr>
              <a:spcBef>
                <a:spcPts val="0"/>
              </a:spcBef>
              <a:spcAft>
                <a:spcPts val="200"/>
              </a:spcAft>
            </a:pPr>
            <a:r>
              <a:rPr lang="en-US" sz="1200" dirty="0" smtClean="0"/>
              <a:t>                pattern "/</a:t>
            </a:r>
            <a:r>
              <a:rPr lang="en-US" sz="1200" dirty="0" err="1" smtClean="0"/>
              <a:t>ap</a:t>
            </a:r>
            <a:r>
              <a:rPr lang="en-US" sz="1200" dirty="0" smtClean="0"/>
              <a:t>\.</a:t>
            </a:r>
            <a:r>
              <a:rPr lang="en-US" sz="1200" dirty="0" err="1" smtClean="0"/>
              <a:t>php</a:t>
            </a:r>
            <a:r>
              <a:rPr lang="en-US" sz="1200" dirty="0" smtClean="0"/>
              <a:t>\?i=.*|.*"; </a:t>
            </a:r>
            <a:r>
              <a:rPr lang="en-US" sz="1200" dirty="0" err="1" smtClean="0"/>
              <a:t>etc</a:t>
            </a:r>
            <a:r>
              <a:rPr lang="en-US" sz="1200" dirty="0" smtClean="0"/>
              <a:t> </a:t>
            </a:r>
            <a:r>
              <a:rPr lang="en-US" sz="1200" dirty="0" err="1" smtClean="0"/>
              <a:t>etc</a:t>
            </a:r>
            <a:r>
              <a:rPr lang="en-US" sz="1200" dirty="0" smtClean="0"/>
              <a:t> </a:t>
            </a:r>
            <a:r>
              <a:rPr lang="en-US" sz="1200" dirty="0" err="1" smtClean="0"/>
              <a:t>etc</a:t>
            </a:r>
            <a:endParaRPr lang="en-US" sz="1200" dirty="0" smtClean="0"/>
          </a:p>
          <a:p>
            <a:pPr>
              <a:spcBef>
                <a:spcPts val="0"/>
              </a:spcBef>
              <a:spcAft>
                <a:spcPts val="200"/>
              </a:spcAft>
            </a:pPr>
            <a:r>
              <a:rPr lang="en-US" sz="1200" dirty="0" smtClean="0"/>
              <a:t>                direction client-to-server;</a:t>
            </a:r>
          </a:p>
          <a:p>
            <a:pPr marL="344488" lvl="1" indent="0">
              <a:spcBef>
                <a:spcPts val="0"/>
              </a:spcBef>
              <a:spcAft>
                <a:spcPts val="200"/>
              </a:spcAft>
              <a:buNone/>
            </a:pPr>
            <a:r>
              <a:rPr lang="en-US" sz="1200" dirty="0" smtClean="0"/>
              <a:t> </a:t>
            </a:r>
            <a:endParaRPr lang="en-US" sz="1200" dirty="0"/>
          </a:p>
        </p:txBody>
      </p:sp>
      <p:sp>
        <p:nvSpPr>
          <p:cNvPr id="5" name="TextBox 4"/>
          <p:cNvSpPr txBox="1"/>
          <p:nvPr/>
        </p:nvSpPr>
        <p:spPr>
          <a:xfrm>
            <a:off x="533400" y="1524000"/>
            <a:ext cx="3505200" cy="369332"/>
          </a:xfrm>
          <a:prstGeom prst="rect">
            <a:avLst/>
          </a:prstGeom>
          <a:noFill/>
        </p:spPr>
        <p:txBody>
          <a:bodyPr wrap="square" rtlCol="0">
            <a:spAutoFit/>
          </a:bodyPr>
          <a:lstStyle/>
          <a:p>
            <a:r>
              <a:rPr lang="en-US" dirty="0" smtClean="0"/>
              <a:t>Layer 7 Application ID Example</a:t>
            </a:r>
            <a:endParaRPr lang="en-US" dirty="0"/>
          </a:p>
        </p:txBody>
      </p:sp>
      <p:sp>
        <p:nvSpPr>
          <p:cNvPr id="6" name="TextBox 5"/>
          <p:cNvSpPr txBox="1"/>
          <p:nvPr/>
        </p:nvSpPr>
        <p:spPr>
          <a:xfrm>
            <a:off x="4648200" y="1524000"/>
            <a:ext cx="4267200" cy="369332"/>
          </a:xfrm>
          <a:prstGeom prst="rect">
            <a:avLst/>
          </a:prstGeom>
          <a:noFill/>
        </p:spPr>
        <p:txBody>
          <a:bodyPr wrap="square" rtlCol="0">
            <a:spAutoFit/>
          </a:bodyPr>
          <a:lstStyle/>
          <a:p>
            <a:r>
              <a:rPr lang="en-US" dirty="0" smtClean="0"/>
              <a:t>Layer 7 Nested Application ID Example</a:t>
            </a:r>
            <a:endParaRPr lang="en-US" dirty="0"/>
          </a:p>
        </p:txBody>
      </p:sp>
      <p:sp>
        <p:nvSpPr>
          <p:cNvPr id="7" name="TextBox 6"/>
          <p:cNvSpPr txBox="1"/>
          <p:nvPr/>
        </p:nvSpPr>
        <p:spPr>
          <a:xfrm>
            <a:off x="609600" y="5791200"/>
            <a:ext cx="6477000" cy="276999"/>
          </a:xfrm>
          <a:prstGeom prst="rect">
            <a:avLst/>
          </a:prstGeom>
          <a:noFill/>
        </p:spPr>
        <p:txBody>
          <a:bodyPr wrap="square" rtlCol="0">
            <a:spAutoFit/>
          </a:bodyPr>
          <a:lstStyle/>
          <a:p>
            <a:r>
              <a:rPr lang="en-US" sz="1200" dirty="0" smtClean="0"/>
              <a:t>*Note many implementations use Closed Source AppID signatures</a:t>
            </a:r>
            <a:endParaRPr lang="en-US" sz="1200" dirty="0"/>
          </a:p>
        </p:txBody>
      </p:sp>
    </p:spTree>
    <p:extLst>
      <p:ext uri="{BB962C8B-B14F-4D97-AF65-F5344CB8AC3E}">
        <p14:creationId xmlns:p14="http://schemas.microsoft.com/office/powerpoint/2010/main" val="3849441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that rely on Application ID</a:t>
            </a:r>
            <a:endParaRPr lang="en-US" dirty="0"/>
          </a:p>
        </p:txBody>
      </p:sp>
      <p:sp>
        <p:nvSpPr>
          <p:cNvPr id="3" name="Content Placeholder 2"/>
          <p:cNvSpPr>
            <a:spLocks noGrp="1"/>
          </p:cNvSpPr>
          <p:nvPr>
            <p:ph sz="quarter" idx="10"/>
          </p:nvPr>
        </p:nvSpPr>
        <p:spPr>
          <a:xfrm>
            <a:off x="228600" y="1219200"/>
            <a:ext cx="8229600" cy="685800"/>
          </a:xfrm>
        </p:spPr>
        <p:txBody>
          <a:bodyPr/>
          <a:lstStyle/>
          <a:p>
            <a:pPr marL="342900" indent="-342900">
              <a:spcBef>
                <a:spcPts val="0"/>
              </a:spcBef>
              <a:spcAft>
                <a:spcPts val="200"/>
              </a:spcAft>
              <a:buSzPct val="100000"/>
              <a:buFont typeface="+mj-lt"/>
              <a:buAutoNum type="arabicPeriod"/>
            </a:pPr>
            <a:r>
              <a:rPr lang="en-US" sz="1400" dirty="0" smtClean="0"/>
              <a:t>Layer 7 services may rely on the results of AppID to determine if they are interested in the session, so tricking Application ID can have impacts on whether these services are used or not.</a:t>
            </a:r>
          </a:p>
          <a:p>
            <a:pPr marL="342900" indent="-342900">
              <a:spcBef>
                <a:spcPts val="0"/>
              </a:spcBef>
              <a:spcAft>
                <a:spcPts val="200"/>
              </a:spcAft>
              <a:buSzPct val="100000"/>
              <a:buFont typeface="+mj-lt"/>
              <a:buAutoNum type="arabicPeriod"/>
            </a:pPr>
            <a:endParaRPr lang="en-US" sz="1400" dirty="0"/>
          </a:p>
        </p:txBody>
      </p:sp>
      <p:pic>
        <p:nvPicPr>
          <p:cNvPr id="4" name="Picture 65" descr="Firewall.png"/>
          <p:cNvPicPr>
            <a:picLocks noChangeAspect="1"/>
          </p:cNvPicPr>
          <p:nvPr/>
        </p:nvPicPr>
        <p:blipFill>
          <a:blip r:embed="rId3" cstate="print">
            <a:extLst>
              <a:ext uri="{BEBA8EAE-BF5A-486C-A8C5-ECC9F3942E4B}">
                <a14:imgProps xmlns:a14="http://schemas.microsoft.com/office/drawing/2010/main">
                  <a14:imgLayer r:embed="rId4">
                    <a14:imgEffect>
                      <a14:sharpenSoften amount="-9000"/>
                    </a14:imgEffect>
                    <a14:imgEffect>
                      <a14:brightnessContrast bright="30000" contrast="19000"/>
                    </a14:imgEffect>
                  </a14:imgLayer>
                </a14:imgProps>
              </a:ext>
              <a:ext uri="{28A0092B-C50C-407E-A947-70E740481C1C}">
                <a14:useLocalDpi xmlns:a14="http://schemas.microsoft.com/office/drawing/2010/main" val="0"/>
              </a:ext>
            </a:extLst>
          </a:blip>
          <a:srcRect/>
          <a:stretch>
            <a:fillRect/>
          </a:stretch>
        </p:blipFill>
        <p:spPr bwMode="auto">
          <a:xfrm>
            <a:off x="2330450" y="3200400"/>
            <a:ext cx="1479550" cy="1168065"/>
          </a:xfrm>
          <a:prstGeom prst="rect">
            <a:avLst/>
          </a:prstGeom>
          <a:ln>
            <a:noFill/>
          </a:ln>
          <a:effectLst>
            <a:outerShdw blurRad="292100" dist="139700" dir="2700000" algn="tl" rotWithShape="0">
              <a:srgbClr val="333333">
                <a:alpha val="7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6132844" y="2438400"/>
            <a:ext cx="13716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IPS</a:t>
            </a:r>
            <a:endParaRPr lang="en-US" sz="1000" dirty="0">
              <a:solidFill>
                <a:schemeClr val="tx1"/>
              </a:solidFill>
            </a:endParaRPr>
          </a:p>
        </p:txBody>
      </p:sp>
      <p:sp>
        <p:nvSpPr>
          <p:cNvPr id="6" name="Oval 5"/>
          <p:cNvSpPr/>
          <p:nvPr/>
        </p:nvSpPr>
        <p:spPr>
          <a:xfrm>
            <a:off x="6153778" y="3031123"/>
            <a:ext cx="13716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Anti-Virus</a:t>
            </a:r>
            <a:endParaRPr lang="en-US" sz="1000" dirty="0">
              <a:solidFill>
                <a:schemeClr val="tx1"/>
              </a:solidFill>
            </a:endParaRPr>
          </a:p>
        </p:txBody>
      </p:sp>
      <p:sp>
        <p:nvSpPr>
          <p:cNvPr id="7" name="Oval 6"/>
          <p:cNvSpPr/>
          <p:nvPr/>
        </p:nvSpPr>
        <p:spPr>
          <a:xfrm>
            <a:off x="6164664" y="4381863"/>
            <a:ext cx="13716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Anti-Spam</a:t>
            </a:r>
            <a:endParaRPr lang="en-US" sz="1000" dirty="0">
              <a:solidFill>
                <a:schemeClr val="tx1"/>
              </a:solidFill>
            </a:endParaRPr>
          </a:p>
        </p:txBody>
      </p:sp>
      <p:sp>
        <p:nvSpPr>
          <p:cNvPr id="8" name="Oval 7"/>
          <p:cNvSpPr/>
          <p:nvPr/>
        </p:nvSpPr>
        <p:spPr>
          <a:xfrm>
            <a:off x="6136193" y="3733800"/>
            <a:ext cx="13716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URL Filtering</a:t>
            </a:r>
            <a:endParaRPr lang="en-US" sz="1000" dirty="0">
              <a:solidFill>
                <a:schemeClr val="tx1"/>
              </a:solidFill>
            </a:endParaRPr>
          </a:p>
        </p:txBody>
      </p:sp>
      <p:sp>
        <p:nvSpPr>
          <p:cNvPr id="9" name="Oval 8"/>
          <p:cNvSpPr/>
          <p:nvPr/>
        </p:nvSpPr>
        <p:spPr>
          <a:xfrm>
            <a:off x="6132844" y="1714500"/>
            <a:ext cx="13716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Application Firewall</a:t>
            </a:r>
            <a:endParaRPr lang="en-US" sz="1000" dirty="0">
              <a:solidFill>
                <a:schemeClr val="tx1"/>
              </a:solidFill>
            </a:endParaRPr>
          </a:p>
        </p:txBody>
      </p:sp>
      <p:sp>
        <p:nvSpPr>
          <p:cNvPr id="10" name="Oval 9"/>
          <p:cNvSpPr/>
          <p:nvPr/>
        </p:nvSpPr>
        <p:spPr>
          <a:xfrm>
            <a:off x="6172200" y="5029200"/>
            <a:ext cx="13716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DLP</a:t>
            </a:r>
            <a:endParaRPr lang="en-US" sz="1000" dirty="0">
              <a:solidFill>
                <a:schemeClr val="tx1"/>
              </a:solidFill>
            </a:endParaRPr>
          </a:p>
        </p:txBody>
      </p:sp>
      <p:sp>
        <p:nvSpPr>
          <p:cNvPr id="11" name="Oval 10"/>
          <p:cNvSpPr/>
          <p:nvPr/>
        </p:nvSpPr>
        <p:spPr>
          <a:xfrm>
            <a:off x="6180574" y="5715000"/>
            <a:ext cx="13716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smtClean="0">
                <a:solidFill>
                  <a:schemeClr val="tx1"/>
                </a:solidFill>
              </a:rPr>
              <a:t>QoS</a:t>
            </a:r>
            <a:endParaRPr lang="en-US" sz="1000" dirty="0">
              <a:solidFill>
                <a:schemeClr val="tx1"/>
              </a:solidFill>
            </a:endParaRPr>
          </a:p>
        </p:txBody>
      </p:sp>
      <p:sp>
        <p:nvSpPr>
          <p:cNvPr id="29" name="TextBox 28"/>
          <p:cNvSpPr txBox="1"/>
          <p:nvPr/>
        </p:nvSpPr>
        <p:spPr>
          <a:xfrm>
            <a:off x="2590800" y="3638490"/>
            <a:ext cx="1143000" cy="400110"/>
          </a:xfrm>
          <a:prstGeom prst="rect">
            <a:avLst/>
          </a:prstGeom>
          <a:noFill/>
        </p:spPr>
        <p:txBody>
          <a:bodyPr wrap="square" rtlCol="0">
            <a:spAutoFit/>
          </a:bodyPr>
          <a:lstStyle/>
          <a:p>
            <a:r>
              <a:rPr lang="en-US" sz="2000" b="1" dirty="0" smtClean="0"/>
              <a:t>APP ID</a:t>
            </a:r>
            <a:endParaRPr lang="en-US" sz="2000" b="1" dirty="0"/>
          </a:p>
        </p:txBody>
      </p:sp>
      <p:cxnSp>
        <p:nvCxnSpPr>
          <p:cNvPr id="31" name="Straight Connector 30"/>
          <p:cNvCxnSpPr>
            <a:stCxn id="4" idx="3"/>
          </p:cNvCxnSpPr>
          <p:nvPr/>
        </p:nvCxnSpPr>
        <p:spPr>
          <a:xfrm>
            <a:off x="3810000" y="3784433"/>
            <a:ext cx="167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486400" y="1981200"/>
            <a:ext cx="0" cy="400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486400" y="5981700"/>
            <a:ext cx="64979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10" idx="2"/>
          </p:cNvCxnSpPr>
          <p:nvPr/>
        </p:nvCxnSpPr>
        <p:spPr>
          <a:xfrm>
            <a:off x="5486400" y="52959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9" idx="2"/>
          </p:cNvCxnSpPr>
          <p:nvPr/>
        </p:nvCxnSpPr>
        <p:spPr>
          <a:xfrm>
            <a:off x="5483051" y="1981200"/>
            <a:ext cx="64979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8" idx="2"/>
          </p:cNvCxnSpPr>
          <p:nvPr/>
        </p:nvCxnSpPr>
        <p:spPr>
          <a:xfrm>
            <a:off x="5486400" y="4000500"/>
            <a:ext cx="64979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7" idx="2"/>
          </p:cNvCxnSpPr>
          <p:nvPr/>
        </p:nvCxnSpPr>
        <p:spPr>
          <a:xfrm>
            <a:off x="5478864" y="4648563"/>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486400" y="3309965"/>
            <a:ext cx="64979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486400" y="27051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846007" y="3395246"/>
            <a:ext cx="1792793" cy="338554"/>
          </a:xfrm>
          <a:prstGeom prst="rect">
            <a:avLst/>
          </a:prstGeom>
          <a:noFill/>
        </p:spPr>
        <p:txBody>
          <a:bodyPr wrap="square" rtlCol="0">
            <a:spAutoFit/>
          </a:bodyPr>
          <a:lstStyle/>
          <a:p>
            <a:r>
              <a:rPr lang="en-US" sz="1600" dirty="0" smtClean="0"/>
              <a:t>Session = HTTP</a:t>
            </a:r>
            <a:endParaRPr lang="en-US" sz="1600" dirty="0"/>
          </a:p>
        </p:txBody>
      </p:sp>
      <p:sp>
        <p:nvSpPr>
          <p:cNvPr id="54" name="Right Arrow 53"/>
          <p:cNvSpPr/>
          <p:nvPr/>
        </p:nvSpPr>
        <p:spPr>
          <a:xfrm>
            <a:off x="304800" y="2861846"/>
            <a:ext cx="1981200" cy="186255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smtClean="0">
                <a:solidFill>
                  <a:schemeClr val="tx1"/>
                </a:solidFill>
              </a:rPr>
              <a:t>Src</a:t>
            </a:r>
            <a:r>
              <a:rPr lang="en-US" sz="1000" dirty="0" smtClean="0">
                <a:solidFill>
                  <a:schemeClr val="tx1"/>
                </a:solidFill>
              </a:rPr>
              <a:t>-IP: 1.1.1.1</a:t>
            </a:r>
          </a:p>
          <a:p>
            <a:pPr algn="ctr"/>
            <a:r>
              <a:rPr lang="en-US" sz="1000" dirty="0" err="1" smtClean="0">
                <a:solidFill>
                  <a:schemeClr val="tx1"/>
                </a:solidFill>
              </a:rPr>
              <a:t>Dst</a:t>
            </a:r>
            <a:r>
              <a:rPr lang="en-US" sz="1000" dirty="0" smtClean="0">
                <a:solidFill>
                  <a:schemeClr val="tx1"/>
                </a:solidFill>
              </a:rPr>
              <a:t>-IP: 2.2.2.2</a:t>
            </a:r>
          </a:p>
          <a:p>
            <a:pPr algn="ctr"/>
            <a:r>
              <a:rPr lang="en-US" sz="1000" dirty="0" err="1" smtClean="0">
                <a:solidFill>
                  <a:schemeClr val="tx1"/>
                </a:solidFill>
              </a:rPr>
              <a:t>Dst</a:t>
            </a:r>
            <a:r>
              <a:rPr lang="en-US" sz="1000" dirty="0" smtClean="0">
                <a:solidFill>
                  <a:schemeClr val="tx1"/>
                </a:solidFill>
              </a:rPr>
              <a:t>-Port: 80</a:t>
            </a:r>
          </a:p>
          <a:p>
            <a:pPr algn="ctr"/>
            <a:r>
              <a:rPr lang="en-US" sz="1000" dirty="0" err="1" smtClean="0">
                <a:solidFill>
                  <a:schemeClr val="tx1"/>
                </a:solidFill>
              </a:rPr>
              <a:t>Src</a:t>
            </a:r>
            <a:r>
              <a:rPr lang="en-US" sz="1000" dirty="0" smtClean="0">
                <a:solidFill>
                  <a:schemeClr val="tx1"/>
                </a:solidFill>
              </a:rPr>
              <a:t>-Port: 41932</a:t>
            </a:r>
          </a:p>
          <a:p>
            <a:pPr algn="ctr"/>
            <a:r>
              <a:rPr lang="en-US" sz="1000" dirty="0" smtClean="0">
                <a:solidFill>
                  <a:schemeClr val="tx1"/>
                </a:solidFill>
              </a:rPr>
              <a:t>Protocol: TCP</a:t>
            </a:r>
            <a:endParaRPr lang="en-US" sz="1000" dirty="0">
              <a:solidFill>
                <a:schemeClr val="tx1"/>
              </a:solidFill>
            </a:endParaRPr>
          </a:p>
        </p:txBody>
      </p:sp>
    </p:spTree>
    <p:extLst>
      <p:ext uri="{BB962C8B-B14F-4D97-AF65-F5344CB8AC3E}">
        <p14:creationId xmlns:p14="http://schemas.microsoft.com/office/powerpoint/2010/main" val="3263584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Caching</a:t>
            </a:r>
            <a:endParaRPr lang="en-US" dirty="0"/>
          </a:p>
        </p:txBody>
      </p:sp>
      <p:sp>
        <p:nvSpPr>
          <p:cNvPr id="3" name="Content Placeholder 2"/>
          <p:cNvSpPr>
            <a:spLocks noGrp="1"/>
          </p:cNvSpPr>
          <p:nvPr>
            <p:ph sz="quarter" idx="10"/>
          </p:nvPr>
        </p:nvSpPr>
        <p:spPr>
          <a:xfrm>
            <a:off x="366616" y="1319842"/>
            <a:ext cx="8229600" cy="4852358"/>
          </a:xfrm>
        </p:spPr>
        <p:txBody>
          <a:bodyPr/>
          <a:lstStyle/>
          <a:p>
            <a:pPr marL="342900" indent="-342900">
              <a:spcBef>
                <a:spcPts val="0"/>
              </a:spcBef>
              <a:spcAft>
                <a:spcPts val="200"/>
              </a:spcAft>
              <a:buSzPct val="100000"/>
              <a:buAutoNum type="arabicPeriod"/>
            </a:pPr>
            <a:r>
              <a:rPr lang="en-US" sz="2000" dirty="0" smtClean="0"/>
              <a:t>Application ID is Expensive</a:t>
            </a:r>
          </a:p>
          <a:p>
            <a:pPr marL="342900" indent="-342900">
              <a:spcBef>
                <a:spcPts val="0"/>
              </a:spcBef>
              <a:spcAft>
                <a:spcPts val="200"/>
              </a:spcAft>
              <a:buSzPct val="100000"/>
              <a:buAutoNum type="arabicPeriod"/>
            </a:pPr>
            <a:r>
              <a:rPr lang="en-US" sz="2000" dirty="0" smtClean="0"/>
              <a:t>Results typically the same for IP/Protocol/Port</a:t>
            </a:r>
          </a:p>
          <a:p>
            <a:pPr marL="342900" indent="-342900">
              <a:spcBef>
                <a:spcPts val="0"/>
              </a:spcBef>
              <a:spcAft>
                <a:spcPts val="200"/>
              </a:spcAft>
              <a:buSzPct val="100000"/>
              <a:buAutoNum type="arabicPeriod"/>
            </a:pPr>
            <a:r>
              <a:rPr lang="en-US" sz="2000" dirty="0" smtClean="0"/>
              <a:t>Improved Performance      </a:t>
            </a:r>
            <a:r>
              <a:rPr lang="en-US" sz="1400" dirty="0" smtClean="0"/>
              <a:t>  </a:t>
            </a:r>
          </a:p>
          <a:p>
            <a:pPr marL="0" indent="0">
              <a:spcBef>
                <a:spcPts val="0"/>
              </a:spcBef>
              <a:spcAft>
                <a:spcPts val="200"/>
              </a:spcAft>
              <a:buSzPct val="100000"/>
              <a:buNone/>
            </a:pPr>
            <a:r>
              <a:rPr lang="en-US" sz="1400" b="1" dirty="0" smtClean="0"/>
              <a:t>         </a:t>
            </a:r>
          </a:p>
          <a:p>
            <a:pPr marL="0" indent="0">
              <a:spcBef>
                <a:spcPts val="0"/>
              </a:spcBef>
              <a:spcAft>
                <a:spcPts val="200"/>
              </a:spcAft>
              <a:buSzPct val="100000"/>
              <a:buNone/>
            </a:pPr>
            <a:endParaRPr lang="en-US" sz="1400" b="1" dirty="0" smtClean="0"/>
          </a:p>
          <a:p>
            <a:pPr marL="0" indent="0">
              <a:spcBef>
                <a:spcPts val="0"/>
              </a:spcBef>
              <a:spcAft>
                <a:spcPts val="200"/>
              </a:spcAft>
              <a:buSzPct val="100000"/>
              <a:buNone/>
            </a:pPr>
            <a:r>
              <a:rPr lang="en-US" sz="1400" b="1" dirty="0" smtClean="0"/>
              <a:t>        </a:t>
            </a:r>
          </a:p>
          <a:p>
            <a:pPr marL="0" indent="0">
              <a:spcBef>
                <a:spcPts val="0"/>
              </a:spcBef>
              <a:spcAft>
                <a:spcPts val="200"/>
              </a:spcAft>
              <a:buSzPct val="100000"/>
              <a:buNone/>
            </a:pPr>
            <a:r>
              <a:rPr lang="en-US" sz="1400" b="1" dirty="0" smtClean="0"/>
              <a:t>         Sample Application Cache Table</a:t>
            </a:r>
            <a:endParaRPr lang="en-US" sz="14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490046"/>
            <a:ext cx="6400800" cy="260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400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2003-Template-PP-420001">
  <a:themeElements>
    <a:clrScheme name="2003-Template-PP-420001 1">
      <a:dk1>
        <a:srgbClr val="333333"/>
      </a:dk1>
      <a:lt1>
        <a:srgbClr val="FFFFFF"/>
      </a:lt1>
      <a:dk2>
        <a:srgbClr val="93220B"/>
      </a:dk2>
      <a:lt2>
        <a:srgbClr val="5C852D"/>
      </a:lt2>
      <a:accent1>
        <a:srgbClr val="0067AC"/>
      </a:accent1>
      <a:accent2>
        <a:srgbClr val="BFC16B"/>
      </a:accent2>
      <a:accent3>
        <a:srgbClr val="FFFFFF"/>
      </a:accent3>
      <a:accent4>
        <a:srgbClr val="2A2A2A"/>
      </a:accent4>
      <a:accent5>
        <a:srgbClr val="AAB8D2"/>
      </a:accent5>
      <a:accent6>
        <a:srgbClr val="ADAF60"/>
      </a:accent6>
      <a:hlink>
        <a:srgbClr val="5D87A1"/>
      </a:hlink>
      <a:folHlink>
        <a:srgbClr val="F6A01A"/>
      </a:folHlink>
    </a:clrScheme>
    <a:fontScheme name="JuniperTemplate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3-Template-PP-420001 1">
        <a:dk1>
          <a:srgbClr val="333333"/>
        </a:dk1>
        <a:lt1>
          <a:srgbClr val="FFFFFF"/>
        </a:lt1>
        <a:dk2>
          <a:srgbClr val="93220B"/>
        </a:dk2>
        <a:lt2>
          <a:srgbClr val="5C852D"/>
        </a:lt2>
        <a:accent1>
          <a:srgbClr val="0067AC"/>
        </a:accent1>
        <a:accent2>
          <a:srgbClr val="BFC16B"/>
        </a:accent2>
        <a:accent3>
          <a:srgbClr val="FFFFFF"/>
        </a:accent3>
        <a:accent4>
          <a:srgbClr val="2A2A2A"/>
        </a:accent4>
        <a:accent5>
          <a:srgbClr val="AAB8D2"/>
        </a:accent5>
        <a:accent6>
          <a:srgbClr val="ADAF60"/>
        </a:accent6>
        <a:hlink>
          <a:srgbClr val="5D87A1"/>
        </a:hlink>
        <a:folHlink>
          <a:srgbClr val="F6A01A"/>
        </a:folHlink>
      </a:clrScheme>
      <a:clrMap bg1="lt1" tx1="dk1" bg2="lt2" tx2="dk2" accent1="accent1" accent2="accent2" accent3="accent3" accent4="accent4" accent5="accent5" accent6="accent6" hlink="hlink" folHlink="folHlink"/>
    </a:extraClrScheme>
  </a:extraClrSchemeLst>
  <a:custClrLst>
    <a:custClr name="presenter title">
      <a:srgbClr val="4D4D4D"/>
    </a:custClr>
    <a:custClr name="text title">
      <a:srgbClr val="292929"/>
    </a:custClr>
    <a:custClr name="subtitle blue">
      <a:srgbClr val="5D87A1"/>
    </a:custClr>
    <a:custClr name="axis">
      <a:srgbClr val="807F83"/>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Juniper themes">
    <a:dk1>
      <a:srgbClr val="333333"/>
    </a:dk1>
    <a:lt1>
      <a:srgbClr val="FFFFFF"/>
    </a:lt1>
    <a:dk2>
      <a:srgbClr val="93220B"/>
    </a:dk2>
    <a:lt2>
      <a:srgbClr val="5C852D"/>
    </a:lt2>
    <a:accent1>
      <a:srgbClr val="0067AC"/>
    </a:accent1>
    <a:accent2>
      <a:srgbClr val="BFC16B"/>
    </a:accent2>
    <a:accent3>
      <a:srgbClr val="F26649"/>
    </a:accent3>
    <a:accent4>
      <a:srgbClr val="2F8D7D"/>
    </a:accent4>
    <a:accent5>
      <a:srgbClr val="7EB0CC"/>
    </a:accent5>
    <a:accent6>
      <a:srgbClr val="807F83"/>
    </a:accent6>
    <a:hlink>
      <a:srgbClr val="5D87A1"/>
    </a:hlink>
    <a:folHlink>
      <a:srgbClr val="F79646"/>
    </a:folHlink>
  </a:clrScheme>
</a:themeOverride>
</file>

<file path=docProps/app.xml><?xml version="1.0" encoding="utf-8"?>
<Properties xmlns="http://schemas.openxmlformats.org/officeDocument/2006/extended-properties" xmlns:vt="http://schemas.openxmlformats.org/officeDocument/2006/docPropsVTypes">
  <Template>2003-Template-PP-420001</Template>
  <TotalTime>61126</TotalTime>
  <Words>3481</Words>
  <Application>Microsoft Office PowerPoint</Application>
  <PresentationFormat>On-screen Show (4:3)</PresentationFormat>
  <Paragraphs>410</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2003-Template-PP-420001</vt:lpstr>
      <vt:lpstr>AppSecure </vt:lpstr>
      <vt:lpstr>Agenda</vt:lpstr>
      <vt:lpstr>Evolution</vt:lpstr>
      <vt:lpstr>What’s new?</vt:lpstr>
      <vt:lpstr>Appid Pattern Matching</vt:lpstr>
      <vt:lpstr>Nested Applications</vt:lpstr>
      <vt:lpstr>Application ID Signature Examples</vt:lpstr>
      <vt:lpstr>features that rely on Application ID</vt:lpstr>
      <vt:lpstr>Application Caching</vt:lpstr>
      <vt:lpstr>\(Pre\)Processing</vt:lpstr>
      <vt:lpstr>Preprocessing: Fragmentation / Segmentation</vt:lpstr>
      <vt:lpstr>Preprocessing: Ordering</vt:lpstr>
      <vt:lpstr>Preprocessing: Proper Reassembly</vt:lpstr>
      <vt:lpstr>Network Application Identification</vt:lpstr>
      <vt:lpstr>Application Identification 1/3</vt:lpstr>
      <vt:lpstr>Application Identification 2/3</vt:lpstr>
      <vt:lpstr>Application Identification 3/3</vt:lpstr>
      <vt:lpstr>Limitations Vulnerabilities Exploitation</vt:lpstr>
      <vt:lpstr>Client / Server collusion</vt:lpstr>
      <vt:lpstr>Importance of bidirectional inspection</vt:lpstr>
      <vt:lpstr>Reversing Protocol Traffic</vt:lpstr>
      <vt:lpstr>Port based detection?</vt:lpstr>
      <vt:lpstr>Application Cache Poisoning 1/6</vt:lpstr>
      <vt:lpstr>Application Cache Poisoning 2/6</vt:lpstr>
      <vt:lpstr>Application Cache Poisoning 3/6</vt:lpstr>
      <vt:lpstr>Application Cache Poisoning 4/6</vt:lpstr>
      <vt:lpstr>Application Cache Poisoning 5/6</vt:lpstr>
      <vt:lpstr>Application Cache Poisoning 6/6</vt:lpstr>
      <vt:lpstr>Caching Nested Applications</vt:lpstr>
      <vt:lpstr>Unknown Application Protocols 1/4</vt:lpstr>
      <vt:lpstr>Unknown Application Protocols 2/4</vt:lpstr>
      <vt:lpstr>Unknown Application Protocols 3/4</vt:lpstr>
      <vt:lpstr>Unknown Application Protocols 4/4</vt:lpstr>
      <vt:lpstr>Obfuscation</vt:lpstr>
      <vt:lpstr>AppID w/o Pattern matching</vt:lpstr>
      <vt:lpstr>What does Application Firewall change?</vt:lpstr>
      <vt:lpstr>Solving Limitations in AppFW</vt:lpstr>
      <vt:lpstr>Questions and Answers? - bwoodberg@juniper.net - </vt:lpstr>
    </vt:vector>
  </TitlesOfParts>
  <Company>Juniper Networks,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AppID Security</dc:title>
  <dc:creator>Brad Woodberg</dc:creator>
  <cp:lastModifiedBy>bwoodberg</cp:lastModifiedBy>
  <cp:revision>1033</cp:revision>
  <dcterms:created xsi:type="dcterms:W3CDTF">2009-11-07T21:28:29Z</dcterms:created>
  <dcterms:modified xsi:type="dcterms:W3CDTF">2011-03-09T13:14:49Z</dcterms:modified>
</cp:coreProperties>
</file>