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7.xml" ContentType="application/vnd.openxmlformats-officedocument.drawingml.chart+xml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charts/chart8.xml" ContentType="application/vnd.openxmlformats-officedocument.drawingml.chart+xml"/>
  <Override PartName="/ppt/slideLayouts/slideLayout10.xml" ContentType="application/vnd.openxmlformats-officedocument.presentationml.slideLayout+xml"/>
  <Default Extension="gif" ContentType="image/gif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333" r:id="rId6"/>
    <p:sldId id="332" r:id="rId7"/>
    <p:sldId id="334" r:id="rId8"/>
    <p:sldId id="261" r:id="rId9"/>
    <p:sldId id="262" r:id="rId10"/>
    <p:sldId id="264" r:id="rId11"/>
    <p:sldId id="265" r:id="rId12"/>
    <p:sldId id="266" r:id="rId13"/>
    <p:sldId id="267" r:id="rId14"/>
    <p:sldId id="296" r:id="rId15"/>
    <p:sldId id="297" r:id="rId16"/>
    <p:sldId id="298" r:id="rId17"/>
    <p:sldId id="293" r:id="rId18"/>
    <p:sldId id="299" r:id="rId19"/>
    <p:sldId id="300" r:id="rId20"/>
    <p:sldId id="301" r:id="rId21"/>
    <p:sldId id="303" r:id="rId22"/>
    <p:sldId id="304" r:id="rId23"/>
    <p:sldId id="305" r:id="rId24"/>
    <p:sldId id="306" r:id="rId25"/>
    <p:sldId id="307" r:id="rId26"/>
    <p:sldId id="308" r:id="rId27"/>
    <p:sldId id="309" r:id="rId28"/>
    <p:sldId id="310" r:id="rId29"/>
    <p:sldId id="270" r:id="rId30"/>
    <p:sldId id="326" r:id="rId31"/>
    <p:sldId id="327" r:id="rId32"/>
    <p:sldId id="272" r:id="rId33"/>
    <p:sldId id="328" r:id="rId34"/>
    <p:sldId id="271" r:id="rId35"/>
    <p:sldId id="274" r:id="rId36"/>
    <p:sldId id="275" r:id="rId37"/>
    <p:sldId id="276" r:id="rId38"/>
    <p:sldId id="278" r:id="rId39"/>
    <p:sldId id="319" r:id="rId40"/>
    <p:sldId id="320" r:id="rId41"/>
    <p:sldId id="329" r:id="rId42"/>
    <p:sldId id="321" r:id="rId43"/>
    <p:sldId id="322" r:id="rId44"/>
    <p:sldId id="279" r:id="rId45"/>
    <p:sldId id="323" r:id="rId46"/>
    <p:sldId id="282" r:id="rId47"/>
    <p:sldId id="283" r:id="rId48"/>
    <p:sldId id="285" r:id="rId49"/>
    <p:sldId id="325" r:id="rId50"/>
    <p:sldId id="324" r:id="rId51"/>
    <p:sldId id="311" r:id="rId52"/>
    <p:sldId id="312" r:id="rId53"/>
    <p:sldId id="313" r:id="rId54"/>
    <p:sldId id="330" r:id="rId55"/>
    <p:sldId id="314" r:id="rId56"/>
    <p:sldId id="315" r:id="rId57"/>
    <p:sldId id="316" r:id="rId58"/>
    <p:sldId id="318" r:id="rId59"/>
    <p:sldId id="288" r:id="rId60"/>
    <p:sldId id="289" r:id="rId61"/>
    <p:sldId id="291" r:id="rId62"/>
    <p:sldId id="290" r:id="rId63"/>
    <p:sldId id="292" r:id="rId64"/>
    <p:sldId id="302" r:id="rId6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59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an\Documents\longfuzz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an\Documents\longfuzz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Book2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Book2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Book2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an\Documents\longfuzz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an\Documents\longfuzz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an\Documents\longfuzz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an\Documents\longfuzz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lineChart>
        <c:grouping val="standard"/>
        <c:ser>
          <c:idx val="0"/>
          <c:order val="0"/>
          <c:tx>
            <c:strRef>
              <c:f>Sheet1!$H$31</c:f>
              <c:strCache>
                <c:ptCount val="1"/>
                <c:pt idx="0">
                  <c:v>Office</c:v>
                </c:pt>
              </c:strCache>
            </c:strRef>
          </c:tx>
          <c:spPr>
            <a:ln w="101600"/>
          </c:spPr>
          <c:dLbls>
            <c:txPr>
              <a:bodyPr/>
              <a:lstStyle/>
              <a:p>
                <a:pPr>
                  <a:defRPr sz="2000"/>
                </a:pPr>
                <a:endParaRPr lang="en-US"/>
              </a:p>
            </c:txPr>
            <c:showVal val="1"/>
          </c:dLbls>
          <c:cat>
            <c:numRef>
              <c:f>Sheet1!$I$30:$K$30</c:f>
              <c:numCache>
                <c:formatCode>General</c:formatCode>
                <c:ptCount val="3"/>
                <c:pt idx="0">
                  <c:v>2003</c:v>
                </c:pt>
                <c:pt idx="1">
                  <c:v>2007</c:v>
                </c:pt>
                <c:pt idx="2">
                  <c:v>2010</c:v>
                </c:pt>
              </c:numCache>
            </c:numRef>
          </c:cat>
          <c:val>
            <c:numRef>
              <c:f>Sheet1!$I$31:$K$31</c:f>
              <c:numCache>
                <c:formatCode>General</c:formatCode>
                <c:ptCount val="3"/>
                <c:pt idx="0">
                  <c:v>126</c:v>
                </c:pt>
                <c:pt idx="1">
                  <c:v>12</c:v>
                </c:pt>
                <c:pt idx="2">
                  <c:v>7</c:v>
                </c:pt>
              </c:numCache>
            </c:numRef>
          </c:val>
        </c:ser>
        <c:ser>
          <c:idx val="1"/>
          <c:order val="1"/>
          <c:tx>
            <c:strRef>
              <c:f>Sheet1!$H$32</c:f>
              <c:strCache>
                <c:ptCount val="1"/>
                <c:pt idx="0">
                  <c:v>OpenOffice</c:v>
                </c:pt>
              </c:strCache>
            </c:strRef>
          </c:tx>
          <c:spPr>
            <a:ln w="101600"/>
          </c:spPr>
          <c:dLbls>
            <c:txPr>
              <a:bodyPr/>
              <a:lstStyle/>
              <a:p>
                <a:pPr>
                  <a:defRPr sz="2000"/>
                </a:pPr>
                <a:endParaRPr lang="en-US"/>
              </a:p>
            </c:txPr>
            <c:showVal val="1"/>
          </c:dLbls>
          <c:cat>
            <c:numRef>
              <c:f>Sheet1!$I$30:$K$30</c:f>
              <c:numCache>
                <c:formatCode>General</c:formatCode>
                <c:ptCount val="3"/>
                <c:pt idx="0">
                  <c:v>2003</c:v>
                </c:pt>
                <c:pt idx="1">
                  <c:v>2007</c:v>
                </c:pt>
                <c:pt idx="2">
                  <c:v>2010</c:v>
                </c:pt>
              </c:numCache>
            </c:numRef>
          </c:cat>
          <c:val>
            <c:numRef>
              <c:f>Sheet1!$I$32:$K$32</c:f>
              <c:numCache>
                <c:formatCode>General</c:formatCode>
                <c:ptCount val="3"/>
                <c:pt idx="0">
                  <c:v>73</c:v>
                </c:pt>
                <c:pt idx="1">
                  <c:v>62</c:v>
                </c:pt>
                <c:pt idx="2">
                  <c:v>20</c:v>
                </c:pt>
              </c:numCache>
            </c:numRef>
          </c:val>
        </c:ser>
        <c:dLbls/>
        <c:marker val="1"/>
        <c:axId val="78360960"/>
        <c:axId val="78362496"/>
      </c:lineChart>
      <c:catAx>
        <c:axId val="78360960"/>
        <c:scaling>
          <c:orientation val="minMax"/>
        </c:scaling>
        <c:axPos val="b"/>
        <c:numFmt formatCode="General" sourceLinked="1"/>
        <c:tickLblPos val="nextTo"/>
        <c:crossAx val="78362496"/>
        <c:crosses val="autoZero"/>
        <c:auto val="1"/>
        <c:lblAlgn val="ctr"/>
        <c:lblOffset val="100"/>
      </c:catAx>
      <c:valAx>
        <c:axId val="78362496"/>
        <c:scaling>
          <c:orientation val="minMax"/>
        </c:scaling>
        <c:axPos val="l"/>
        <c:majorGridlines/>
        <c:numFmt formatCode="General" sourceLinked="1"/>
        <c:tickLblPos val="nextTo"/>
        <c:crossAx val="78360960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2000"/>
          </a:pPr>
          <a:endParaRPr lang="en-US"/>
        </a:p>
      </c:txPr>
    </c:legend>
    <c:plotVisOnly val="1"/>
    <c:dispBlanksAs val="gap"/>
  </c:chart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barChart>
        <c:barDir val="bar"/>
        <c:grouping val="clustered"/>
        <c:ser>
          <c:idx val="0"/>
          <c:order val="0"/>
          <c:tx>
            <c:strRef>
              <c:f>Sheet1!$D$1</c:f>
              <c:strCache>
                <c:ptCount val="1"/>
                <c:pt idx="0">
                  <c:v>SW2003 E/PE</c:v>
                </c:pt>
              </c:strCache>
            </c:strRef>
          </c:tx>
          <c:dLbls>
            <c:showVal val="1"/>
          </c:dLbls>
          <c:cat>
            <c:numRef>
              <c:f>Sheet1!$A$2:$A$7</c:f>
              <c:numCache>
                <c:formatCode>General</c:formatCode>
                <c:ptCount val="6"/>
                <c:pt idx="0">
                  <c:v>1</c:v>
                </c:pt>
                <c:pt idx="1">
                  <c:v>10</c:v>
                </c:pt>
                <c:pt idx="2">
                  <c:v>100</c:v>
                </c:pt>
                <c:pt idx="3">
                  <c:v>1000</c:v>
                </c:pt>
                <c:pt idx="4">
                  <c:v>10000</c:v>
                </c:pt>
                <c:pt idx="5">
                  <c:v>100000</c:v>
                </c:pt>
              </c:numCache>
            </c:numRef>
          </c:cat>
          <c:val>
            <c:numRef>
              <c:f>Sheet1!$D$2:$D$7</c:f>
              <c:numCache>
                <c:formatCode>General</c:formatCode>
                <c:ptCount val="6"/>
                <c:pt idx="0">
                  <c:v>10</c:v>
                </c:pt>
                <c:pt idx="1">
                  <c:v>29</c:v>
                </c:pt>
                <c:pt idx="2">
                  <c:v>11</c:v>
                </c:pt>
                <c:pt idx="3">
                  <c:v>3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</c:ser>
        <c:ser>
          <c:idx val="1"/>
          <c:order val="1"/>
          <c:tx>
            <c:strRef>
              <c:f>Sheet1!$E$1</c:f>
              <c:strCache>
                <c:ptCount val="1"/>
                <c:pt idx="0">
                  <c:v>SW2003 U</c:v>
                </c:pt>
              </c:strCache>
            </c:strRef>
          </c:tx>
          <c:dLbls>
            <c:showVal val="1"/>
          </c:dLbls>
          <c:cat>
            <c:numRef>
              <c:f>Sheet1!$A$2:$A$7</c:f>
              <c:numCache>
                <c:formatCode>General</c:formatCode>
                <c:ptCount val="6"/>
                <c:pt idx="0">
                  <c:v>1</c:v>
                </c:pt>
                <c:pt idx="1">
                  <c:v>10</c:v>
                </c:pt>
                <c:pt idx="2">
                  <c:v>100</c:v>
                </c:pt>
                <c:pt idx="3">
                  <c:v>1000</c:v>
                </c:pt>
                <c:pt idx="4">
                  <c:v>10000</c:v>
                </c:pt>
                <c:pt idx="5">
                  <c:v>100000</c:v>
                </c:pt>
              </c:numCache>
            </c:numRef>
          </c:cat>
          <c:val>
            <c:numRef>
              <c:f>Sheet1!$E$2:$E$7</c:f>
              <c:numCache>
                <c:formatCode>General</c:formatCode>
                <c:ptCount val="6"/>
                <c:pt idx="0">
                  <c:v>21</c:v>
                </c:pt>
                <c:pt idx="1">
                  <c:v>38</c:v>
                </c:pt>
                <c:pt idx="2">
                  <c:v>13</c:v>
                </c:pt>
                <c:pt idx="3">
                  <c:v>10</c:v>
                </c:pt>
                <c:pt idx="4">
                  <c:v>7</c:v>
                </c:pt>
                <c:pt idx="5">
                  <c:v>0</c:v>
                </c:pt>
              </c:numCache>
            </c:numRef>
          </c:val>
        </c:ser>
        <c:axId val="93255552"/>
        <c:axId val="98829824"/>
      </c:barChart>
      <c:catAx>
        <c:axId val="93255552"/>
        <c:scaling>
          <c:orientation val="minMax"/>
        </c:scaling>
        <c:axPos val="l"/>
        <c:numFmt formatCode="General" sourceLinked="1"/>
        <c:tickLblPos val="nextTo"/>
        <c:crossAx val="98829824"/>
        <c:crosses val="autoZero"/>
        <c:auto val="1"/>
        <c:lblAlgn val="ctr"/>
        <c:lblOffset val="100"/>
      </c:catAx>
      <c:valAx>
        <c:axId val="98829824"/>
        <c:scaling>
          <c:orientation val="minMax"/>
        </c:scaling>
        <c:axPos val="b"/>
        <c:majorGridlines/>
        <c:numFmt formatCode="General" sourceLinked="1"/>
        <c:tickLblPos val="nextTo"/>
        <c:crossAx val="93255552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OW2003 E/PE</c:v>
                </c:pt>
              </c:strCache>
            </c:strRef>
          </c:tx>
          <c:dLbls>
            <c:showVal val="1"/>
          </c:dLbls>
          <c:cat>
            <c:numRef>
              <c:f>Sheet1!$A$2:$A$7</c:f>
              <c:numCache>
                <c:formatCode>General</c:formatCode>
                <c:ptCount val="6"/>
                <c:pt idx="0">
                  <c:v>1</c:v>
                </c:pt>
                <c:pt idx="1">
                  <c:v>10</c:v>
                </c:pt>
                <c:pt idx="2">
                  <c:v>100</c:v>
                </c:pt>
                <c:pt idx="3">
                  <c:v>1000</c:v>
                </c:pt>
                <c:pt idx="4">
                  <c:v>10000</c:v>
                </c:pt>
                <c:pt idx="5">
                  <c:v>100000</c:v>
                </c:pt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9</c:v>
                </c:pt>
                <c:pt idx="1">
                  <c:v>5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OW2003 U</c:v>
                </c:pt>
              </c:strCache>
            </c:strRef>
          </c:tx>
          <c:dLbls>
            <c:showVal val="1"/>
          </c:dLbls>
          <c:cat>
            <c:numRef>
              <c:f>Sheet1!$A$2:$A$7</c:f>
              <c:numCache>
                <c:formatCode>General</c:formatCode>
                <c:ptCount val="6"/>
                <c:pt idx="0">
                  <c:v>1</c:v>
                </c:pt>
                <c:pt idx="1">
                  <c:v>10</c:v>
                </c:pt>
                <c:pt idx="2">
                  <c:v>100</c:v>
                </c:pt>
                <c:pt idx="3">
                  <c:v>1000</c:v>
                </c:pt>
                <c:pt idx="4">
                  <c:v>10000</c:v>
                </c:pt>
                <c:pt idx="5">
                  <c:v>100000</c:v>
                </c:pt>
              </c:numCache>
            </c:numRef>
          </c:cat>
          <c:val>
            <c:numRef>
              <c:f>Sheet1!$C$2:$C$7</c:f>
              <c:numCache>
                <c:formatCode>General</c:formatCode>
                <c:ptCount val="6"/>
                <c:pt idx="0">
                  <c:v>32</c:v>
                </c:pt>
                <c:pt idx="1">
                  <c:v>12</c:v>
                </c:pt>
                <c:pt idx="2">
                  <c:v>12</c:v>
                </c:pt>
                <c:pt idx="3">
                  <c:v>7</c:v>
                </c:pt>
                <c:pt idx="4">
                  <c:v>4</c:v>
                </c:pt>
                <c:pt idx="5">
                  <c:v>0</c:v>
                </c:pt>
              </c:numCache>
            </c:numRef>
          </c:val>
        </c:ser>
        <c:axId val="104642816"/>
        <c:axId val="104649856"/>
      </c:barChart>
      <c:catAx>
        <c:axId val="104642816"/>
        <c:scaling>
          <c:orientation val="minMax"/>
        </c:scaling>
        <c:axPos val="l"/>
        <c:numFmt formatCode="General" sourceLinked="1"/>
        <c:tickLblPos val="nextTo"/>
        <c:crossAx val="104649856"/>
        <c:crosses val="autoZero"/>
        <c:auto val="1"/>
        <c:lblAlgn val="ctr"/>
        <c:lblOffset val="100"/>
      </c:catAx>
      <c:valAx>
        <c:axId val="104649856"/>
        <c:scaling>
          <c:orientation val="minMax"/>
          <c:max val="40"/>
        </c:scaling>
        <c:axPos val="b"/>
        <c:majorGridlines/>
        <c:numFmt formatCode="General" sourceLinked="1"/>
        <c:tickLblPos val="nextTo"/>
        <c:crossAx val="104642816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lineChart>
        <c:grouping val="standard"/>
        <c:ser>
          <c:idx val="0"/>
          <c:order val="0"/>
          <c:tx>
            <c:strRef>
              <c:f>Sheet1!$H$39</c:f>
              <c:strCache>
                <c:ptCount val="1"/>
                <c:pt idx="0">
                  <c:v>Ghostview</c:v>
                </c:pt>
              </c:strCache>
            </c:strRef>
          </c:tx>
          <c:spPr>
            <a:ln w="101600"/>
          </c:spPr>
          <c:dLbls>
            <c:txPr>
              <a:bodyPr/>
              <a:lstStyle/>
              <a:p>
                <a:pPr>
                  <a:defRPr sz="2000"/>
                </a:pPr>
                <a:endParaRPr lang="en-US"/>
              </a:p>
            </c:txPr>
            <c:showVal val="1"/>
          </c:dLbls>
          <c:cat>
            <c:numRef>
              <c:f>Sheet1!$I$38:$K$38</c:f>
              <c:numCache>
                <c:formatCode>General</c:formatCode>
                <c:ptCount val="3"/>
                <c:pt idx="0">
                  <c:v>2003</c:v>
                </c:pt>
                <c:pt idx="1">
                  <c:v>2007</c:v>
                </c:pt>
                <c:pt idx="2">
                  <c:v>2010</c:v>
                </c:pt>
              </c:numCache>
            </c:numRef>
          </c:cat>
          <c:val>
            <c:numRef>
              <c:f>Sheet1!$I$39:$K$39</c:f>
              <c:numCache>
                <c:formatCode>General</c:formatCode>
                <c:ptCount val="3"/>
                <c:pt idx="0">
                  <c:v>1</c:v>
                </c:pt>
                <c:pt idx="1">
                  <c:v>7</c:v>
                </c:pt>
                <c:pt idx="2">
                  <c:v>3</c:v>
                </c:pt>
              </c:numCache>
            </c:numRef>
          </c:val>
        </c:ser>
        <c:ser>
          <c:idx val="1"/>
          <c:order val="1"/>
          <c:tx>
            <c:strRef>
              <c:f>Sheet1!$H$40</c:f>
              <c:strCache>
                <c:ptCount val="1"/>
                <c:pt idx="0">
                  <c:v>Foxit</c:v>
                </c:pt>
              </c:strCache>
            </c:strRef>
          </c:tx>
          <c:spPr>
            <a:ln w="101600">
              <a:solidFill>
                <a:srgbClr val="FF0000"/>
              </a:solidFill>
            </a:ln>
          </c:spPr>
          <c:dLbls>
            <c:txPr>
              <a:bodyPr/>
              <a:lstStyle/>
              <a:p>
                <a:pPr>
                  <a:defRPr sz="2000"/>
                </a:pPr>
                <a:endParaRPr lang="en-US"/>
              </a:p>
            </c:txPr>
            <c:showVal val="1"/>
          </c:dLbls>
          <c:cat>
            <c:numRef>
              <c:f>Sheet1!$I$38:$K$38</c:f>
              <c:numCache>
                <c:formatCode>General</c:formatCode>
                <c:ptCount val="3"/>
                <c:pt idx="0">
                  <c:v>2003</c:v>
                </c:pt>
                <c:pt idx="1">
                  <c:v>2007</c:v>
                </c:pt>
                <c:pt idx="2">
                  <c:v>2010</c:v>
                </c:pt>
              </c:numCache>
            </c:numRef>
          </c:cat>
          <c:val>
            <c:numRef>
              <c:f>Sheet1!$I$40:$K$40</c:f>
              <c:numCache>
                <c:formatCode>General</c:formatCode>
                <c:ptCount val="3"/>
                <c:pt idx="1">
                  <c:v>14</c:v>
                </c:pt>
                <c:pt idx="2">
                  <c:v>1</c:v>
                </c:pt>
              </c:numCache>
            </c:numRef>
          </c:val>
        </c:ser>
        <c:ser>
          <c:idx val="2"/>
          <c:order val="2"/>
          <c:tx>
            <c:strRef>
              <c:f>Sheet1!$H$41</c:f>
              <c:strCache>
                <c:ptCount val="1"/>
                <c:pt idx="0">
                  <c:v>Reader</c:v>
                </c:pt>
              </c:strCache>
            </c:strRef>
          </c:tx>
          <c:spPr>
            <a:ln w="101600">
              <a:solidFill>
                <a:schemeClr val="accent2">
                  <a:lumMod val="75000"/>
                </a:schemeClr>
              </a:solidFill>
            </a:ln>
          </c:spPr>
          <c:marker>
            <c:symbol val="triangle"/>
            <c:size val="19"/>
          </c:marker>
          <c:cat>
            <c:numRef>
              <c:f>Sheet1!$I$38:$K$38</c:f>
              <c:numCache>
                <c:formatCode>General</c:formatCode>
                <c:ptCount val="3"/>
                <c:pt idx="0">
                  <c:v>2003</c:v>
                </c:pt>
                <c:pt idx="1">
                  <c:v>2007</c:v>
                </c:pt>
                <c:pt idx="2">
                  <c:v>2010</c:v>
                </c:pt>
              </c:numCache>
            </c:numRef>
          </c:cat>
          <c:val>
            <c:numRef>
              <c:f>Sheet1!$I$41:$K$41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dLbls/>
        <c:marker val="1"/>
        <c:axId val="44060672"/>
        <c:axId val="44062208"/>
      </c:lineChart>
      <c:catAx>
        <c:axId val="44060672"/>
        <c:scaling>
          <c:orientation val="minMax"/>
        </c:scaling>
        <c:axPos val="b"/>
        <c:numFmt formatCode="General" sourceLinked="1"/>
        <c:tickLblPos val="nextTo"/>
        <c:crossAx val="44062208"/>
        <c:crosses val="autoZero"/>
        <c:auto val="1"/>
        <c:lblAlgn val="ctr"/>
        <c:lblOffset val="100"/>
      </c:catAx>
      <c:valAx>
        <c:axId val="44062208"/>
        <c:scaling>
          <c:orientation val="minMax"/>
        </c:scaling>
        <c:axPos val="l"/>
        <c:majorGridlines/>
        <c:numFmt formatCode="General" sourceLinked="1"/>
        <c:tickLblPos val="nextTo"/>
        <c:crossAx val="44060672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2000"/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2000"/>
            </a:pPr>
            <a:endParaRPr lang="en-US"/>
          </a:p>
        </c:txPr>
      </c:legendEntry>
      <c:legendEntry>
        <c:idx val="2"/>
        <c:txPr>
          <a:bodyPr/>
          <a:lstStyle/>
          <a:p>
            <a:pPr>
              <a:defRPr sz="2000"/>
            </a:pPr>
            <a:endParaRPr lang="en-US"/>
          </a:p>
        </c:txPr>
      </c:legendEntry>
      <c:layout/>
    </c:legend>
    <c:plotVisOnly val="1"/>
    <c:dispBlanksAs val="gap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layout/>
    </c:title>
    <c:plotArea>
      <c:layout/>
      <c:pieChart>
        <c:varyColors val="1"/>
        <c:ser>
          <c:idx val="0"/>
          <c:order val="0"/>
          <c:tx>
            <c:strRef>
              <c:f>Sheet1!$B$3</c:f>
              <c:strCache>
                <c:ptCount val="1"/>
                <c:pt idx="0">
                  <c:v>Raw</c:v>
                </c:pt>
              </c:strCache>
            </c:strRef>
          </c:tx>
          <c:dLbls>
            <c:showVal val="1"/>
            <c:showLeaderLines val="1"/>
          </c:dLbls>
          <c:cat>
            <c:strRef>
              <c:f>Sheet1!$A$4:$A$6</c:f>
              <c:strCache>
                <c:ptCount val="3"/>
                <c:pt idx="0">
                  <c:v>doc</c:v>
                </c:pt>
                <c:pt idx="1">
                  <c:v>xls</c:v>
                </c:pt>
                <c:pt idx="2">
                  <c:v>ppt</c:v>
                </c:pt>
              </c:strCache>
            </c:strRef>
          </c:cat>
          <c:val>
            <c:numRef>
              <c:f>Sheet1!$B$4:$B$6</c:f>
              <c:numCache>
                <c:formatCode>General</c:formatCode>
                <c:ptCount val="3"/>
                <c:pt idx="0">
                  <c:v>106523</c:v>
                </c:pt>
                <c:pt idx="1">
                  <c:v>19575</c:v>
                </c:pt>
                <c:pt idx="2">
                  <c:v>47637</c:v>
                </c:pt>
              </c:numCache>
            </c:numRef>
          </c:val>
        </c:ser>
        <c:firstSliceAng val="0"/>
      </c:pieChart>
    </c:plotArea>
    <c:legend>
      <c:legendPos val="r"/>
      <c:layout/>
    </c:legend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layout/>
    </c:title>
    <c:plotArea>
      <c:layout/>
      <c:pieChart>
        <c:varyColors val="1"/>
        <c:ser>
          <c:idx val="0"/>
          <c:order val="0"/>
          <c:tx>
            <c:strRef>
              <c:f>Sheet1!$C$3</c:f>
              <c:strCache>
                <c:ptCount val="1"/>
                <c:pt idx="0">
                  <c:v>Unique</c:v>
                </c:pt>
              </c:strCache>
            </c:strRef>
          </c:tx>
          <c:dLbls>
            <c:showVal val="1"/>
            <c:showLeaderLines val="1"/>
          </c:dLbls>
          <c:cat>
            <c:strRef>
              <c:f>Sheet1!$A$4:$A$6</c:f>
              <c:strCache>
                <c:ptCount val="3"/>
                <c:pt idx="0">
                  <c:v>doc</c:v>
                </c:pt>
                <c:pt idx="1">
                  <c:v>xls</c:v>
                </c:pt>
                <c:pt idx="2">
                  <c:v>ppt</c:v>
                </c:pt>
              </c:strCache>
            </c:strRef>
          </c:cat>
          <c:val>
            <c:numRef>
              <c:f>Sheet1!$C$4:$C$6</c:f>
              <c:numCache>
                <c:formatCode>General</c:formatCode>
                <c:ptCount val="3"/>
                <c:pt idx="0">
                  <c:v>428</c:v>
                </c:pt>
                <c:pt idx="1">
                  <c:v>181</c:v>
                </c:pt>
                <c:pt idx="2">
                  <c:v>225</c:v>
                </c:pt>
              </c:numCache>
            </c:numRef>
          </c:val>
        </c:ser>
        <c:firstSliceAng val="0"/>
      </c:pieChart>
    </c:plotArea>
    <c:legend>
      <c:legendPos val="r"/>
      <c:layout/>
    </c:legend>
    <c:plotVisOnly val="1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layout/>
    </c:title>
    <c:plotArea>
      <c:layout/>
      <c:pieChart>
        <c:varyColors val="1"/>
        <c:ser>
          <c:idx val="0"/>
          <c:order val="0"/>
          <c:tx>
            <c:strRef>
              <c:f>Sheet1!$D$3</c:f>
              <c:strCache>
                <c:ptCount val="1"/>
                <c:pt idx="0">
                  <c:v>Unique E/PE</c:v>
                </c:pt>
              </c:strCache>
            </c:strRef>
          </c:tx>
          <c:dLbls>
            <c:showVal val="1"/>
            <c:showLeaderLines val="1"/>
          </c:dLbls>
          <c:cat>
            <c:strRef>
              <c:f>Sheet1!$A$4:$A$6</c:f>
              <c:strCache>
                <c:ptCount val="3"/>
                <c:pt idx="0">
                  <c:v>doc</c:v>
                </c:pt>
                <c:pt idx="1">
                  <c:v>xls</c:v>
                </c:pt>
                <c:pt idx="2">
                  <c:v>ppt</c:v>
                </c:pt>
              </c:strCache>
            </c:strRef>
          </c:cat>
          <c:val>
            <c:numRef>
              <c:f>Sheet1!$D$4:$D$6</c:f>
              <c:numCache>
                <c:formatCode>General</c:formatCode>
                <c:ptCount val="3"/>
                <c:pt idx="0">
                  <c:v>107</c:v>
                </c:pt>
                <c:pt idx="1">
                  <c:v>91</c:v>
                </c:pt>
                <c:pt idx="2">
                  <c:v>110</c:v>
                </c:pt>
              </c:numCache>
            </c:numRef>
          </c:val>
        </c:ser>
        <c:firstSliceAng val="0"/>
      </c:pieChart>
    </c:plotArea>
    <c:legend>
      <c:legendPos val="r"/>
      <c:layout/>
    </c:legend>
    <c:plotVisOnly val="1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lineChart>
        <c:grouping val="standard"/>
        <c:ser>
          <c:idx val="0"/>
          <c:order val="0"/>
          <c:tx>
            <c:strRef>
              <c:f>Sheet1!$I$7</c:f>
              <c:strCache>
                <c:ptCount val="1"/>
                <c:pt idx="0">
                  <c:v>.doc</c:v>
                </c:pt>
              </c:strCache>
            </c:strRef>
          </c:tx>
          <c:spPr>
            <a:ln w="101600"/>
          </c:spPr>
          <c:cat>
            <c:numRef>
              <c:f>Sheet1!$H$8:$H$10</c:f>
              <c:numCache>
                <c:formatCode>General</c:formatCode>
                <c:ptCount val="3"/>
                <c:pt idx="0">
                  <c:v>2003</c:v>
                </c:pt>
                <c:pt idx="1">
                  <c:v>2007</c:v>
                </c:pt>
                <c:pt idx="2">
                  <c:v>2010</c:v>
                </c:pt>
              </c:numCache>
            </c:numRef>
          </c:cat>
          <c:val>
            <c:numRef>
              <c:f>Sheet1!$I$8:$I$10</c:f>
              <c:numCache>
                <c:formatCode>General</c:formatCode>
                <c:ptCount val="3"/>
                <c:pt idx="0">
                  <c:v>20</c:v>
                </c:pt>
                <c:pt idx="1">
                  <c:v>9</c:v>
                </c:pt>
                <c:pt idx="2">
                  <c:v>3</c:v>
                </c:pt>
              </c:numCache>
            </c:numRef>
          </c:val>
        </c:ser>
        <c:ser>
          <c:idx val="1"/>
          <c:order val="1"/>
          <c:tx>
            <c:strRef>
              <c:f>Sheet1!$J$7</c:f>
              <c:strCache>
                <c:ptCount val="1"/>
                <c:pt idx="0">
                  <c:v>.xls</c:v>
                </c:pt>
              </c:strCache>
            </c:strRef>
          </c:tx>
          <c:spPr>
            <a:ln w="101600"/>
          </c:spPr>
          <c:cat>
            <c:numRef>
              <c:f>Sheet1!$H$8:$H$10</c:f>
              <c:numCache>
                <c:formatCode>General</c:formatCode>
                <c:ptCount val="3"/>
                <c:pt idx="0">
                  <c:v>2003</c:v>
                </c:pt>
                <c:pt idx="1">
                  <c:v>2007</c:v>
                </c:pt>
                <c:pt idx="2">
                  <c:v>2010</c:v>
                </c:pt>
              </c:numCache>
            </c:numRef>
          </c:cat>
          <c:val>
            <c:numRef>
              <c:f>Sheet1!$J$8:$J$10</c:f>
              <c:numCache>
                <c:formatCode>General</c:formatCode>
                <c:ptCount val="3"/>
                <c:pt idx="0">
                  <c:v>49</c:v>
                </c:pt>
                <c:pt idx="1">
                  <c:v>1</c:v>
                </c:pt>
                <c:pt idx="2">
                  <c:v>2</c:v>
                </c:pt>
              </c:numCache>
            </c:numRef>
          </c:val>
        </c:ser>
        <c:ser>
          <c:idx val="2"/>
          <c:order val="2"/>
          <c:tx>
            <c:strRef>
              <c:f>Sheet1!$K$7</c:f>
              <c:strCache>
                <c:ptCount val="1"/>
                <c:pt idx="0">
                  <c:v>.ppt</c:v>
                </c:pt>
              </c:strCache>
            </c:strRef>
          </c:tx>
          <c:spPr>
            <a:ln w="101600">
              <a:solidFill>
                <a:schemeClr val="accent6">
                  <a:lumMod val="60000"/>
                  <a:lumOff val="40000"/>
                </a:schemeClr>
              </a:solidFill>
            </a:ln>
          </c:spPr>
          <c:cat>
            <c:numRef>
              <c:f>Sheet1!$H$8:$H$10</c:f>
              <c:numCache>
                <c:formatCode>General</c:formatCode>
                <c:ptCount val="3"/>
                <c:pt idx="0">
                  <c:v>2003</c:v>
                </c:pt>
                <c:pt idx="1">
                  <c:v>2007</c:v>
                </c:pt>
                <c:pt idx="2">
                  <c:v>2010</c:v>
                </c:pt>
              </c:numCache>
            </c:numRef>
          </c:cat>
          <c:val>
            <c:numRef>
              <c:f>Sheet1!$K$8:$K$10</c:f>
              <c:numCache>
                <c:formatCode>General</c:formatCode>
                <c:ptCount val="3"/>
                <c:pt idx="0">
                  <c:v>57</c:v>
                </c:pt>
                <c:pt idx="1">
                  <c:v>2</c:v>
                </c:pt>
                <c:pt idx="2">
                  <c:v>2</c:v>
                </c:pt>
              </c:numCache>
            </c:numRef>
          </c:val>
        </c:ser>
        <c:dLbls/>
        <c:marker val="1"/>
        <c:axId val="90374144"/>
        <c:axId val="90375680"/>
      </c:lineChart>
      <c:catAx>
        <c:axId val="90374144"/>
        <c:scaling>
          <c:orientation val="minMax"/>
        </c:scaling>
        <c:axPos val="b"/>
        <c:numFmt formatCode="General" sourceLinked="1"/>
        <c:tickLblPos val="nextTo"/>
        <c:crossAx val="90375680"/>
        <c:crosses val="autoZero"/>
        <c:auto val="1"/>
        <c:lblAlgn val="ctr"/>
        <c:lblOffset val="100"/>
      </c:catAx>
      <c:valAx>
        <c:axId val="90375680"/>
        <c:scaling>
          <c:orientation val="minMax"/>
        </c:scaling>
        <c:axPos val="l"/>
        <c:majorGridlines/>
        <c:numFmt formatCode="General" sourceLinked="1"/>
        <c:tickLblPos val="nextTo"/>
        <c:crossAx val="90374144"/>
        <c:crosses val="autoZero"/>
        <c:crossBetween val="between"/>
      </c:valAx>
    </c:plotArea>
    <c:legend>
      <c:legendPos val="r"/>
      <c:layout/>
    </c:legend>
    <c:plotVisOnly val="1"/>
    <c:dispBlanksAs val="gap"/>
  </c:chart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lineChart>
        <c:grouping val="standard"/>
        <c:ser>
          <c:idx val="0"/>
          <c:order val="0"/>
          <c:tx>
            <c:strRef>
              <c:f>Sheet1!$I$12</c:f>
              <c:strCache>
                <c:ptCount val="1"/>
                <c:pt idx="0">
                  <c:v>.doc</c:v>
                </c:pt>
              </c:strCache>
            </c:strRef>
          </c:tx>
          <c:spPr>
            <a:ln w="101600"/>
          </c:spPr>
          <c:cat>
            <c:numRef>
              <c:f>Sheet1!$H$13:$H$15</c:f>
              <c:numCache>
                <c:formatCode>General</c:formatCode>
                <c:ptCount val="3"/>
                <c:pt idx="0">
                  <c:v>2003</c:v>
                </c:pt>
                <c:pt idx="1">
                  <c:v>2007</c:v>
                </c:pt>
                <c:pt idx="2">
                  <c:v>2010</c:v>
                </c:pt>
              </c:numCache>
            </c:numRef>
          </c:cat>
          <c:val>
            <c:numRef>
              <c:f>Sheet1!$I$13:$I$15</c:f>
              <c:numCache>
                <c:formatCode>General</c:formatCode>
                <c:ptCount val="3"/>
                <c:pt idx="0">
                  <c:v>39</c:v>
                </c:pt>
                <c:pt idx="1">
                  <c:v>19</c:v>
                </c:pt>
                <c:pt idx="2">
                  <c:v>13</c:v>
                </c:pt>
              </c:numCache>
            </c:numRef>
          </c:val>
        </c:ser>
        <c:ser>
          <c:idx val="1"/>
          <c:order val="1"/>
          <c:tx>
            <c:strRef>
              <c:f>Sheet1!$J$12</c:f>
              <c:strCache>
                <c:ptCount val="1"/>
                <c:pt idx="0">
                  <c:v>.xls</c:v>
                </c:pt>
              </c:strCache>
            </c:strRef>
          </c:tx>
          <c:spPr>
            <a:ln w="101600">
              <a:solidFill>
                <a:schemeClr val="accent6">
                  <a:lumMod val="60000"/>
                  <a:lumOff val="40000"/>
                </a:schemeClr>
              </a:solidFill>
            </a:ln>
          </c:spPr>
          <c:cat>
            <c:numRef>
              <c:f>Sheet1!$H$13:$H$15</c:f>
              <c:numCache>
                <c:formatCode>General</c:formatCode>
                <c:ptCount val="3"/>
                <c:pt idx="0">
                  <c:v>2003</c:v>
                </c:pt>
                <c:pt idx="1">
                  <c:v>2007</c:v>
                </c:pt>
                <c:pt idx="2">
                  <c:v>2010</c:v>
                </c:pt>
              </c:numCache>
            </c:numRef>
          </c:cat>
          <c:val>
            <c:numRef>
              <c:f>Sheet1!$J$13:$J$15</c:f>
              <c:numCache>
                <c:formatCode>General</c:formatCode>
                <c:ptCount val="3"/>
                <c:pt idx="0">
                  <c:v>14</c:v>
                </c:pt>
                <c:pt idx="1">
                  <c:v>25</c:v>
                </c:pt>
                <c:pt idx="2">
                  <c:v>2</c:v>
                </c:pt>
              </c:numCache>
            </c:numRef>
          </c:val>
        </c:ser>
        <c:ser>
          <c:idx val="2"/>
          <c:order val="2"/>
          <c:tx>
            <c:strRef>
              <c:f>Sheet1!$K$12</c:f>
              <c:strCache>
                <c:ptCount val="1"/>
                <c:pt idx="0">
                  <c:v>.ppt</c:v>
                </c:pt>
              </c:strCache>
            </c:strRef>
          </c:tx>
          <c:spPr>
            <a:ln w="101600"/>
          </c:spPr>
          <c:cat>
            <c:numRef>
              <c:f>Sheet1!$H$13:$H$15</c:f>
              <c:numCache>
                <c:formatCode>General</c:formatCode>
                <c:ptCount val="3"/>
                <c:pt idx="0">
                  <c:v>2003</c:v>
                </c:pt>
                <c:pt idx="1">
                  <c:v>2007</c:v>
                </c:pt>
                <c:pt idx="2">
                  <c:v>2010</c:v>
                </c:pt>
              </c:numCache>
            </c:numRef>
          </c:cat>
          <c:val>
            <c:numRef>
              <c:f>Sheet1!$K$13:$K$15</c:f>
              <c:numCache>
                <c:formatCode>General</c:formatCode>
                <c:ptCount val="3"/>
                <c:pt idx="0">
                  <c:v>20</c:v>
                </c:pt>
                <c:pt idx="1">
                  <c:v>18</c:v>
                </c:pt>
                <c:pt idx="2">
                  <c:v>5</c:v>
                </c:pt>
              </c:numCache>
            </c:numRef>
          </c:val>
        </c:ser>
        <c:dLbls/>
        <c:marker val="1"/>
        <c:axId val="90402176"/>
        <c:axId val="90408064"/>
      </c:lineChart>
      <c:catAx>
        <c:axId val="90402176"/>
        <c:scaling>
          <c:orientation val="minMax"/>
        </c:scaling>
        <c:axPos val="b"/>
        <c:numFmt formatCode="General" sourceLinked="1"/>
        <c:tickLblPos val="nextTo"/>
        <c:crossAx val="90408064"/>
        <c:crosses val="autoZero"/>
        <c:auto val="1"/>
        <c:lblAlgn val="ctr"/>
        <c:lblOffset val="100"/>
      </c:catAx>
      <c:valAx>
        <c:axId val="90408064"/>
        <c:scaling>
          <c:orientation val="minMax"/>
          <c:max val="60"/>
        </c:scaling>
        <c:axPos val="l"/>
        <c:majorGridlines/>
        <c:numFmt formatCode="General" sourceLinked="1"/>
        <c:tickLblPos val="nextTo"/>
        <c:crossAx val="90402176"/>
        <c:crosses val="autoZero"/>
        <c:crossBetween val="between"/>
      </c:valAx>
    </c:plotArea>
    <c:legend>
      <c:legendPos val="r"/>
      <c:layout/>
    </c:legend>
    <c:plotVisOnly val="1"/>
    <c:dispBlanksAs val="gap"/>
  </c:chart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lineChart>
        <c:grouping val="standard"/>
        <c:ser>
          <c:idx val="0"/>
          <c:order val="0"/>
          <c:tx>
            <c:strRef>
              <c:f>Sheet1!$H$35</c:f>
              <c:strCache>
                <c:ptCount val="1"/>
                <c:pt idx="0">
                  <c:v>Office</c:v>
                </c:pt>
              </c:strCache>
            </c:strRef>
          </c:tx>
          <c:spPr>
            <a:ln w="101600"/>
          </c:spPr>
          <c:dLbls>
            <c:showVal val="1"/>
          </c:dLbls>
          <c:cat>
            <c:numRef>
              <c:f>Sheet1!$I$34:$K$34</c:f>
              <c:numCache>
                <c:formatCode>General</c:formatCode>
                <c:ptCount val="3"/>
                <c:pt idx="0">
                  <c:v>2003</c:v>
                </c:pt>
                <c:pt idx="1">
                  <c:v>2007</c:v>
                </c:pt>
                <c:pt idx="2">
                  <c:v>2010</c:v>
                </c:pt>
              </c:numCache>
            </c:numRef>
          </c:cat>
          <c:val>
            <c:numRef>
              <c:f>Sheet1!$I$35:$K$35</c:f>
              <c:numCache>
                <c:formatCode>General</c:formatCode>
                <c:ptCount val="3"/>
                <c:pt idx="0">
                  <c:v>334</c:v>
                </c:pt>
                <c:pt idx="1">
                  <c:v>327</c:v>
                </c:pt>
                <c:pt idx="2">
                  <c:v>198</c:v>
                </c:pt>
              </c:numCache>
            </c:numRef>
          </c:val>
        </c:ser>
        <c:ser>
          <c:idx val="1"/>
          <c:order val="1"/>
          <c:tx>
            <c:strRef>
              <c:f>Sheet1!$H$36</c:f>
              <c:strCache>
                <c:ptCount val="1"/>
                <c:pt idx="0">
                  <c:v>OpenOffice</c:v>
                </c:pt>
              </c:strCache>
            </c:strRef>
          </c:tx>
          <c:spPr>
            <a:ln w="101600"/>
          </c:spPr>
          <c:dLbls>
            <c:showVal val="1"/>
          </c:dLbls>
          <c:cat>
            <c:numRef>
              <c:f>Sheet1!$I$34:$K$34</c:f>
              <c:numCache>
                <c:formatCode>General</c:formatCode>
                <c:ptCount val="3"/>
                <c:pt idx="0">
                  <c:v>2003</c:v>
                </c:pt>
                <c:pt idx="1">
                  <c:v>2007</c:v>
                </c:pt>
                <c:pt idx="2">
                  <c:v>2010</c:v>
                </c:pt>
              </c:numCache>
            </c:numRef>
          </c:cat>
          <c:val>
            <c:numRef>
              <c:f>Sheet1!$I$36:$K$36</c:f>
              <c:numCache>
                <c:formatCode>General</c:formatCode>
                <c:ptCount val="3"/>
                <c:pt idx="0">
                  <c:v>409</c:v>
                </c:pt>
                <c:pt idx="1">
                  <c:v>252</c:v>
                </c:pt>
                <c:pt idx="2">
                  <c:v>166</c:v>
                </c:pt>
              </c:numCache>
            </c:numRef>
          </c:val>
        </c:ser>
        <c:dLbls/>
        <c:marker val="1"/>
        <c:axId val="90460160"/>
        <c:axId val="90461696"/>
      </c:lineChart>
      <c:catAx>
        <c:axId val="9046016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90461696"/>
        <c:crosses val="autoZero"/>
        <c:auto val="1"/>
        <c:lblAlgn val="ctr"/>
        <c:lblOffset val="100"/>
      </c:catAx>
      <c:valAx>
        <c:axId val="90461696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90460160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2000"/>
          </a:pPr>
          <a:endParaRPr lang="en-US"/>
        </a:p>
      </c:txPr>
    </c:legend>
    <c:plotVisOnly val="1"/>
    <c:dispBlanksAs val="gap"/>
  </c:chart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lineChart>
        <c:grouping val="standard"/>
        <c:ser>
          <c:idx val="0"/>
          <c:order val="0"/>
          <c:tx>
            <c:strRef>
              <c:f>Sheet1!$H$43</c:f>
              <c:strCache>
                <c:ptCount val="1"/>
                <c:pt idx="0">
                  <c:v>Ghostview</c:v>
                </c:pt>
              </c:strCache>
            </c:strRef>
          </c:tx>
          <c:spPr>
            <a:ln w="101600"/>
          </c:spPr>
          <c:dLbls>
            <c:showVal val="1"/>
          </c:dLbls>
          <c:cat>
            <c:numRef>
              <c:f>Sheet1!$I$42:$K$42</c:f>
              <c:numCache>
                <c:formatCode>General</c:formatCode>
                <c:ptCount val="3"/>
                <c:pt idx="0">
                  <c:v>2003</c:v>
                </c:pt>
                <c:pt idx="1">
                  <c:v>2007</c:v>
                </c:pt>
                <c:pt idx="2">
                  <c:v>2010</c:v>
                </c:pt>
              </c:numCache>
            </c:numRef>
          </c:cat>
          <c:val>
            <c:numRef>
              <c:f>Sheet1!$I$43:$K$43</c:f>
              <c:numCache>
                <c:formatCode>General</c:formatCode>
                <c:ptCount val="3"/>
                <c:pt idx="0">
                  <c:v>3</c:v>
                </c:pt>
                <c:pt idx="1">
                  <c:v>35</c:v>
                </c:pt>
                <c:pt idx="2">
                  <c:v>15</c:v>
                </c:pt>
              </c:numCache>
            </c:numRef>
          </c:val>
        </c:ser>
        <c:ser>
          <c:idx val="1"/>
          <c:order val="1"/>
          <c:tx>
            <c:strRef>
              <c:f>Sheet1!$H$44</c:f>
              <c:strCache>
                <c:ptCount val="1"/>
                <c:pt idx="0">
                  <c:v>Foxit</c:v>
                </c:pt>
              </c:strCache>
            </c:strRef>
          </c:tx>
          <c:spPr>
            <a:ln w="101600"/>
          </c:spPr>
          <c:dLbls>
            <c:showVal val="1"/>
          </c:dLbls>
          <c:cat>
            <c:numRef>
              <c:f>Sheet1!$I$42:$K$42</c:f>
              <c:numCache>
                <c:formatCode>General</c:formatCode>
                <c:ptCount val="3"/>
                <c:pt idx="0">
                  <c:v>2003</c:v>
                </c:pt>
                <c:pt idx="1">
                  <c:v>2007</c:v>
                </c:pt>
                <c:pt idx="2">
                  <c:v>2010</c:v>
                </c:pt>
              </c:numCache>
            </c:numRef>
          </c:cat>
          <c:val>
            <c:numRef>
              <c:f>Sheet1!$I$44:$K$44</c:f>
              <c:numCache>
                <c:formatCode>General</c:formatCode>
                <c:ptCount val="3"/>
                <c:pt idx="1">
                  <c:v>15</c:v>
                </c:pt>
                <c:pt idx="2">
                  <c:v>1</c:v>
                </c:pt>
              </c:numCache>
            </c:numRef>
          </c:val>
        </c:ser>
        <c:ser>
          <c:idx val="2"/>
          <c:order val="2"/>
          <c:tx>
            <c:strRef>
              <c:f>Sheet1!$H$45</c:f>
              <c:strCache>
                <c:ptCount val="1"/>
                <c:pt idx="0">
                  <c:v>Reader</c:v>
                </c:pt>
              </c:strCache>
            </c:strRef>
          </c:tx>
          <c:spPr>
            <a:ln w="101600">
              <a:solidFill>
                <a:schemeClr val="accent6">
                  <a:lumMod val="60000"/>
                  <a:lumOff val="40000"/>
                </a:schemeClr>
              </a:solidFill>
            </a:ln>
          </c:spPr>
          <c:dLbls>
            <c:showVal val="1"/>
          </c:dLbls>
          <c:cat>
            <c:numRef>
              <c:f>Sheet1!$I$42:$K$42</c:f>
              <c:numCache>
                <c:formatCode>General</c:formatCode>
                <c:ptCount val="3"/>
                <c:pt idx="0">
                  <c:v>2003</c:v>
                </c:pt>
                <c:pt idx="1">
                  <c:v>2007</c:v>
                </c:pt>
                <c:pt idx="2">
                  <c:v>2010</c:v>
                </c:pt>
              </c:numCache>
            </c:numRef>
          </c:cat>
          <c:val>
            <c:numRef>
              <c:f>Sheet1!$I$45:$K$45</c:f>
              <c:numCache>
                <c:formatCode>General</c:formatCode>
                <c:ptCount val="3"/>
                <c:pt idx="0">
                  <c:v>1</c:v>
                </c:pt>
                <c:pt idx="1">
                  <c:v>4</c:v>
                </c:pt>
                <c:pt idx="2">
                  <c:v>0</c:v>
                </c:pt>
              </c:numCache>
            </c:numRef>
          </c:val>
        </c:ser>
        <c:marker val="1"/>
        <c:axId val="129073920"/>
        <c:axId val="129075840"/>
      </c:lineChart>
      <c:catAx>
        <c:axId val="129073920"/>
        <c:scaling>
          <c:orientation val="minMax"/>
        </c:scaling>
        <c:axPos val="b"/>
        <c:numFmt formatCode="General" sourceLinked="1"/>
        <c:tickLblPos val="nextTo"/>
        <c:crossAx val="129075840"/>
        <c:crosses val="autoZero"/>
        <c:auto val="1"/>
        <c:lblAlgn val="ctr"/>
        <c:lblOffset val="100"/>
      </c:catAx>
      <c:valAx>
        <c:axId val="129075840"/>
        <c:scaling>
          <c:orientation val="minMax"/>
        </c:scaling>
        <c:axPos val="l"/>
        <c:majorGridlines/>
        <c:numFmt formatCode="General" sourceLinked="1"/>
        <c:tickLblPos val="nextTo"/>
        <c:crossAx val="129073920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2000"/>
          </a:pPr>
          <a:endParaRPr lang="en-US"/>
        </a:p>
      </c:txPr>
    </c:legend>
    <c:plotVisOnly val="1"/>
    <c:dispBlanksAs val="gap"/>
  </c:chart>
  <c:externalData r:id="rId1"/>
</c:chartSpac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07A3649-B545-4529-950B-689F6671121B}" type="datetimeFigureOut">
              <a:rPr lang="en-US" smtClean="0"/>
              <a:pPr/>
              <a:t>3/10/2011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DDD3F6A-2B48-44D2-BC04-FF071B00D2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>
            <a:extLst/>
          </a:lstStyle>
          <a:p>
            <a:fld id="{307A3649-B545-4529-950B-689F6671121B}" type="datetimeFigureOut">
              <a:rPr lang="en-US" smtClean="0"/>
              <a:pPr/>
              <a:t>3/10/2011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DD3F6A-2B48-44D2-BC04-FF071B00D2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>
            <a:extLst/>
          </a:lstStyle>
          <a:p>
            <a:fld id="{307A3649-B545-4529-950B-689F6671121B}" type="datetimeFigureOut">
              <a:rPr lang="en-US" smtClean="0"/>
              <a:pPr/>
              <a:t>3/10/2011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DD3F6A-2B48-44D2-BC04-FF071B00D2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>
            <a:extLst/>
          </a:lstStyle>
          <a:p>
            <a:fld id="{307A3649-B545-4529-950B-689F6671121B}" type="datetimeFigureOut">
              <a:rPr lang="en-US" smtClean="0"/>
              <a:pPr/>
              <a:t>3/10/2011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DD3F6A-2B48-44D2-BC04-FF071B00D2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>
            <a:extLst/>
          </a:lstStyle>
          <a:p>
            <a:fld id="{307A3649-B545-4529-950B-689F6671121B}" type="datetimeFigureOut">
              <a:rPr lang="en-US" smtClean="0"/>
              <a:pPr/>
              <a:t>3/10/2011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DD3F6A-2B48-44D2-BC04-FF071B00D2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>
            <a:extLst/>
          </a:lstStyle>
          <a:p>
            <a:fld id="{307A3649-B545-4529-950B-689F6671121B}" type="datetimeFigureOut">
              <a:rPr lang="en-US" smtClean="0"/>
              <a:pPr/>
              <a:t>3/10/2011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DD3F6A-2B48-44D2-BC04-FF071B00D2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>
            <a:extLst/>
          </a:lstStyle>
          <a:p>
            <a:fld id="{307A3649-B545-4529-950B-689F6671121B}" type="datetimeFigureOut">
              <a:rPr lang="en-US" smtClean="0"/>
              <a:pPr/>
              <a:t>3/10/2011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DD3F6A-2B48-44D2-BC04-FF071B00D2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>
            <a:extLst/>
          </a:lstStyle>
          <a:p>
            <a:fld id="{307A3649-B545-4529-950B-689F6671121B}" type="datetimeFigureOut">
              <a:rPr lang="en-US" smtClean="0"/>
              <a:pPr/>
              <a:t>3/10/2011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DD3F6A-2B48-44D2-BC04-FF071B00D2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>
            <a:extLst/>
          </a:lstStyle>
          <a:p>
            <a:fld id="{307A3649-B545-4529-950B-689F6671121B}" type="datetimeFigureOut">
              <a:rPr lang="en-US" smtClean="0"/>
              <a:pPr/>
              <a:t>3/10/2011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DD3F6A-2B48-44D2-BC04-FF071B00D2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>
            <a:extLst/>
          </a:lstStyle>
          <a:p>
            <a:fld id="{307A3649-B545-4529-950B-689F6671121B}" type="datetimeFigureOut">
              <a:rPr lang="en-US" smtClean="0"/>
              <a:pPr/>
              <a:t>3/10/2011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DD3F6A-2B48-44D2-BC04-FF071B00D2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07A3649-B545-4529-950B-689F6671121B}" type="datetimeFigureOut">
              <a:rPr lang="en-US" smtClean="0"/>
              <a:pPr/>
              <a:t>3/10/2011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DDD3F6A-2B48-44D2-BC04-FF071B00D2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5DDD3F6A-2B48-44D2-BC04-FF071B00D2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extBox 1"/>
          <p:cNvSpPr txBox="1"/>
          <p:nvPr userDrawn="1"/>
        </p:nvSpPr>
        <p:spPr>
          <a:xfrm>
            <a:off x="5562600" y="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</a:t>
            </a:r>
            <a:r>
              <a:rPr lang="en-US" sz="18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://www.fuzzmark.com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uzzmark.com/" TargetMode="Externa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hyperlink" Target="mailto:mike@dejavusecurity.com" TargetMode="External"/><Relationship Id="rId7" Type="http://schemas.openxmlformats.org/officeDocument/2006/relationships/hyperlink" Target="http://dankaminsky.com/" TargetMode="External"/><Relationship Id="rId2" Type="http://schemas.openxmlformats.org/officeDocument/2006/relationships/hyperlink" Target="mailto:adam@dejavusecurity.com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mailto:dan@doxpara.com" TargetMode="External"/><Relationship Id="rId5" Type="http://schemas.openxmlformats.org/officeDocument/2006/relationships/hyperlink" Target="http://peachfuzzer.com/" TargetMode="External"/><Relationship Id="rId4" Type="http://schemas.openxmlformats.org/officeDocument/2006/relationships/hyperlink" Target="http://dejavusecurity.com/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templeoffinance.com/wp-content/uploads/2010/12/stock-grap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3087" y="42713"/>
            <a:ext cx="3490913" cy="2400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Showing How Security Has (And Hasn't) Improved, After Ten Years Of Trying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Dan Kaminsky, Chief Scientist, DKH Inc.</a:t>
            </a:r>
          </a:p>
          <a:p>
            <a:r>
              <a:rPr lang="en-US" dirty="0" smtClean="0"/>
              <a:t>Michael </a:t>
            </a:r>
            <a:r>
              <a:rPr lang="en-US" dirty="0" err="1" smtClean="0"/>
              <a:t>Eddington</a:t>
            </a:r>
            <a:r>
              <a:rPr lang="en-US" dirty="0" smtClean="0"/>
              <a:t>, Partner, Déjà vu Security</a:t>
            </a:r>
          </a:p>
          <a:p>
            <a:r>
              <a:rPr lang="en-US" dirty="0" smtClean="0"/>
              <a:t>Adam </a:t>
            </a:r>
            <a:r>
              <a:rPr lang="en-US" dirty="0" err="1" smtClean="0"/>
              <a:t>Cecchitti</a:t>
            </a:r>
            <a:r>
              <a:rPr lang="en-US" dirty="0" smtClean="0"/>
              <a:t>, Partner, Déjà vu Security</a:t>
            </a:r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Target Formats</a:t>
            </a:r>
          </a:p>
          <a:p>
            <a:pPr lvl="1"/>
            <a:r>
              <a:rPr lang="en-US" dirty="0" smtClean="0"/>
              <a:t>Office Documents:  .doc, .</a:t>
            </a:r>
            <a:r>
              <a:rPr lang="en-US" dirty="0" err="1" smtClean="0"/>
              <a:t>xls</a:t>
            </a:r>
            <a:r>
              <a:rPr lang="en-US" dirty="0" smtClean="0"/>
              <a:t>., .</a:t>
            </a:r>
            <a:r>
              <a:rPr lang="en-US" dirty="0" err="1" smtClean="0"/>
              <a:t>ppt</a:t>
            </a:r>
            <a:endParaRPr lang="en-US" dirty="0" smtClean="0"/>
          </a:p>
          <a:p>
            <a:pPr lvl="1"/>
            <a:r>
              <a:rPr lang="en-US" dirty="0" smtClean="0"/>
              <a:t>Portable Documents:  .</a:t>
            </a:r>
            <a:r>
              <a:rPr lang="en-US" dirty="0" err="1" smtClean="0"/>
              <a:t>pdf</a:t>
            </a:r>
            <a:endParaRPr lang="en-US" dirty="0" smtClean="0"/>
          </a:p>
          <a:p>
            <a:r>
              <a:rPr lang="en-US" dirty="0" smtClean="0"/>
              <a:t>These are the formats with the </a:t>
            </a:r>
            <a:r>
              <a:rPr lang="en-US" i="1" dirty="0" smtClean="0"/>
              <a:t>highest</a:t>
            </a:r>
            <a:r>
              <a:rPr lang="en-US" dirty="0" smtClean="0"/>
              <a:t> complexity and the </a:t>
            </a:r>
            <a:r>
              <a:rPr lang="en-US" i="1" dirty="0" smtClean="0"/>
              <a:t>greatest</a:t>
            </a:r>
            <a:r>
              <a:rPr lang="en-US" dirty="0" smtClean="0"/>
              <a:t> exposure</a:t>
            </a:r>
          </a:p>
          <a:p>
            <a:pPr lvl="1"/>
            <a:r>
              <a:rPr lang="en-US" dirty="0" smtClean="0"/>
              <a:t>Also, empirically they’ve been the ones that are getting us owned the most</a:t>
            </a:r>
          </a:p>
          <a:p>
            <a:r>
              <a:rPr lang="en-US" dirty="0" smtClean="0"/>
              <a:t>There are two sorts of studies that can be run against these formats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Lets Start With The Highest Risk Stuff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Office Documents</a:t>
            </a:r>
          </a:p>
          <a:p>
            <a:pPr lvl="1"/>
            <a:r>
              <a:rPr lang="en-US" dirty="0" smtClean="0"/>
              <a:t>Microsoft Word/Excel/</a:t>
            </a:r>
            <a:r>
              <a:rPr lang="en-US" dirty="0" err="1" smtClean="0"/>
              <a:t>Powerpoint</a:t>
            </a:r>
            <a:endParaRPr lang="en-US" dirty="0" smtClean="0"/>
          </a:p>
          <a:p>
            <a:pPr lvl="1"/>
            <a:r>
              <a:rPr lang="en-US" dirty="0" err="1" smtClean="0"/>
              <a:t>OpenOffice</a:t>
            </a:r>
            <a:r>
              <a:rPr lang="en-US" dirty="0" smtClean="0"/>
              <a:t> Writer/Calc/Impress</a:t>
            </a:r>
          </a:p>
          <a:p>
            <a:r>
              <a:rPr lang="en-US" dirty="0" smtClean="0"/>
              <a:t>Portable Documents</a:t>
            </a:r>
          </a:p>
          <a:p>
            <a:pPr lvl="1"/>
            <a:r>
              <a:rPr lang="en-US" dirty="0" smtClean="0"/>
              <a:t>Adobe Acrobat</a:t>
            </a:r>
          </a:p>
          <a:p>
            <a:pPr lvl="1"/>
            <a:r>
              <a:rPr lang="en-US" dirty="0" err="1" smtClean="0"/>
              <a:t>Foxit</a:t>
            </a:r>
            <a:r>
              <a:rPr lang="en-US" dirty="0" smtClean="0"/>
              <a:t> Reader</a:t>
            </a:r>
          </a:p>
          <a:p>
            <a:pPr lvl="1"/>
            <a:r>
              <a:rPr lang="en-US" dirty="0" err="1" smtClean="0"/>
              <a:t>GhostScript</a:t>
            </a:r>
            <a:endParaRPr lang="en-US" dirty="0" smtClean="0"/>
          </a:p>
          <a:p>
            <a:r>
              <a:rPr lang="en-US" dirty="0" smtClean="0"/>
              <a:t>…but there’s something </a:t>
            </a:r>
            <a:r>
              <a:rPr lang="en-US" i="1" dirty="0" smtClean="0"/>
              <a:t>way</a:t>
            </a:r>
            <a:r>
              <a:rPr lang="en-US" dirty="0" smtClean="0"/>
              <a:t> more interesting we can do.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Cross Sectional Studies:</a:t>
            </a:r>
            <a:br>
              <a:rPr lang="en-US" dirty="0" smtClean="0"/>
            </a:br>
            <a:r>
              <a:rPr lang="en-US" dirty="0" smtClean="0"/>
              <a:t>Which Parsers Are (Maybe) Safest?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We’ve been doing security for ten years.</a:t>
            </a:r>
          </a:p>
          <a:p>
            <a:r>
              <a:rPr lang="en-US" dirty="0" smtClean="0"/>
              <a:t>How much has software improved in those ten years?</a:t>
            </a:r>
          </a:p>
          <a:p>
            <a:pPr lvl="1"/>
            <a:r>
              <a:rPr lang="en-US" i="1" dirty="0" smtClean="0"/>
              <a:t>Has</a:t>
            </a:r>
            <a:r>
              <a:rPr lang="en-US" dirty="0" smtClean="0"/>
              <a:t> it improved?</a:t>
            </a:r>
          </a:p>
          <a:p>
            <a:pPr lvl="1"/>
            <a:r>
              <a:rPr lang="en-US" dirty="0" smtClean="0"/>
              <a:t>If so, </a:t>
            </a:r>
            <a:r>
              <a:rPr lang="en-US" i="1" dirty="0" smtClean="0"/>
              <a:t>when?</a:t>
            </a:r>
            <a:endParaRPr lang="en-US" dirty="0" smtClean="0"/>
          </a:p>
          <a:p>
            <a:r>
              <a:rPr lang="en-US" b="1" dirty="0" smtClean="0"/>
              <a:t>We’ve taken software circa 2000, 2003, 2007, and 2010, and run synchronized fuzz tests across all of them</a:t>
            </a:r>
          </a:p>
          <a:p>
            <a:pPr lvl="1"/>
            <a:r>
              <a:rPr lang="en-US" dirty="0" smtClean="0"/>
              <a:t>This is (potentially) a window into bugs that have never seen the light of a CVE</a:t>
            </a:r>
          </a:p>
          <a:p>
            <a:pPr lvl="1"/>
            <a:r>
              <a:rPr lang="en-US" dirty="0" smtClean="0"/>
              <a:t>So what does the data look like?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Longitudinal Studies:</a:t>
            </a:r>
            <a:br>
              <a:rPr lang="en-US" dirty="0" smtClean="0"/>
            </a:br>
            <a:r>
              <a:rPr lang="en-US" dirty="0" smtClean="0"/>
              <a:t>When 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OK, not really.</a:t>
            </a:r>
          </a:p>
          <a:p>
            <a:r>
              <a:rPr lang="en-US" dirty="0" smtClean="0"/>
              <a:t>175,334 crashes </a:t>
            </a:r>
            <a:r>
              <a:rPr lang="en-US" dirty="0" smtClean="0"/>
              <a:t>in ~44 days.</a:t>
            </a:r>
          </a:p>
          <a:p>
            <a:r>
              <a:rPr lang="en-US" dirty="0" smtClean="0"/>
              <a:t>Details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Lets talk first about process, procedure, and how you’re going to screw this up if you try to do this.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188,000 Crashes In 44 Days</a:t>
            </a:r>
            <a:endParaRPr lang="en-US" u="sng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dallascityhall.com/assets/images/Process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225577" y="-244377"/>
            <a:ext cx="5400417" cy="6955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386331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Scavenge sample files from Google</a:t>
            </a:r>
          </a:p>
          <a:p>
            <a:r>
              <a:rPr lang="en-US" sz="2800" dirty="0" smtClean="0"/>
              <a:t>Internet Archive</a:t>
            </a:r>
          </a:p>
          <a:p>
            <a:pPr lvl="1"/>
            <a:r>
              <a:rPr lang="en-US" sz="2400" dirty="0" smtClean="0"/>
              <a:t>Looking for files near the year 2000</a:t>
            </a:r>
          </a:p>
          <a:p>
            <a:pPr lvl="1"/>
            <a:r>
              <a:rPr lang="en-US" sz="2400" dirty="0" smtClean="0"/>
              <a:t>This did not work out so well…</a:t>
            </a:r>
          </a:p>
          <a:p>
            <a:pPr lvl="1"/>
            <a:endParaRPr lang="en-US" sz="24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Obtain Sample Files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7696200" y="228600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1</a:t>
            </a:r>
            <a:endParaRPr lang="en-US" b="1" dirty="0"/>
          </a:p>
        </p:txBody>
      </p:sp>
      <p:pic>
        <p:nvPicPr>
          <p:cNvPr id="2050" name="Picture 2" descr="http://whoyoucallingaskeptic.files.wordpress.com/2008/11/time-trave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32614" y="3695699"/>
            <a:ext cx="4000500" cy="3162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65406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Pre-generate all fuzzed files using Peach</a:t>
            </a:r>
          </a:p>
          <a:p>
            <a:r>
              <a:rPr lang="en-US" dirty="0" smtClean="0"/>
              <a:t>100,000 files per format (doc, </a:t>
            </a:r>
            <a:r>
              <a:rPr lang="en-US" dirty="0" err="1" smtClean="0"/>
              <a:t>xls</a:t>
            </a:r>
            <a:r>
              <a:rPr lang="en-US" dirty="0" smtClean="0"/>
              <a:t>, </a:t>
            </a:r>
            <a:r>
              <a:rPr lang="en-US" dirty="0" err="1" smtClean="0"/>
              <a:t>ppt</a:t>
            </a:r>
            <a:r>
              <a:rPr lang="en-US" dirty="0" smtClean="0"/>
              <a:t>, </a:t>
            </a:r>
            <a:r>
              <a:rPr lang="en-US" dirty="0" err="1" smtClean="0"/>
              <a:t>pdf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r>
              <a:rPr lang="en-US" dirty="0" smtClean="0"/>
              <a:t>Office: Understand OLE Storage</a:t>
            </a:r>
          </a:p>
          <a:p>
            <a:pPr lvl="1"/>
            <a:r>
              <a:rPr lang="en-US" dirty="0" smtClean="0"/>
              <a:t>Fuzz the streams in doc/</a:t>
            </a:r>
            <a:r>
              <a:rPr lang="en-US" dirty="0" err="1" smtClean="0"/>
              <a:t>xls</a:t>
            </a:r>
            <a:r>
              <a:rPr lang="en-US" dirty="0" smtClean="0"/>
              <a:t>/</a:t>
            </a:r>
            <a:r>
              <a:rPr lang="en-US" dirty="0" err="1" smtClean="0"/>
              <a:t>ppt</a:t>
            </a:r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PDF: Decompress </a:t>
            </a:r>
            <a:r>
              <a:rPr lang="en-US" dirty="0" smtClean="0"/>
              <a:t>streams</a:t>
            </a:r>
          </a:p>
          <a:p>
            <a:pPr lvl="1"/>
            <a:r>
              <a:rPr lang="en-US" dirty="0" smtClean="0"/>
              <a:t>(Eventually)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Generate Fuzzed Files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7696200" y="228600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2</a:t>
            </a:r>
            <a:endParaRPr lang="en-US" b="1" dirty="0"/>
          </a:p>
        </p:txBody>
      </p:sp>
      <p:sp>
        <p:nvSpPr>
          <p:cNvPr id="5" name="AutoShape 2" descr="data:image/jpg;base64,/9j/4AAQSkZJRgABAQAAAQABAAD/2wCEAAkGBhQSEBQUERQSFRUWFhkUFRQVFhcUFBQVFRQaFRcUFxcZHSYeFxkkGxgVHy8gJCcpLSwtFh4xNTAqNSYrLCkBCQoKDgwOGg8PGi4lHyI0LCs1NS8sLSovLC81KSwsKjQqNCwpLCwpLCouKSosMC4vLCwpLS0sLCwtLy0sKTUsKf/AABEIAOEA4QMBIgACEQEDEQH/xAAcAAEAAQUBAQAAAAAAAAAAAAAABgIEBQcIAQP/xABNEAABAwIDBQQFBwgHBgcAAAABAAIDBBEFEiEGEzFBUQciYXEUMkKBkRcjQ1JUk6EIFWKSsbLB0SQzcoKD0vAlU2Nk4vEWNISiw9Ph/8QAGwEBAAMBAQEBAAAAAAAAAAAAAAECAwQFBgf/xAA0EQACAQIDBAcIAgMBAAAAAAAAAQIDEQQhMRJBYdEiUXGBkaHBBRMUIzKx4fAGQhZS8TP/2gAMAwEAAhEDEQA/AN4oiIAiIgCIiAIiIAiIgCIiAIiIAiIgCIiAIiIAiIgCIiAIiIAiIgCIiAIiIAiIgCIiAIiIAiL4VdcyJpdI9rGjUucQ0D3lAfdFrbaHt2oKe7Yi6oeNLRju/rla+xj8oirfcU8UMQ6uvI78TYIDonMmYLkuu7V8TlOtVI3wZZg/ALFy7Z1rvWqqg/4jv5oDsjMEzLjWLbGtbwqqgf4jv5rJUfajiUZ7tXKfBxDh+KA65Rc3YR+UHXR6TMhmHkY3fEG34Kf7P9v9FNZtQH07urhmZ+sOCA2kis8OxeKdgfDIyRp4Fjg4fhwV4gCIiAIiIAiIgCIiAIiIAiIgCIiAIiIAqJZg0EuIAAuSdAAOZVjjuPw0cLpqh4YxvEniTyAHMnoubO0PtanxFxjjLoqbkwHvSeLyP2cEBsnbnt4hpy6KhAnkGhk+iafD6/7FpDaHbCqrXl1TM9/Rt7MHgGjRYZEAREQBEUxwPZ+mhpBW4hncx7i2npmHI+ct9Z7nezGOFx/K+dWqqau9+SW9kpXIfZFOsOdhte70f0c0MrzaGZsrpYy8+qyRr+AJ0uPwUOxPDnwTSRSjK+Nxa4eIPLqOd/FUp1lNuLTTW5/i6JcbZlqiItypksE2iqKSQPp5XxkG+hNj4EcwuoNhtsvTaRk7e/7MjRbeRPAGZpHB453FjYjQrk1Tzsf2z9BrmskdaCciN/Rj72jk9xNj4OKA6ip6lr25mkEfy4jwPgvqsc+muS5hySDQ/Vf4PHPwPEfgvvS1uYlrhleOLT+0H2mnkf2G4QF0iIgCIiAIiIAiIgCIiAIiIAsdj+OxUdO+ed2VjBcnmTyaOpPRX00oa0ucQABck6AAcSVy92tdobsRqTHEf6NESGD/AHjhoZD/AA8EBitvtv5sTnL3ktiaTuor6NHU9XHmVFURAEREARF6EBmtkNnDW1TYr5WC75pOUcTdXuP7B4kL7ba7RCrqbxjLBE0Q07OTYmaA26nifd0WaxU/m3DRSjSqrA2Wo6xwfRw+BOpI8x0UGXJS+dN1dyyXq+/RcO0u8lYNdYqcY+BiOHtrW29Ipw2GsA4vZwiqP4H+QUax7ZuajdG2dmUyRtlb5OHA9HA6Eclc7HbReh1Ic8ZoXgxTxnUPhfo4W5kcR5eKmqveRVWlm1muK3rv+9gssmYJeLPbZbO+h1JY05oXgSwScQ+F+rTfmRwPksCt4TVSKlHRlWrOwXoXiK5B1R2VbVen4bE8m88PzMvVxb6rj/ablPndS6aASAEHK4eq4cWnmPEHmOfnYjl3sr25OG1gLydxLZkw6a92T+6SfcSuoWTBzRIwgtcAbjUEEXDh1FkBXRVhddrxle22ZvEa8HA82m2h8xxBV2rCrgLgHx23jfV1sHA8WHwP4GxVxR1QkYHD3g8QRoWnoQbj3ID7oiIAiIgCIiAIiIAiL4V1W2KN8jyA1jS5xOlg0XP7EBqvt425NPTikhdaSYfOEcWxdPDMfwC53WZ2w2hdXVs1Q4+u7ujowaNHwWGQBERAEREAUu2CwmPNJW1I/o1IA8g/SzH+qhHUl1ifdfio1QUT5pWRRtLnvcGtaOZJsFK9u65kDI8Np3Ax0/emePpql3ruPUN9Ue8cly4huVqMdZa8Fv5Lx3F45ZkZxrFpKqeSaU3fI4uPh0aPACwHkph2SbH+lVW+kbeGAhxvwfJxYzxA9Y+Q6qFYfQPmlZFE0ue9wa1o5kldObK7PMoqWOBljlF3u+vIfWf7zw8AF5PtvHLB4f3dP6pZLgt/JGtCntyuzF9o+yIr6NwaPno7vhPMn2o79HD8Q1c4ObY2OhGhB4grrmy0Z2x7H7if0qJvzU579uDJuJ9ztT5hy8n+N+0bN4Wb4r1XqbYml/ZFjgJ/ONA6idrUU4dNRn2ns4yU/wDEDw8FB3NsrjDMRfBMyWI5XxuDmnxH8OR81J9vMPZIIsQpxaKquZGj6GoH9ZGfM3cPevq4/Jq7P9ZacHvXfr23OT6l2EOREXWUC2p2Vdr/AKEBTVmZ1PwY/VzofC3tR+A1HLotVogO0KGuY9jZIXtkieLse05mkeBC8e7dShw9SUhrh0k9l394Cx8Q3quW9hO0OfDZO4S+Bx+dgJ7rv0m/Uf4j33XSOz+0MGI0ueF+ZjxblnY7jZw5PabH4EICTorLCqkvj71s7SWPt9ZpsfcePvV6gCIiAIiIAiIgC1t27bQ+j4aY2mz53CMW+rxd/BbJXOn5Q+MZ66KAHSKLMf7UhJ/YAgNToiIAiIgCIs1sls66tqmRA5W6vlfyjibq9592nmQqzmoRcpaIlK+Rn9mGDD6J+IPA30maCiaeIcRaSex5NGg8b9VCHvJJJJJOpJ4k9VINttom1VRaIZaeFohp2cA2Nul7dXcfh0Vvshs26uq44G6AnM931Y26ud520HiQuWn8uEq9XJvN8FuXd97lnm9lGyOxTY+wNdKNTdkAPTg+T36tH95bZUerMSNIwxBsUUbWtbBKcxhYAAGxzhveYTZwa7g42Gh0OSY18hOYvjbyY3R1jzdJ18GHTmSvzz2jKpiqrxFR2i9N+W77+Op6NK0Fsov1YY9g0dXTyQSjuyNtfm08WvHiDY+5fQYWzkZAeollv+8reqqnQMc90jXRAXMj7Xi/ScW2D2dbWcPHlwUY9NOjLpLTK2fDU0k8szmXGsIfS1EkMos+Nxaeh6OHgRYjzUh2CxVjt5Q1JtBV2aHH6Gcf1co6a2B93RTbtT2eNZTenRRPYYu67MLOlp+UuXi0Ak2B1ym5twWm7r9Nw1ZY7D9LKWj4SX7c8yS2JF5i+FPpp5IZRZ8bi0jy4EeBFiPAqyU7xj/aWHNqhrVUgEVV1kh+jntzI4E+fQKCLqoVHOPS+pZPt5PVcCklYIiLcqFIdi9tJsOqBJEbsNhJET3ZG/wcOR5eVwo8iA632S2mhqi2aB12TtuQdCyWOzXtcOTrFnwupYucOwzHMkssLjpmZOzzB3L/AItkaf7i6OadEB6iIgCIiAIiIDx3Bcl9q9dvcXqj0fkHk0ALrR3BcbbZy5sQqiec0n7xQGGREQBERAe2U6xH/ZuGinGlVWtEk/1oqf2IuoLuJHmFY7B4Mxz5KupH9GpQJH/8ST6OEdSXW/0Vgccxl9XUSTym75HZj0A4Bo8ALAeS5J/OqbH9Y5vi9y7tX3F10VcsVv8A7JNkvRKTfSNtNOA434si4sb4X9Y+Y6LV/Zlsl6dWDOLwxWkl6O17sf8AeI+AK6Lsvmv5Jj9mKwsHrm/Rep1YanfpMsa6PeP3dmnuOeQ4Zmk+pGHN9pty42/RCwFZNPQRsbFlnD2kCLvl0Lmtu98Y1c+Bup3ZOYaAEggCR2tUf2orDzY+5/fHwUc2hxKSOdr2sEksW8tFGXutTysaBNMQ35sh7eABJAOW9jbwcFtTlGnZONr2e95+GeRvPLPeW1fjlQyON8NXHO977MZuMscwF+7Flbme6+UWDu7ckmzSr2ipjWBkkz8ha8mOBgDo4HQyBr2yXGWSW4y3OjbksFxmUdFGKdxmjnppXhuZ4jeM87vVEcUMbC6ndaxzNzZj6175hKtj6wFssdniQSSTStc3LunTyveIjc6uA5jQ3BBIK9LFwjRoupRWa32Sf2003cOBnDN2ZlqRgs+IgFrTlsdQWOaHAHqLOLfcud+0LZI0FY5jQd0/vwn9AnVt+rTp8DzXRFGbyTEcM4b72MaD+JI9ywnaDsmK+jcwD51l3wn9MD1PJw087HkuX2X7Q+ExVp/TK1+Dtr4lqtPbhluNDbIbRGjqmyEZo3AxzR8RJE/R7beWo8QF9NtNnRSVFozmglaJqd/EOifqNeo4Hy8VgpIy0kEEEGxB0II4gqb7Mv8AzhQvw95G/hzTUTjxNheSn8iNQP5L7ut8qSrLTR9m5932v1HAs1skFRVPYQSCCCNCDxBHJUrrKBERASLYCu3WIQm9s2aM/wCIwtH/ALi0+5ddUMuaNp6gFcXYTLlqInDlIw/BwK7IwF16ePyQGQREQBERAEREB47guNdsI8uIVQPKaT94rsp3Bcj9qFHu8Xqx1kLh5O1QEVREQBfeio3SyMjjBc97gxrRxLnGwC+KnGysYoKN+IyD51+aCiafrkWfP5NFwPG/VY16nu43WryXF/vkWirs+e3VYynjiw2AgsgOeoePpalw7x8m+qP/AMUNjjLiA0EkmwA1JJ0ACSSFxJcSSTck6kk6knxWyOxnZLfVBq5B83CbR34Om438Q0a+ZauarUhgcM6k3e2fa/yyyTqSsjZuwWyooKNkRtvHd+Y9Xkerfo0WaPI9VIHzWzaO7ovo0m+l7NA9Y+AXzq6trGPJexuVpcS9wDWjUBzujbjj4FYanE1Yxu8vFBazg0OjkqTaxNic0MJN9Cc7hxyjj+bSjPEyliKzsm83y6+HI9PKKUYnyrcQdWNAoh6vf9Ie2zWPA/q2NcO/LyN+6y+tyMqv9n4o2sswPY8gOljkIM2c8Xyu4vceGa5bpposlBAGANYGtYGhrWNbYNt0tpa1tLLyopGPtmaCRwOocPJw1HuKTxUHD3UVaPi+/r8rbuJQd7vU+gCwO0FOXOzQf+aaBuyywLWkjMJ7mzojxymxNu7rqMt+bxzdLbpvZP8AMvrBTNYLMaGjjoLXPU9T4rOlWjRltp3fl38iXHayMPR4zum7qaN4maLhrBm9I1u6SEm2fiXObo5tzcWsTm84va4va9udhoTbpqPirTEsOjkYd6CQLOBBdmYWXIfHl1a8XOrdeHFYX/xCaYObOTO1jhGJ48uYPJb81UC4bE+zmnNo13gdDs6UcUtqkulvXLlr6Vu45M1p2zbI7mcVcY+bnNngDRs1rk/3gCfMOWvqCufDKyWMlr2ODmkciDcLp/HsJjrIJaaUEB7bAkcDxa9vXKbfs5rmPF8LfTTyQyiz43FrvdwI8CLEeBX23sPG/EUPc1Pqj5rdyOGvDZldEo26omTsjxKnaBHUd2Zg+hqWjvtPg71h116qGFSzYLGIw6Sjqj/RqsbtxPCKX6OYdCDYf9lgccweSlqJIJRZ8bi09COTh4EWI816tBuDdGW7Tivxp4PeZSzzLBERdZQuMPHz0f8Abb+8F2Vs+LU7PJceYDBnqoWjnIz94ErsnCo7QsHggLtERAEREAREQBc2/lBYRu8SZKOE0Q/WYS0/hZdJLVn5QGz++w9s7R3oH3P9h2h+GhQHN6IvQgMxsns86tqmQg5WnvSP5RxN1e8+Q/EhXe2+0LamoDYRlpoGiGnZyEbdM3m46/BZaqP5twwRDSqrmh8p5xUvsx+BfxPhfoFBiVyUvnVPe7lkvV+i4dpd5KxdYVhr6iaOGIXfI4NaPE8z4DifAFb8rcWp8Hp6aka8Nectvm3SZwHjeuIBFnPJcBc2uegutG7O7Ry0U2+gyZ8paC9gfYHja/A8r9CVlMU7Q6ipkjknZTSPiN2ExWtqDY2IzC4BsbhcePwVTF1YKX/ms7Xzb3btEXpzUE+s3pJg005Ek7mMcHNdHDbexRZXXLni4EstrgH1WE3aCe8c6xgAsAANTYCw1Nz+JJWgvlrxDrB90P5qodtmIf8AL/df9S+arewsdVSTcbLRJ6eR1RxEEb8RaFHbdX9Kb7s/5l4e22v6U/3Z/wAy5v8AGsZ1x8fwW+Kgb7RaD+WzEP8Al/uv+pefLViHWD7ofzT/ABnGdcfF8h8VA36qJIgQ4FoIcCCCBZ1xYg9bjRaDPbTiH1oPumrw9tGI/Wh+5arx/jeMWjj4vkQ8TA24aE0ZbKGbyFjCMnrzUrXWL9046yRaC7OIDRluO6tfdptJT18H5woXCTckRVFmuacvsPIcAdOF+hHRYJ3bJiJFi+Gx0I3LCCDyOixlBt/UQRSQwtp2RyX3jRC2zswym97nhp4L3MJ7MxNGarTa21lk3ZrffLXq45swnVi1ZaEaU6xD/aeGica1dG0Mn+tLTexL4lvAnpcqClZjZPaJ1FVMmaLt9WRnKSJ2j2HzH4gL3sRTckpQ+qOa9V3/AJ3HPF7mYcrxSPbjZ9tNUAwnNTzNE1O7jeN3s+bTp8FHFrTqKpFTjoyGrOxLey3C99icPRl3n3Cw/ErrOFlmgdAtD/k+4Bd0lQ4c8rfJvE/H9i32rkBERAEREAREQBWeMYa2ogkieLtewsPkRZXiIDi3aHBn0lTLBICHRuLdeY5H3iyx7eK3r2/7EZmtrom6tGSaw9n2X+7gtEoDY23OzVRXTNrKON1RBNFHl3feMZZGGOjc3i0gj8VGvk/xD7HU/duWIpcTlivupZGX45HuZfzsVnMPgxWePeQenysuW5ozM8XHEaFcChWoRUVKNlkrp9280vF5ny+T/EPsdT92U+T/ABD7HU/dlWrsYrQ/dmaqD75cm8lz5r2y5b3vfkr/ABOHFKdgfUenxMOgc90zW36XJ0PgrOWITScoZ9vMdHifL5PsQ+x1P3ZT5PsQ+x1P3ZVnBjdY82ZPUuNibNkkJs1pc42B4AAnyCrpcVrZC4RzVTy1rpHZZJDZjBdzjrwA1JUv4lb4+D5kdHiXPyfYh9jqfuyvfk9xD7HU/qFMKOJVV/RnV0uX1t26Vwb0uQbBe04xOSZ0DDXOmaCXRB0u8aBa5Lb3HEfFVc66utqGXbzJ6PE8+T3EPsdT+oU+TzEfsdR+oUxb85Uoaal1bCH3y7x8rc1rXtc62uPimEnEqrN6M6tly+tu3yuDb8LkGwTbr7O1tQt38yOjxHyeYj9jqf1CnyeYj9jqP1CvrT02KySSRsGIOkitvGAzF7M3DM29xdWcdfXul3LZKwy5su6D5TJmHFuS97+Cnar/AO0PPmOjxLj5O8R+x1H6hT5O8R+x1H6hXmK/nKlt6S6uizervHStDvIk2KqmbibYBUONcITYiUulDCHcDe/A8jzUbdeye1DPt5i0eJ58neI/Y6j9QqpnZxiJNvQ6j3tsPidAqJ48SbAJ3+nCA2IlLpd2QdAb3tY8jzWLONz/AO/m+8f/ADV4uvLSUfB8x0STbcsEFJQ0TntfNAJXy5XBwjMzw5sVxzAGoURpacyPaxou5xDQPEmy+RK2b2K7GGoqPSHjuMNmeLubvdw95W1Gn7uOze+r727srJ3Zuvs62dFJRRsA1yi/ieZ+KlSpjjDQAOA0VS1ICIiAIiIAiIgCIiAt66ibNG6OQBzXAtcDwIPFco9o2wz8NqyyxMLyXRP5Fv1T4hdbLAbZ7IRYhTOhlGvFjvaY62jggOPFNzSzvwaj9HbM4iqqCd0HkjuxWvl8VgNqtlpqCodDO3UHuu9l7eTgrajx+phZkiqJ42XJyMlextzxNmkBY1oOdtnc759jXqSmbNDnenMDiPzkMKygm2f02xyAk/T7nTXnZR/YiKobJVmqEwpRTzCr3ocGklh3YOf6XeZcvtXv4qDb92bNc5r5s1ze973vxvfmr3ENoqmdrWz1E8rW+q2SRzwPEAnj4rm+FklsprOy7Oz06idozXZfIW4rA4cQJiPMU0pCkmz/AKPUtq6uDJDMKGqFTSjRuZ0Dvn4P+GTxZ7JPQha8w9k2YvgEuZoJLow67QQQSS3gCCR7ylLRzWzRslsQRmY1xBBBa4XA1Frg+9XrUFOTltWdkvNvPtuEyWY/HM7DcPNKHmmEbhII76Vm8dvN7l9otyZb8uCo20dI2mw4VBcKsRSb3MSJhAZB6O2Tne2ewOtrXWAw2urKbM6nfUwjUPdGZGDu6EOI008eCtjTzzEyFs0hcbl9nvLjzJdrcpGlaSbasm3xzvr49+QuZ3tNefztVgk2EpsOmgV5jUczsKoDS5zThsgmEebSrMpzGXL7RZu8t+XBRCeZ8jnPe573HVznEuceV3E69OKucLxqopy51NNNESO8Y3uZccs2U68eav7lqEErXj4PKxFyc7Gw2hr2Yk6piB9Ca99y2WNpkO7cS8EhgGTlo3hwV5PPPJUYwWRmKvc2IRsY7PIadpDZjE4AF5cwROLhq4EkLWsuJTPzl0krt4RvC57jvC3Vue57xHK6+ss1S3dyuM7bACKUl4s1vqiN54Aa2sVjLCtycm1d27P6/fZz4E7RKcAilbhmIGrEgpjG0RCS4BrN43d7vN7QbnzW5cVfYtSvq6ed80dTS1NPSxGUG/otTCzI1gsf6t5BaQBdpLSdDwg+J47UVJBqJpZS3Ru8e59vK50SfH6h8LYHzzOhbbLE6RxjbbhZpNtOXRW+Hm3tXSd79mnje37YXJxi1M+spp3zR1FLVU1LEZQb+jVMLMjWaaZHkFpAF2nKdAtclX02P1D4WwPnmdC22WIyOMbbcLNJtoqMKwqSplbFE0uc74AdSeQW1Cm6aaf/AD98iG7l3sxs7JW1DYowbHVzvqt5nz6Lq/ZDZxlHTsjYLWaB/rxUe7M+z1lDCC4XedXOI1cf5DkFPluQEREAREQBERAEREAREQBERAR3bLYqDEYDHM3Xix49Zh6grmXbTYGow6UtlaXR+xKB3SPHoV14rLFMIiqI3RzMa9rhYgi6A4pRbm257BnsLpaA5m8d046jwaf4FairsNkheWTMcxw5OBH/AHQE02Jxn+jMpN5UUjpKkPgq4QSx8uVrBDMBYuaLtOhNs2osq9n8RqqduKwunmDoKeTRsrw1koq42veyxFiSX6i3rHqoxg22FXSMMdPM5jSc2WzXAOtbO3MDkdawzCx0VjDikjd7le4b5pZLzL2lweQ4nj3mg+5cTwzk5XtZ2fXv7MvPuLXNs7F4i4UFNI6adzw+tmNK05vT8u7zseXOs4gOLrEOJGa2o1xFFi0cOD0ZkqK6nzTVVvQyO9Z0dw+726C4tx4lQGHHJmCENke0QPMkNjbdvcQXOaepLW/BZCk27rYmlsc72tLnPyhrLZnnM4gZdLnosXg5XbVtb9X+3B9f7kTtEu2CwNjKQyT7kNrXGnO9miicykFw+Zge4Fzt7kItf+pPVfHZfZ1kDa2GuGUyzR4a1/Jkrs8olH6IdHCfJygdbick2TevLt2wRMBtZrG3IaAOA1PxX3xHaKonaGzSueAQ4A29YMbGHEgXJyNa255ALSWGqSb6X1eVnlb9RF0TTF8AZBhT6YtHpdO+GrqBxtvy6EQ6ccrTAT4yJtXXPrqapnjmqIxE6L0rD5riOJ190x0J4ZQ72CGkeNlCDjsxfM8yPLpwWzOJuZAXBxDve1p9yvMV2zq6mIRTzvey4JBDQXFosC9wAMhHVxKhYaomm2m73v22vZZ9WWlshdGERfWnpXyODWNc5x4BoJP4LZGxvYvNUEOqbsZxyD1j/aPL3L0CpCdndmJq2UMhaTr3nn1W+Z6+C6O7POzOKhjBIu82LnHi4/wHgpBs3sfDRxhsbGi3Qf6uVnkB4AvUXhKA9RUFyXQFaKkOVSAIiIAiIgCIiAIiIAiIgFlhMe2OpqtpbPEx1+ZGqzaIDSW0P5PLTd1JIW/ou7w/mtf4n2QYhCdIg8dWuaPjmIsurVS5gPEIDkuLsrxF3CGPyNTSg/Ay3VyzsZxU8KUHyqKY/wDyrqOXC4nesxp9ytX7M054xt+AQHM7uxfFhxpQPOopv/tVtL2U4i31oYx/6mlv8N6un27L04+jb8AriLBYW8GNQHLNF2V18jrbprR1L2ke7ITdTfAPyf3Osal5P6Le6PjxW+WU7RwaB7l9EBE9nezilpAAyNoPgNSfE8SpTHEGizQAPBVogCIiAKhxVaoKAcEzKolUID1etKcl41AVoiIAiIgCIiAIiIAiIgCIiAIiIAiIgCIiAIiIAiIgCIiAKlwVSIChMoXpavMqAFesCBiqQBERAEREAREQBERAEREAREQBERAEREAREQBERAEREAREQBERAEREAREQBERA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58568" y="3667125"/>
            <a:ext cx="3152775" cy="319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77285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Peach Farm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Hosted fuzzing service from Déjà vu Security</a:t>
            </a:r>
          </a:p>
          <a:p>
            <a:r>
              <a:rPr lang="en-US" dirty="0" smtClean="0"/>
              <a:t>You provide the target, we produce the crashes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For this talk…</a:t>
            </a:r>
          </a:p>
          <a:p>
            <a:r>
              <a:rPr lang="en-US" dirty="0" smtClean="0"/>
              <a:t>88 Cores of fuzzing fun</a:t>
            </a:r>
          </a:p>
          <a:p>
            <a:r>
              <a:rPr lang="en-US" dirty="0" smtClean="0"/>
              <a:t>5 Targets</a:t>
            </a:r>
          </a:p>
          <a:p>
            <a:r>
              <a:rPr lang="en-US" dirty="0" smtClean="0"/>
              <a:t>4 File formats</a:t>
            </a:r>
          </a:p>
          <a:p>
            <a:r>
              <a:rPr lang="en-US" dirty="0" smtClean="0"/>
              <a:t>&gt;250 GB of logs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463800"/>
            <a:ext cx="32004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val 5"/>
          <p:cNvSpPr/>
          <p:nvPr/>
        </p:nvSpPr>
        <p:spPr>
          <a:xfrm>
            <a:off x="7696200" y="228600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3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14400165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eagerexistence.com/images/2010/05/running_of_the_bull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95875" y="4191000"/>
            <a:ext cx="4048125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Office 2010/2007</a:t>
            </a:r>
          </a:p>
          <a:p>
            <a:pPr lvl="1"/>
            <a:r>
              <a:rPr lang="en-US" dirty="0" smtClean="0"/>
              <a:t>Thousands of Registry Keys (File recovery)</a:t>
            </a:r>
          </a:p>
          <a:p>
            <a:r>
              <a:rPr lang="en-US" dirty="0" smtClean="0"/>
              <a:t>Office/</a:t>
            </a:r>
            <a:r>
              <a:rPr lang="en-US" dirty="0" err="1" smtClean="0"/>
              <a:t>OpenOffice</a:t>
            </a:r>
            <a:endParaRPr lang="en-US" dirty="0" smtClean="0"/>
          </a:p>
          <a:p>
            <a:pPr lvl="1"/>
            <a:r>
              <a:rPr lang="en-US" dirty="0" smtClean="0"/>
              <a:t>Tens of thousands/Gigs of temp files</a:t>
            </a:r>
          </a:p>
          <a:p>
            <a:r>
              <a:rPr lang="en-US" dirty="0" err="1" smtClean="0"/>
              <a:t>OpenOffice</a:t>
            </a:r>
            <a:endParaRPr lang="en-US" dirty="0" smtClean="0"/>
          </a:p>
          <a:p>
            <a:pPr lvl="1"/>
            <a:r>
              <a:rPr lang="en-US" dirty="0" smtClean="0"/>
              <a:t>“Quick Start” keeps OO in memory</a:t>
            </a:r>
          </a:p>
          <a:p>
            <a:r>
              <a:rPr lang="en-US" dirty="0" smtClean="0"/>
              <a:t>PDF</a:t>
            </a:r>
          </a:p>
          <a:p>
            <a:pPr lvl="1"/>
            <a:r>
              <a:rPr lang="en-US" dirty="0" smtClean="0"/>
              <a:t>Compressed/Non-Compressed</a:t>
            </a:r>
          </a:p>
          <a:p>
            <a:pPr lvl="1"/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Running of the </a:t>
            </a:r>
            <a:r>
              <a:rPr lang="en-US" dirty="0" err="1" smtClean="0"/>
              <a:t>Fuzzers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7696200" y="228600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4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19167476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Look correct?</a:t>
            </a:r>
          </a:p>
          <a:p>
            <a:pPr lvl="1"/>
            <a:r>
              <a:rPr lang="en-US" dirty="0" smtClean="0"/>
              <a:t>Was every iteration a crash? #fail</a:t>
            </a:r>
          </a:p>
          <a:p>
            <a:pPr lvl="1"/>
            <a:r>
              <a:rPr lang="en-US" dirty="0" smtClean="0"/>
              <a:t>No crashes?</a:t>
            </a:r>
          </a:p>
          <a:p>
            <a:r>
              <a:rPr lang="en-US" dirty="0" smtClean="0"/>
              <a:t>Complete set?</a:t>
            </a:r>
          </a:p>
          <a:p>
            <a:pPr lvl="1"/>
            <a:r>
              <a:rPr lang="en-US" dirty="0" smtClean="0"/>
              <a:t>Runs crash</a:t>
            </a:r>
          </a:p>
          <a:p>
            <a:pPr lvl="1"/>
            <a:r>
              <a:rPr lang="en-US" dirty="0" smtClean="0"/>
              <a:t>Machines die</a:t>
            </a:r>
          </a:p>
          <a:p>
            <a:pPr lvl="1"/>
            <a:r>
              <a:rPr lang="en-US" dirty="0"/>
              <a:t>L</a:t>
            </a:r>
            <a:r>
              <a:rPr lang="en-US" dirty="0" smtClean="0"/>
              <a:t>ogs misplaced</a:t>
            </a:r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Verify Logs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7696200" y="228600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5</a:t>
            </a:r>
            <a:endParaRPr lang="en-US" b="1" dirty="0"/>
          </a:p>
        </p:txBody>
      </p:sp>
      <p:pic>
        <p:nvPicPr>
          <p:cNvPr id="6146" name="Picture 2" descr="http://t3.gstatic.com/images?q=tbn:ANd9GcQBS-eWnKp32k_wiin8JKMlsWmhb9AmQOp-29I4aYT9AXEFP1wPBQ&amp;t=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297089"/>
            <a:ext cx="4572001" cy="355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384862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1990’s:  Security == Cryptography and Java</a:t>
            </a:r>
          </a:p>
          <a:p>
            <a:r>
              <a:rPr lang="en-US" dirty="0" smtClean="0"/>
              <a:t>2000’s:  Bad guys show up, start owning everything</a:t>
            </a:r>
          </a:p>
          <a:p>
            <a:pPr lvl="1"/>
            <a:r>
              <a:rPr lang="en-US" dirty="0" smtClean="0"/>
              <a:t>Got particularly bad in 2003</a:t>
            </a:r>
          </a:p>
          <a:p>
            <a:pPr lvl="1"/>
            <a:r>
              <a:rPr lang="en-US" dirty="0" smtClean="0"/>
              <a:t>We learn how software </a:t>
            </a:r>
            <a:r>
              <a:rPr lang="en-US" i="1" dirty="0" smtClean="0"/>
              <a:t>actually</a:t>
            </a:r>
            <a:r>
              <a:rPr lang="en-US" dirty="0" smtClean="0"/>
              <a:t> fails</a:t>
            </a:r>
          </a:p>
          <a:p>
            <a:r>
              <a:rPr lang="en-US" dirty="0" smtClean="0"/>
              <a:t>2010’s:  The decade of defense</a:t>
            </a:r>
          </a:p>
          <a:p>
            <a:pPr lvl="1"/>
            <a:r>
              <a:rPr lang="en-US" dirty="0" smtClean="0"/>
              <a:t>OK.  We’ve gotten software to fail.</a:t>
            </a:r>
          </a:p>
          <a:p>
            <a:pPr lvl="1"/>
            <a:r>
              <a:rPr lang="en-US" dirty="0" smtClean="0"/>
              <a:t>How do we make software </a:t>
            </a:r>
            <a:r>
              <a:rPr lang="en-US" i="1" dirty="0" smtClean="0"/>
              <a:t>not</a:t>
            </a:r>
            <a:r>
              <a:rPr lang="en-US" dirty="0" smtClean="0"/>
              <a:t> fail?</a:t>
            </a:r>
          </a:p>
          <a:p>
            <a:pPr lvl="2"/>
            <a:r>
              <a:rPr lang="en-US" dirty="0" smtClean="0"/>
              <a:t>Have we gotten any better?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History (As I See It)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Collect interesting data</a:t>
            </a:r>
          </a:p>
          <a:p>
            <a:r>
              <a:rPr lang="en-US" dirty="0" smtClean="0"/>
              <a:t>Mine data into SQL</a:t>
            </a:r>
          </a:p>
          <a:p>
            <a:pPr lvl="1"/>
            <a:r>
              <a:rPr lang="en-US" dirty="0" smtClean="0"/>
              <a:t>Easy to query for data sets</a:t>
            </a: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Mine Logs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7696200" y="228600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6</a:t>
            </a:r>
            <a:endParaRPr lang="en-US" b="1" dirty="0"/>
          </a:p>
        </p:txBody>
      </p:sp>
      <p:pic>
        <p:nvPicPr>
          <p:cNvPr id="7170" name="Picture 2" descr="http://crda.co.in/images/data_mining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16218" y="3886200"/>
            <a:ext cx="3861561" cy="2918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031724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Not To Fuzz </a:t>
            </a:r>
            <a:r>
              <a:rPr lang="en-US" dirty="0" err="1" smtClean="0"/>
              <a:t>Fuzzing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“How hard could opening a program and reading a file be?” </a:t>
            </a:r>
          </a:p>
          <a:p>
            <a:r>
              <a:rPr lang="en-US" dirty="0"/>
              <a:t>Run the same 100k files across </a:t>
            </a:r>
            <a:r>
              <a:rPr lang="en-US" dirty="0" smtClean="0"/>
              <a:t>18</a:t>
            </a:r>
            <a:r>
              <a:rPr lang="en-US" dirty="0" smtClean="0"/>
              <a:t> </a:t>
            </a:r>
            <a:r>
              <a:rPr lang="en-US" dirty="0"/>
              <a:t>programs. </a:t>
            </a:r>
          </a:p>
          <a:p>
            <a:pPr lvl="1"/>
            <a:r>
              <a:rPr lang="en-US" dirty="0"/>
              <a:t>Every file, every program, every time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Must open the program </a:t>
            </a:r>
          </a:p>
          <a:p>
            <a:pPr lvl="1"/>
            <a:r>
              <a:rPr lang="en-US" dirty="0" smtClean="0"/>
              <a:t>Must open, read, and parse the file. </a:t>
            </a:r>
          </a:p>
          <a:p>
            <a:pPr lvl="1"/>
            <a:r>
              <a:rPr lang="en-US" dirty="0" smtClean="0"/>
              <a:t>Must record the result. 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641458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Personality </a:t>
            </a:r>
          </a:p>
          <a:p>
            <a:pPr lvl="1"/>
            <a:r>
              <a:rPr lang="en-US" dirty="0" smtClean="0"/>
              <a:t>Some </a:t>
            </a:r>
            <a:r>
              <a:rPr lang="en-US" dirty="0"/>
              <a:t>software has very low self </a:t>
            </a:r>
            <a:r>
              <a:rPr lang="en-US" dirty="0" smtClean="0"/>
              <a:t>esteem and needs constant attention.</a:t>
            </a:r>
          </a:p>
          <a:p>
            <a:pPr lvl="2"/>
            <a:r>
              <a:rPr lang="en-US" dirty="0" smtClean="0"/>
              <a:t>“Look what I parsed!”  </a:t>
            </a:r>
          </a:p>
          <a:p>
            <a:pPr lvl="1"/>
            <a:r>
              <a:rPr lang="en-US" dirty="0" smtClean="0"/>
              <a:t>Each </a:t>
            </a:r>
            <a:r>
              <a:rPr lang="en-US" dirty="0"/>
              <a:t>program </a:t>
            </a:r>
            <a:r>
              <a:rPr lang="en-US" dirty="0" smtClean="0"/>
              <a:t>ends </a:t>
            </a:r>
            <a:r>
              <a:rPr lang="en-US" dirty="0"/>
              <a:t>up with it own personality based on how </a:t>
            </a:r>
            <a:r>
              <a:rPr lang="en-US" dirty="0" smtClean="0"/>
              <a:t>many deterrents there are to fuzzing.</a:t>
            </a:r>
            <a:endParaRPr lang="en-US" dirty="0"/>
          </a:p>
          <a:p>
            <a:pPr lvl="2"/>
            <a:r>
              <a:rPr lang="en-US" dirty="0"/>
              <a:t>Ranging from </a:t>
            </a:r>
            <a:r>
              <a:rPr lang="en-US" dirty="0" smtClean="0"/>
              <a:t>whiner </a:t>
            </a:r>
            <a:r>
              <a:rPr lang="en-US" dirty="0"/>
              <a:t>to </a:t>
            </a:r>
            <a:r>
              <a:rPr lang="en-US" dirty="0" smtClean="0"/>
              <a:t>aggressive to needy. </a:t>
            </a:r>
          </a:p>
          <a:p>
            <a:pPr lvl="1"/>
            <a:r>
              <a:rPr lang="en-US" dirty="0" smtClean="0"/>
              <a:t>Occasionally 30k / 50k runs we’d have to “sweet talk” the exe back into running.</a:t>
            </a:r>
          </a:p>
          <a:p>
            <a:pPr lvl="1"/>
            <a:r>
              <a:rPr lang="en-US" dirty="0" smtClean="0"/>
              <a:t>Some things were predictable and others </a:t>
            </a:r>
            <a:r>
              <a:rPr lang="en-US" dirty="0" err="1" smtClean="0"/>
              <a:t>randomish</a:t>
            </a:r>
            <a:r>
              <a:rPr lang="en-US" dirty="0" smtClean="0"/>
              <a:t>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Opening the Program</a:t>
            </a:r>
          </a:p>
        </p:txBody>
      </p:sp>
    </p:spTree>
    <p:extLst>
      <p:ext uri="{BB962C8B-B14F-4D97-AF65-F5344CB8AC3E}">
        <p14:creationId xmlns:p14="http://schemas.microsoft.com/office/powerpoint/2010/main" xmlns="" val="17479106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Personality traits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From the program </a:t>
            </a:r>
          </a:p>
          <a:p>
            <a:pPr lvl="1"/>
            <a:r>
              <a:rPr lang="en-US" dirty="0" smtClean="0"/>
              <a:t>Auto Updaters    : Version 6.2 –&gt; 6.5  </a:t>
            </a:r>
          </a:p>
          <a:p>
            <a:pPr lvl="1"/>
            <a:r>
              <a:rPr lang="en-US" dirty="0" smtClean="0"/>
              <a:t>Auto </a:t>
            </a:r>
            <a:r>
              <a:rPr lang="en-US" dirty="0" err="1" smtClean="0"/>
              <a:t>Upgraders</a:t>
            </a:r>
            <a:r>
              <a:rPr lang="en-US" dirty="0" smtClean="0"/>
              <a:t>  : Version 6 -&gt; 7</a:t>
            </a:r>
          </a:p>
          <a:p>
            <a:pPr lvl="1"/>
            <a:r>
              <a:rPr lang="en-US" dirty="0" smtClean="0"/>
              <a:t>Bundle ware / Nag ware </a:t>
            </a:r>
          </a:p>
          <a:p>
            <a:pPr lvl="1"/>
            <a:r>
              <a:rPr lang="en-US" dirty="0" smtClean="0"/>
              <a:t>Recovery of crashed files</a:t>
            </a:r>
          </a:p>
          <a:p>
            <a:pPr lvl="1"/>
            <a:r>
              <a:rPr lang="en-US" dirty="0" smtClean="0"/>
              <a:t>“Safe modes” </a:t>
            </a:r>
            <a:endParaRPr lang="en-US" dirty="0"/>
          </a:p>
          <a:p>
            <a:pPr lvl="1"/>
            <a:r>
              <a:rPr lang="en-US" dirty="0" smtClean="0"/>
              <a:t>Importing</a:t>
            </a:r>
          </a:p>
          <a:p>
            <a:pPr lvl="1"/>
            <a:r>
              <a:rPr lang="en-US" dirty="0" smtClean="0"/>
              <a:t>Error reporting / Crash Analysis software</a:t>
            </a:r>
          </a:p>
          <a:p>
            <a:r>
              <a:rPr lang="en-US" dirty="0" smtClean="0"/>
              <a:t>From the OS </a:t>
            </a:r>
          </a:p>
          <a:p>
            <a:pPr lvl="1"/>
            <a:r>
              <a:rPr lang="en-US" dirty="0" smtClean="0"/>
              <a:t>Auto Update</a:t>
            </a:r>
          </a:p>
          <a:p>
            <a:pPr lvl="1"/>
            <a:r>
              <a:rPr lang="en-US" dirty="0" smtClean="0"/>
              <a:t>Anti Virus </a:t>
            </a:r>
          </a:p>
          <a:p>
            <a:pPr lvl="1"/>
            <a:r>
              <a:rPr lang="en-US" dirty="0" smtClean="0"/>
              <a:t>Scheduled scans / reboots. </a:t>
            </a:r>
          </a:p>
          <a:p>
            <a:pPr lvl="1"/>
            <a:r>
              <a:rPr lang="en-US" dirty="0" smtClean="0"/>
              <a:t>Startup  / </a:t>
            </a:r>
            <a:r>
              <a:rPr lang="en-US" dirty="0" err="1" smtClean="0"/>
              <a:t>OnRun</a:t>
            </a:r>
            <a:r>
              <a:rPr lang="en-US" dirty="0" smtClean="0"/>
              <a:t> / </a:t>
            </a:r>
            <a:r>
              <a:rPr lang="en-US" dirty="0" err="1" smtClean="0"/>
              <a:t>Preloaders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475486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Click here to punch </a:t>
            </a:r>
            <a:r>
              <a:rPr lang="en-US" dirty="0" err="1" smtClean="0"/>
              <a:t>clippy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From the Program </a:t>
            </a:r>
          </a:p>
          <a:p>
            <a:pPr lvl="1"/>
            <a:r>
              <a:rPr lang="en-US" dirty="0" smtClean="0"/>
              <a:t>Pop Ups </a:t>
            </a:r>
          </a:p>
          <a:p>
            <a:pPr lvl="1"/>
            <a:r>
              <a:rPr lang="en-US" dirty="0" smtClean="0"/>
              <a:t>Registration </a:t>
            </a:r>
          </a:p>
          <a:p>
            <a:pPr lvl="1"/>
            <a:r>
              <a:rPr lang="en-US" dirty="0" smtClean="0"/>
              <a:t>Surveys </a:t>
            </a:r>
          </a:p>
          <a:p>
            <a:pPr lvl="1"/>
            <a:r>
              <a:rPr lang="en-US" dirty="0" smtClean="0"/>
              <a:t>Ads </a:t>
            </a:r>
          </a:p>
          <a:p>
            <a:pPr lvl="1"/>
            <a:r>
              <a:rPr lang="en-US" dirty="0" smtClean="0"/>
              <a:t>Assistants</a:t>
            </a:r>
          </a:p>
        </p:txBody>
      </p:sp>
    </p:spTree>
    <p:extLst>
      <p:ext uri="{BB962C8B-B14F-4D97-AF65-F5344CB8AC3E}">
        <p14:creationId xmlns:p14="http://schemas.microsoft.com/office/powerpoint/2010/main" xmlns="" val="21660335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Files from the internet why not DLLs?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Dynamic downloads</a:t>
            </a:r>
          </a:p>
          <a:p>
            <a:pPr lvl="1"/>
            <a:r>
              <a:rPr lang="en-US" dirty="0" smtClean="0"/>
              <a:t>Add </a:t>
            </a:r>
            <a:r>
              <a:rPr lang="en-US" dirty="0" err="1" smtClean="0"/>
              <a:t>Ons</a:t>
            </a:r>
            <a:endParaRPr lang="en-US" dirty="0" smtClean="0"/>
          </a:p>
          <a:p>
            <a:pPr lvl="2"/>
            <a:r>
              <a:rPr lang="en-US" dirty="0" smtClean="0"/>
              <a:t>Fonts / international support </a:t>
            </a:r>
          </a:p>
          <a:p>
            <a:pPr lvl="2"/>
            <a:r>
              <a:rPr lang="en-US" dirty="0" err="1" smtClean="0"/>
              <a:t>Foxit</a:t>
            </a:r>
            <a:r>
              <a:rPr lang="en-US" dirty="0" smtClean="0"/>
              <a:t> from 2007 doesn’t have default JPEG support</a:t>
            </a:r>
          </a:p>
          <a:p>
            <a:pPr lvl="2"/>
            <a:r>
              <a:rPr lang="en-US" dirty="0" smtClean="0"/>
              <a:t>Download and install at runtimes </a:t>
            </a:r>
          </a:p>
          <a:p>
            <a:pPr lvl="2"/>
            <a:r>
              <a:rPr lang="en-US" dirty="0" smtClean="0"/>
              <a:t>Puts the program out of sync with the rest</a:t>
            </a:r>
          </a:p>
          <a:p>
            <a:r>
              <a:rPr lang="en-US" dirty="0" smtClean="0"/>
              <a:t>“Static” downloads </a:t>
            </a:r>
          </a:p>
          <a:p>
            <a:pPr lvl="1"/>
            <a:r>
              <a:rPr lang="en-US" dirty="0" smtClean="0"/>
              <a:t>Old documents linked to things all over the web.</a:t>
            </a:r>
          </a:p>
          <a:p>
            <a:pPr lvl="1"/>
            <a:r>
              <a:rPr lang="en-US" dirty="0" smtClean="0"/>
              <a:t>Parts of the fuzzed doc / </a:t>
            </a:r>
            <a:r>
              <a:rPr lang="en-US" dirty="0" err="1" smtClean="0"/>
              <a:t>pdf</a:t>
            </a:r>
            <a:r>
              <a:rPr lang="en-US" dirty="0" smtClean="0"/>
              <a:t> are just gone. </a:t>
            </a:r>
          </a:p>
          <a:p>
            <a:pPr lvl="2"/>
            <a:r>
              <a:rPr lang="en-US" dirty="0" smtClean="0"/>
              <a:t>Makes for less interesting </a:t>
            </a:r>
            <a:r>
              <a:rPr lang="en-US" dirty="0" err="1" smtClean="0"/>
              <a:t>fuzzing</a:t>
            </a:r>
            <a:endParaRPr lang="en-US" dirty="0" smtClean="0"/>
          </a:p>
          <a:p>
            <a:pPr lvl="2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37449807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Parsing the file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few “docs” we crawled were really</a:t>
            </a:r>
          </a:p>
          <a:p>
            <a:pPr lvl="1"/>
            <a:r>
              <a:rPr lang="en-US" dirty="0" smtClean="0"/>
              <a:t>HTML, JPEG, TIFF, PDF, JavaScript</a:t>
            </a:r>
          </a:p>
          <a:p>
            <a:pPr lvl="1"/>
            <a:r>
              <a:rPr lang="en-US" dirty="0" smtClean="0"/>
              <a:t>Ended up with a lot of integrity checking of file </a:t>
            </a:r>
          </a:p>
          <a:p>
            <a:r>
              <a:rPr lang="en-US" dirty="0" smtClean="0"/>
              <a:t>Crawler and verifier is around 3k lines of C# code</a:t>
            </a:r>
          </a:p>
          <a:p>
            <a:r>
              <a:rPr lang="en-US" dirty="0" smtClean="0"/>
              <a:t>Normally we wouldn’t care a crash is a crash to us, but we wanted to make sure our file set was valid. </a:t>
            </a:r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23644969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Magic Number check </a:t>
            </a:r>
          </a:p>
          <a:p>
            <a:pPr lvl="1"/>
            <a:r>
              <a:rPr lang="en-US" dirty="0"/>
              <a:t>Caused false positive </a:t>
            </a:r>
          </a:p>
          <a:p>
            <a:pPr lvl="1"/>
            <a:r>
              <a:rPr lang="en-US" dirty="0"/>
              <a:t>Searched for JavaScript and HTML tags</a:t>
            </a:r>
          </a:p>
          <a:p>
            <a:r>
              <a:rPr lang="en-US" dirty="0"/>
              <a:t>Basic length checks</a:t>
            </a:r>
          </a:p>
          <a:p>
            <a:pPr lvl="1"/>
            <a:r>
              <a:rPr lang="en-US" dirty="0"/>
              <a:t>Failed downloads / truncated </a:t>
            </a:r>
            <a:r>
              <a:rPr lang="en-US" dirty="0" smtClean="0"/>
              <a:t>uploads</a:t>
            </a:r>
          </a:p>
          <a:p>
            <a:r>
              <a:rPr lang="en-US" dirty="0" smtClean="0"/>
              <a:t>Hash </a:t>
            </a:r>
            <a:r>
              <a:rPr lang="en-US" dirty="0"/>
              <a:t>of file</a:t>
            </a:r>
          </a:p>
          <a:p>
            <a:pPr lvl="1"/>
            <a:r>
              <a:rPr lang="en-US" dirty="0"/>
              <a:t>Resume a downloaded crawl that failed.  </a:t>
            </a:r>
          </a:p>
          <a:p>
            <a:r>
              <a:rPr lang="en-US" dirty="0"/>
              <a:t>Filename -&gt; </a:t>
            </a:r>
            <a:r>
              <a:rPr lang="en-US" dirty="0" err="1"/>
              <a:t>guid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Many files on the internet share names. “Homework1.doc</a:t>
            </a:r>
            <a:r>
              <a:rPr lang="en-US" dirty="0" smtClean="0"/>
              <a:t>”, “Expenses.xls”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Things to check for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779033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Data integrity becomes very important</a:t>
            </a:r>
          </a:p>
          <a:p>
            <a:r>
              <a:rPr lang="en-US" dirty="0" smtClean="0"/>
              <a:t>Collection of crashes and mining of the data requires more meta data the more complex you want to be. </a:t>
            </a:r>
          </a:p>
          <a:p>
            <a:r>
              <a:rPr lang="en-US" dirty="0" smtClean="0"/>
              <a:t>Tag the results directories with 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rogram name, year, date, suite, file type, version, machine, iterations, and a </a:t>
            </a:r>
            <a:r>
              <a:rPr lang="en-US" dirty="0" err="1" smtClean="0"/>
              <a:t>guid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When in doubt add another </a:t>
            </a:r>
            <a:r>
              <a:rPr lang="en-US" dirty="0" err="1" smtClean="0"/>
              <a:t>guid</a:t>
            </a:r>
            <a:r>
              <a:rPr lang="en-US" dirty="0" smtClean="0"/>
              <a:t>. No for real.  </a:t>
            </a:r>
          </a:p>
          <a:p>
            <a:pPr lvl="1"/>
            <a:r>
              <a:rPr lang="en-US" dirty="0" smtClean="0"/>
              <a:t>This will barely be enough to manually reconstruct the run in the event things go wrong.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Recording the results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019484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175,334 </a:t>
            </a:r>
            <a:r>
              <a:rPr lang="en-US" dirty="0" smtClean="0"/>
              <a:t>Crashes Across 26 Codebases</a:t>
            </a:r>
          </a:p>
          <a:p>
            <a:pPr lvl="1"/>
            <a:r>
              <a:rPr lang="en-US" dirty="0" smtClean="0"/>
              <a:t>Word/Excel/</a:t>
            </a:r>
            <a:r>
              <a:rPr lang="en-US" dirty="0" err="1" smtClean="0"/>
              <a:t>Powerpoint</a:t>
            </a:r>
            <a:r>
              <a:rPr lang="en-US" dirty="0" smtClean="0"/>
              <a:t> 2003/2007/2010</a:t>
            </a:r>
          </a:p>
          <a:p>
            <a:pPr lvl="1"/>
            <a:r>
              <a:rPr lang="en-US" dirty="0" smtClean="0"/>
              <a:t>Acrobat/</a:t>
            </a:r>
            <a:r>
              <a:rPr lang="en-US" dirty="0" err="1" smtClean="0"/>
              <a:t>GhostView</a:t>
            </a:r>
            <a:r>
              <a:rPr lang="en-US" dirty="0" smtClean="0"/>
              <a:t> 2003/2007/2010</a:t>
            </a:r>
          </a:p>
          <a:p>
            <a:pPr lvl="1"/>
            <a:r>
              <a:rPr lang="en-US" dirty="0" err="1" smtClean="0"/>
              <a:t>Foxit</a:t>
            </a:r>
            <a:r>
              <a:rPr lang="en-US" dirty="0" smtClean="0"/>
              <a:t> </a:t>
            </a:r>
            <a:r>
              <a:rPr lang="en-US" dirty="0" smtClean="0"/>
              <a:t>2007/2010</a:t>
            </a:r>
          </a:p>
          <a:p>
            <a:r>
              <a:rPr lang="en-US" dirty="0" smtClean="0"/>
              <a:t>One crash about every six seconds</a:t>
            </a:r>
          </a:p>
          <a:p>
            <a:r>
              <a:rPr lang="en-US" dirty="0" smtClean="0"/>
              <a:t>One crash about every ten iterations</a:t>
            </a:r>
          </a:p>
          <a:p>
            <a:r>
              <a:rPr lang="en-US" i="1" dirty="0" smtClean="0"/>
              <a:t>So What?</a:t>
            </a:r>
            <a:endParaRPr lang="en-US" i="1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00" dirty="0" smtClean="0"/>
              <a:t>Data Analysis</a:t>
            </a:r>
            <a:br>
              <a:rPr lang="en-US" sz="3400" dirty="0" smtClean="0"/>
            </a:br>
            <a:r>
              <a:rPr lang="en-US" sz="3400" dirty="0" smtClean="0"/>
              <a:t>(Naïve </a:t>
            </a:r>
            <a:r>
              <a:rPr lang="en-US" sz="3400" dirty="0" smtClean="0"/>
              <a:t>And Totally Misleading Edition</a:t>
            </a:r>
            <a:r>
              <a:rPr lang="en-US" sz="3400" dirty="0" smtClean="0"/>
              <a:t>)</a:t>
            </a:r>
            <a:endParaRPr lang="en-US" sz="3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Major</a:t>
            </a:r>
            <a:r>
              <a:rPr lang="en-US" dirty="0" smtClean="0"/>
              <a:t> efforts going on in the corporate/defensive world to try to get some sense of Return On Investment / “What Actually Works” in defense</a:t>
            </a:r>
          </a:p>
          <a:p>
            <a:pPr lvl="1"/>
            <a:r>
              <a:rPr lang="en-US" dirty="0" smtClean="0"/>
              <a:t>Everybody’s.  Getting.  Owned.</a:t>
            </a:r>
          </a:p>
          <a:p>
            <a:pPr lvl="1"/>
            <a:r>
              <a:rPr lang="en-US" dirty="0" smtClean="0"/>
              <a:t>Something’s not working.</a:t>
            </a:r>
          </a:p>
          <a:p>
            <a:r>
              <a:rPr lang="en-US" dirty="0" smtClean="0"/>
              <a:t>Difference between attack and defense</a:t>
            </a:r>
          </a:p>
          <a:p>
            <a:pPr lvl="1"/>
            <a:r>
              <a:rPr lang="en-US" dirty="0" smtClean="0"/>
              <a:t>Attack doesn’t work, it’s easy to tell.</a:t>
            </a:r>
          </a:p>
          <a:p>
            <a:pPr lvl="1"/>
            <a:r>
              <a:rPr lang="en-US" dirty="0" smtClean="0"/>
              <a:t>Defense doesn’t work, it’s…not so easy.</a:t>
            </a:r>
          </a:p>
          <a:p>
            <a:r>
              <a:rPr lang="en-US" dirty="0" smtClean="0"/>
              <a:t>What sort of metrics would be helpful?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Push For Metrics</a:t>
            </a:r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don’t fix the same bug over and over</a:t>
            </a:r>
          </a:p>
          <a:p>
            <a:r>
              <a:rPr lang="en-US" dirty="0" smtClean="0"/>
              <a:t>You also don’t fix bugs in the order they appear</a:t>
            </a:r>
          </a:p>
          <a:p>
            <a:pPr lvl="1"/>
            <a:r>
              <a:rPr lang="en-US" dirty="0" smtClean="0"/>
              <a:t>Severity matters</a:t>
            </a:r>
          </a:p>
          <a:p>
            <a:r>
              <a:rPr lang="en-US" dirty="0" smtClean="0"/>
              <a:t>How do you </a:t>
            </a:r>
            <a:r>
              <a:rPr lang="en-US" dirty="0" err="1" smtClean="0"/>
              <a:t>operationalize</a:t>
            </a:r>
            <a:r>
              <a:rPr lang="en-US" dirty="0" smtClean="0"/>
              <a:t> bug classification?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00" dirty="0" smtClean="0"/>
              <a:t>You don’t fix crashes.  You fix bugs.</a:t>
            </a:r>
            <a:endParaRPr lang="en-US" sz="34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!exploitable:  Microsoft debugger extension that:</a:t>
            </a:r>
          </a:p>
          <a:p>
            <a:pPr lvl="1"/>
            <a:r>
              <a:rPr lang="en-US" dirty="0" smtClean="0"/>
              <a:t>A) “</a:t>
            </a:r>
            <a:r>
              <a:rPr lang="en-US" dirty="0" err="1" smtClean="0"/>
              <a:t>Bucketizes</a:t>
            </a:r>
            <a:r>
              <a:rPr lang="en-US" dirty="0" smtClean="0"/>
              <a:t>” the crash – allowing it to be matched with similar crashes</a:t>
            </a:r>
          </a:p>
          <a:p>
            <a:pPr lvl="1"/>
            <a:r>
              <a:rPr lang="en-US" dirty="0" smtClean="0"/>
              <a:t>B) Attempts to measure the severity of the crash</a:t>
            </a:r>
          </a:p>
          <a:p>
            <a:r>
              <a:rPr lang="en-US" dirty="0" smtClean="0"/>
              <a:t>Yes, this can be done manually, but:</a:t>
            </a:r>
          </a:p>
          <a:p>
            <a:pPr lvl="1"/>
            <a:r>
              <a:rPr lang="en-US" dirty="0" smtClean="0"/>
              <a:t>Manual analysis doesn’t scale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Told you !exploitable was important</a:t>
            </a:r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2536 Unique Major/Minor Hashes</a:t>
            </a:r>
          </a:p>
          <a:p>
            <a:pPr lvl="1"/>
            <a:r>
              <a:rPr lang="en-US" dirty="0" smtClean="0"/>
              <a:t>1149 in Office</a:t>
            </a:r>
          </a:p>
          <a:p>
            <a:pPr lvl="1"/>
            <a:r>
              <a:rPr lang="en-US" dirty="0" smtClean="0"/>
              <a:t>1125 in </a:t>
            </a:r>
            <a:r>
              <a:rPr lang="en-US" dirty="0" err="1" smtClean="0"/>
              <a:t>OpenOffice</a:t>
            </a:r>
            <a:endParaRPr lang="en-US" dirty="0" smtClean="0"/>
          </a:p>
          <a:p>
            <a:pPr lvl="1"/>
            <a:r>
              <a:rPr lang="en-US" dirty="0" smtClean="0"/>
              <a:t>181 in </a:t>
            </a:r>
            <a:r>
              <a:rPr lang="en-US" dirty="0" err="1" smtClean="0"/>
              <a:t>Ghostview</a:t>
            </a:r>
            <a:endParaRPr lang="en-US" dirty="0" smtClean="0"/>
          </a:p>
          <a:p>
            <a:pPr lvl="1"/>
            <a:r>
              <a:rPr lang="en-US" dirty="0" smtClean="0"/>
              <a:t>70 in </a:t>
            </a:r>
            <a:r>
              <a:rPr lang="en-US" dirty="0" err="1" smtClean="0"/>
              <a:t>Foxit</a:t>
            </a:r>
            <a:endParaRPr lang="en-US" dirty="0" smtClean="0"/>
          </a:p>
          <a:p>
            <a:pPr lvl="1"/>
            <a:r>
              <a:rPr lang="en-US" dirty="0" smtClean="0"/>
              <a:t>10 in </a:t>
            </a:r>
            <a:r>
              <a:rPr lang="en-US" dirty="0" smtClean="0"/>
              <a:t>Acrobat</a:t>
            </a: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Unique Crashes</a:t>
            </a:r>
            <a:endParaRPr 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But that’s Major/Minor</a:t>
            </a:r>
          </a:p>
          <a:p>
            <a:pPr lvl="1"/>
            <a:r>
              <a:rPr lang="en-US" dirty="0" smtClean="0"/>
              <a:t>Most “minor hashes” represent the same underlying bug under a single </a:t>
            </a:r>
            <a:r>
              <a:rPr lang="en-US" dirty="0" smtClean="0"/>
              <a:t>major</a:t>
            </a:r>
          </a:p>
          <a:p>
            <a:pPr lvl="2"/>
            <a:r>
              <a:rPr lang="en-US" dirty="0" smtClean="0"/>
              <a:t>Depends on the product…75-95% chance of minors representing the same bug</a:t>
            </a:r>
            <a:endParaRPr lang="en-US" dirty="0" smtClean="0"/>
          </a:p>
          <a:p>
            <a:pPr lvl="1"/>
            <a:r>
              <a:rPr lang="en-US" dirty="0" smtClean="0"/>
              <a:t>Lets be conservative -- only </a:t>
            </a:r>
            <a:r>
              <a:rPr lang="en-US" dirty="0" smtClean="0"/>
              <a:t>consider </a:t>
            </a:r>
            <a:r>
              <a:rPr lang="en-US" dirty="0" smtClean="0"/>
              <a:t>Major</a:t>
            </a:r>
            <a:endParaRPr lang="en-US" dirty="0" smtClean="0"/>
          </a:p>
          <a:p>
            <a:r>
              <a:rPr lang="en-US" dirty="0" smtClean="0"/>
              <a:t>942 Unique Major Hashes</a:t>
            </a:r>
          </a:p>
          <a:p>
            <a:pPr lvl="1"/>
            <a:r>
              <a:rPr lang="en-US" dirty="0" smtClean="0"/>
              <a:t>440 in Office</a:t>
            </a:r>
          </a:p>
          <a:p>
            <a:pPr lvl="1"/>
            <a:r>
              <a:rPr lang="en-US" dirty="0" smtClean="0"/>
              <a:t>396 in Open Office</a:t>
            </a:r>
          </a:p>
          <a:p>
            <a:pPr lvl="1"/>
            <a:r>
              <a:rPr lang="en-US" dirty="0" smtClean="0"/>
              <a:t>68 in </a:t>
            </a:r>
            <a:r>
              <a:rPr lang="en-US" dirty="0" err="1" smtClean="0"/>
              <a:t>Ghostview</a:t>
            </a:r>
            <a:endParaRPr lang="en-US" dirty="0" smtClean="0"/>
          </a:p>
          <a:p>
            <a:pPr lvl="1"/>
            <a:r>
              <a:rPr lang="en-US" dirty="0" smtClean="0"/>
              <a:t>32 in </a:t>
            </a:r>
            <a:r>
              <a:rPr lang="en-US" dirty="0" err="1" smtClean="0"/>
              <a:t>Foxit</a:t>
            </a:r>
            <a:endParaRPr lang="en-US" dirty="0" smtClean="0"/>
          </a:p>
          <a:p>
            <a:pPr lvl="1"/>
            <a:r>
              <a:rPr lang="en-US" dirty="0" smtClean="0"/>
              <a:t>5 in </a:t>
            </a:r>
            <a:r>
              <a:rPr lang="en-US" dirty="0" smtClean="0"/>
              <a:t>Acrobat</a:t>
            </a: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Slicing Things Down</a:t>
            </a:r>
            <a:endParaRPr 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942 </a:t>
            </a:r>
            <a:r>
              <a:rPr lang="en-US" dirty="0" smtClean="0"/>
              <a:t>Unique Major Hashes</a:t>
            </a:r>
          </a:p>
          <a:p>
            <a:pPr lvl="1"/>
            <a:r>
              <a:rPr lang="en-US" dirty="0" smtClean="0"/>
              <a:t>150 EXPLOITABLE (15%)</a:t>
            </a:r>
          </a:p>
          <a:p>
            <a:pPr lvl="1"/>
            <a:r>
              <a:rPr lang="en-US" dirty="0" smtClean="0"/>
              <a:t>188 PROBABLY_EXPLOITABLE (19%)</a:t>
            </a:r>
          </a:p>
          <a:p>
            <a:pPr lvl="1"/>
            <a:r>
              <a:rPr lang="en-US" dirty="0" smtClean="0"/>
              <a:t>16 PROBABLY_NOT_EXPLOITABLE (1.6%)</a:t>
            </a:r>
          </a:p>
          <a:p>
            <a:pPr lvl="1"/>
            <a:r>
              <a:rPr lang="en-US" dirty="0" smtClean="0"/>
              <a:t>588 UNKNOWN (62</a:t>
            </a:r>
            <a:r>
              <a:rPr lang="en-US" dirty="0" smtClean="0"/>
              <a:t>%)</a:t>
            </a: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About Severity?</a:t>
            </a:r>
            <a:endParaRPr 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is a </a:t>
            </a:r>
            <a:r>
              <a:rPr lang="en-US" i="1" dirty="0" smtClean="0"/>
              <a:t>cross-sectional</a:t>
            </a:r>
            <a:r>
              <a:rPr lang="en-US" dirty="0" smtClean="0"/>
              <a:t> study</a:t>
            </a:r>
          </a:p>
          <a:p>
            <a:pPr lvl="1"/>
            <a:r>
              <a:rPr lang="en-US" dirty="0" smtClean="0"/>
              <a:t>Is severity equally distributed across the various parsers?</a:t>
            </a:r>
          </a:p>
          <a:p>
            <a:r>
              <a:rPr lang="en-US" dirty="0" smtClean="0"/>
              <a:t>This is a </a:t>
            </a:r>
            <a:r>
              <a:rPr lang="en-US" i="1" dirty="0" smtClean="0"/>
              <a:t>longitudinal</a:t>
            </a:r>
            <a:r>
              <a:rPr lang="en-US" dirty="0" smtClean="0"/>
              <a:t> study</a:t>
            </a:r>
          </a:p>
          <a:p>
            <a:pPr lvl="1"/>
            <a:r>
              <a:rPr lang="en-US" dirty="0" smtClean="0"/>
              <a:t>Is severity equally distributed across the various versions?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Now, lets merge Severity with our other metrics…</a:t>
            </a:r>
            <a:endParaRPr 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Office vs. </a:t>
            </a:r>
            <a:r>
              <a:rPr lang="en-US" dirty="0" err="1" smtClean="0"/>
              <a:t>StarOffice</a:t>
            </a:r>
            <a:r>
              <a:rPr lang="en-US" dirty="0" smtClean="0"/>
              <a:t> 2003/7/10</a:t>
            </a:r>
            <a:br>
              <a:rPr lang="en-US" dirty="0" smtClean="0"/>
            </a:br>
            <a:r>
              <a:rPr lang="en-US" dirty="0" smtClean="0"/>
              <a:t>(Exploitable/Probably Exploitable)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481138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Ghostview</a:t>
            </a:r>
            <a:r>
              <a:rPr lang="en-US" dirty="0" smtClean="0"/>
              <a:t> vs. </a:t>
            </a:r>
            <a:r>
              <a:rPr lang="en-US" dirty="0" err="1" smtClean="0"/>
              <a:t>Foxit</a:t>
            </a:r>
            <a:r>
              <a:rPr lang="en-US" dirty="0" smtClean="0"/>
              <a:t> vs. Reader 2003/7/10 (E/PE)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481138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Fuzzmarking</a:t>
            </a:r>
            <a:r>
              <a:rPr lang="en-US" dirty="0" smtClean="0"/>
              <a:t> </a:t>
            </a:r>
            <a:r>
              <a:rPr lang="en-US" dirty="0" smtClean="0"/>
              <a:t>is implying an across the board effect – code shipped in 2003 was objectively less secure than code shipped in 2010</a:t>
            </a:r>
          </a:p>
          <a:p>
            <a:pPr lvl="1"/>
            <a:r>
              <a:rPr lang="en-US" dirty="0" smtClean="0"/>
              <a:t>At least, in parsers for the highly targeted file formats doc/</a:t>
            </a:r>
            <a:r>
              <a:rPr lang="en-US" dirty="0" err="1" smtClean="0"/>
              <a:t>xls</a:t>
            </a:r>
            <a:r>
              <a:rPr lang="en-US" dirty="0" smtClean="0"/>
              <a:t>/</a:t>
            </a:r>
            <a:r>
              <a:rPr lang="en-US" dirty="0" err="1" smtClean="0"/>
              <a:t>ppt</a:t>
            </a:r>
            <a:r>
              <a:rPr lang="en-US" dirty="0" smtClean="0"/>
              <a:t>/</a:t>
            </a:r>
            <a:r>
              <a:rPr lang="en-US" dirty="0" err="1" smtClean="0"/>
              <a:t>pdf</a:t>
            </a:r>
            <a:endParaRPr lang="en-US" dirty="0" smtClean="0"/>
          </a:p>
          <a:p>
            <a:pPr lvl="1"/>
            <a:r>
              <a:rPr lang="en-US" b="1" dirty="0" smtClean="0"/>
              <a:t>We would be </a:t>
            </a:r>
            <a:r>
              <a:rPr lang="en-US" b="1" dirty="0" smtClean="0"/>
              <a:t>surprised </a:t>
            </a:r>
            <a:r>
              <a:rPr lang="en-US" b="1" dirty="0" smtClean="0"/>
              <a:t>if this effect showed up in parsers for file formats that do not cross security boundaries (i.e. aren’t targeted</a:t>
            </a:r>
            <a:r>
              <a:rPr lang="en-US" b="1" dirty="0" smtClean="0"/>
              <a:t>)</a:t>
            </a:r>
          </a:p>
          <a:p>
            <a:pPr lvl="2"/>
            <a:r>
              <a:rPr lang="en-US" dirty="0" smtClean="0"/>
              <a:t>(But aren’t using XML/JSON)</a:t>
            </a: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Systematic </a:t>
            </a:r>
            <a:r>
              <a:rPr lang="en-US" dirty="0" err="1" smtClean="0"/>
              <a:t>Fuzzing</a:t>
            </a:r>
            <a:r>
              <a:rPr lang="en-US" dirty="0" smtClean="0"/>
              <a:t> Seems To Reflect Improving Code Quality</a:t>
            </a:r>
            <a:endParaRPr lang="en-US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fundamental tension</a:t>
            </a:r>
          </a:p>
          <a:p>
            <a:pPr lvl="1"/>
            <a:r>
              <a:rPr lang="en-US" dirty="0" smtClean="0"/>
              <a:t>We know that some file formats “invite trouble”</a:t>
            </a:r>
          </a:p>
          <a:p>
            <a:pPr lvl="2"/>
            <a:r>
              <a:rPr lang="en-US" dirty="0" smtClean="0"/>
              <a:t>Lengths</a:t>
            </a:r>
          </a:p>
          <a:p>
            <a:pPr lvl="3"/>
            <a:r>
              <a:rPr lang="en-US" dirty="0" smtClean="0"/>
              <a:t>Explicit (especially 32 bit)</a:t>
            </a:r>
          </a:p>
          <a:p>
            <a:pPr lvl="3"/>
            <a:r>
              <a:rPr lang="en-US" dirty="0" smtClean="0"/>
              <a:t>Overlapping</a:t>
            </a:r>
          </a:p>
          <a:p>
            <a:pPr lvl="3"/>
            <a:r>
              <a:rPr lang="en-US" dirty="0" smtClean="0"/>
              <a:t>Implicit </a:t>
            </a:r>
          </a:p>
          <a:p>
            <a:pPr lvl="2"/>
            <a:r>
              <a:rPr lang="en-US" dirty="0" smtClean="0"/>
              <a:t>Jump tables</a:t>
            </a:r>
          </a:p>
          <a:p>
            <a:pPr lvl="2"/>
            <a:r>
              <a:rPr lang="en-US" dirty="0" err="1" smtClean="0"/>
              <a:t>Diffs</a:t>
            </a:r>
            <a:r>
              <a:rPr lang="en-US" dirty="0" smtClean="0"/>
              <a:t> (“fast saving”)</a:t>
            </a:r>
          </a:p>
          <a:p>
            <a:pPr lvl="1"/>
            <a:r>
              <a:rPr lang="en-US" dirty="0" smtClean="0"/>
              <a:t>.txt is going to end up being a safer format than .doc or .</a:t>
            </a:r>
            <a:r>
              <a:rPr lang="en-US" dirty="0" err="1" smtClean="0"/>
              <a:t>pdf</a:t>
            </a:r>
            <a:endParaRPr lang="en-US" dirty="0" smtClean="0"/>
          </a:p>
          <a:p>
            <a:pPr lvl="2"/>
            <a:r>
              <a:rPr lang="en-US" dirty="0" smtClean="0"/>
              <a:t>But what about .doc vs. .</a:t>
            </a:r>
            <a:r>
              <a:rPr lang="en-US" dirty="0" err="1" smtClean="0"/>
              <a:t>pdf</a:t>
            </a:r>
            <a:r>
              <a:rPr lang="en-US" dirty="0" smtClean="0"/>
              <a:t> vs. .rtf?</a:t>
            </a:r>
          </a:p>
          <a:p>
            <a:pPr lvl="2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Can One Compare File Formats With </a:t>
            </a:r>
            <a:r>
              <a:rPr lang="en-US" dirty="0" err="1" smtClean="0"/>
              <a:t>Fuzzmarking</a:t>
            </a:r>
            <a:r>
              <a:rPr lang="en-US" dirty="0" smtClean="0"/>
              <a:t>?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“How hard is it for an attacker to corrupt a </a:t>
            </a:r>
            <a:r>
              <a:rPr lang="en-US" dirty="0" smtClean="0"/>
              <a:t>computer </a:t>
            </a:r>
            <a:r>
              <a:rPr lang="en-US" dirty="0" smtClean="0"/>
              <a:t>exposing </a:t>
            </a:r>
            <a:r>
              <a:rPr lang="en-US" dirty="0" smtClean="0"/>
              <a:t>this particular codebase?”</a:t>
            </a:r>
          </a:p>
          <a:p>
            <a:pPr lvl="1"/>
            <a:r>
              <a:rPr lang="en-US" b="1" dirty="0" smtClean="0"/>
              <a:t>Security is about systems, not about individual codebases or even just computers, but bear with </a:t>
            </a:r>
            <a:r>
              <a:rPr lang="en-US" b="1" dirty="0" smtClean="0"/>
              <a:t>me</a:t>
            </a:r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Can We Get Metrics For</a:t>
            </a:r>
            <a:br>
              <a:rPr lang="en-US" dirty="0" smtClean="0"/>
            </a:br>
            <a:r>
              <a:rPr lang="en-US" b="0" dirty="0" smtClean="0"/>
              <a:t>Software Quality</a:t>
            </a:r>
            <a:r>
              <a:rPr lang="en-US" dirty="0" smtClean="0"/>
              <a:t>?</a:t>
            </a:r>
            <a:endParaRPr lang="en-U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Absolute comparisons </a:t>
            </a:r>
            <a:r>
              <a:rPr lang="en-US" i="1" dirty="0" smtClean="0"/>
              <a:t>across file formats</a:t>
            </a:r>
            <a:r>
              <a:rPr lang="en-US" dirty="0" smtClean="0"/>
              <a:t> suffer conflation between</a:t>
            </a:r>
            <a:r>
              <a:rPr lang="en-US" i="1" dirty="0" smtClean="0"/>
              <a:t> raw danger of the format </a:t>
            </a:r>
            <a:r>
              <a:rPr lang="en-US" dirty="0" smtClean="0"/>
              <a:t>and </a:t>
            </a:r>
            <a:r>
              <a:rPr lang="en-US" i="1" dirty="0" smtClean="0"/>
              <a:t>quality of the fuzz tests</a:t>
            </a:r>
            <a:endParaRPr lang="en-US" dirty="0" smtClean="0"/>
          </a:p>
          <a:p>
            <a:pPr lvl="1"/>
            <a:r>
              <a:rPr lang="en-US" dirty="0" smtClean="0"/>
              <a:t>Are we getting more crashes because the format has more things to find?</a:t>
            </a:r>
          </a:p>
          <a:p>
            <a:pPr lvl="1"/>
            <a:r>
              <a:rPr lang="en-US" dirty="0" smtClean="0"/>
              <a:t>Or are we just better at finding what’s there?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Danger!</a:t>
            </a:r>
            <a:endParaRPr lang="en-US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our case, it’s very </a:t>
            </a:r>
            <a:r>
              <a:rPr lang="en-US" dirty="0" smtClean="0"/>
              <a:t>obvious why we have more Office crashes than PDF crashes</a:t>
            </a:r>
            <a:endParaRPr lang="en-US" dirty="0" smtClean="0"/>
          </a:p>
          <a:p>
            <a:pPr lvl="1"/>
            <a:r>
              <a:rPr lang="en-US" dirty="0" smtClean="0"/>
              <a:t>We’re relatively document aware in doc/</a:t>
            </a:r>
            <a:r>
              <a:rPr lang="en-US" dirty="0" err="1" smtClean="0"/>
              <a:t>xls</a:t>
            </a:r>
            <a:r>
              <a:rPr lang="en-US" dirty="0" smtClean="0"/>
              <a:t>/</a:t>
            </a:r>
            <a:r>
              <a:rPr lang="en-US" dirty="0" err="1" smtClean="0"/>
              <a:t>ppt</a:t>
            </a:r>
            <a:endParaRPr lang="en-US" dirty="0" smtClean="0"/>
          </a:p>
          <a:p>
            <a:pPr lvl="1"/>
            <a:r>
              <a:rPr lang="en-US" dirty="0" smtClean="0"/>
              <a:t>We’re just flipping bits on PDF</a:t>
            </a:r>
          </a:p>
          <a:p>
            <a:pPr lvl="2"/>
            <a:r>
              <a:rPr lang="en-US" dirty="0" smtClean="0"/>
              <a:t>Our </a:t>
            </a:r>
            <a:r>
              <a:rPr lang="en-US" dirty="0" smtClean="0"/>
              <a:t>PDF </a:t>
            </a:r>
            <a:r>
              <a:rPr lang="en-US" dirty="0" err="1" smtClean="0"/>
              <a:t>fuzzer</a:t>
            </a:r>
            <a:r>
              <a:rPr lang="en-US" dirty="0" smtClean="0"/>
              <a:t> isn’t even decompressing yet </a:t>
            </a:r>
          </a:p>
          <a:p>
            <a:pPr lvl="2"/>
            <a:r>
              <a:rPr lang="en-US" dirty="0" smtClean="0"/>
              <a:t>We were surprised to see any crashes!</a:t>
            </a:r>
          </a:p>
          <a:p>
            <a:pPr lvl="3"/>
            <a:r>
              <a:rPr lang="en-US" dirty="0" smtClean="0"/>
              <a:t>(And we didn’t see any E/PE in Acrobat</a:t>
            </a:r>
            <a:r>
              <a:rPr lang="en-US" dirty="0" smtClean="0"/>
              <a:t>)</a:t>
            </a:r>
          </a:p>
          <a:p>
            <a:r>
              <a:rPr lang="en-US" dirty="0" smtClean="0"/>
              <a:t>What about Office Format vs. Office Format?</a:t>
            </a:r>
            <a:endParaRPr lang="en-US" dirty="0" smtClean="0"/>
          </a:p>
          <a:p>
            <a:pPr lvl="2"/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At least we know where we stand in this case</a:t>
            </a:r>
            <a:endParaRPr lang="en-US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At First Glance, Does Seem Like .doc has more bugs than others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Total Crashes Per Type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Total Unique Majors Per Type</a:t>
            </a:r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quarter" idx="2"/>
          </p:nvPr>
        </p:nvGraphicFramePr>
        <p:xfrm>
          <a:off x="457200" y="1444625"/>
          <a:ext cx="4040188" cy="3941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ontent Placeholder 9"/>
          <p:cNvGraphicFramePr>
            <a:graphicFrameLocks noGrp="1"/>
          </p:cNvGraphicFramePr>
          <p:nvPr>
            <p:ph sz="quarter" idx="4"/>
          </p:nvPr>
        </p:nvGraphicFramePr>
        <p:xfrm>
          <a:off x="4645025" y="1444625"/>
          <a:ext cx="4041775" cy="3941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When you filter to E/PE, the formats get equal…</a:t>
            </a:r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</p:nvPr>
        </p:nvGraphicFramePr>
        <p:xfrm>
          <a:off x="457200" y="1481138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500" dirty="0" smtClean="0"/>
              <a:t>Only Simultaneously Viewing Severity/Version/Type Helps</a:t>
            </a:r>
            <a:endParaRPr lang="en-US" sz="35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Office Doc/XLS/PPT E/PE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3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OpenOffice</a:t>
            </a:r>
            <a:r>
              <a:rPr lang="en-US" dirty="0" smtClean="0"/>
              <a:t> Doc/XLS/PPT E/PE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quarter" idx="2"/>
          </p:nvPr>
        </p:nvGraphicFramePr>
        <p:xfrm>
          <a:off x="457200" y="1444625"/>
          <a:ext cx="4040188" cy="3941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ontent Placeholder 8"/>
          <p:cNvGraphicFramePr>
            <a:graphicFrameLocks noGrp="1"/>
          </p:cNvGraphicFramePr>
          <p:nvPr>
            <p:ph sz="quarter" idx="4"/>
          </p:nvPr>
        </p:nvGraphicFramePr>
        <p:xfrm>
          <a:off x="4645025" y="1444625"/>
          <a:ext cx="4041775" cy="3941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What’s going on?</a:t>
            </a:r>
          </a:p>
          <a:p>
            <a:pPr lvl="1"/>
            <a:r>
              <a:rPr lang="en-US" dirty="0" smtClean="0"/>
              <a:t>No serious correlation between Office and </a:t>
            </a:r>
            <a:r>
              <a:rPr lang="en-US" dirty="0" err="1" smtClean="0"/>
              <a:t>OpenOffice</a:t>
            </a:r>
            <a:r>
              <a:rPr lang="en-US" dirty="0" smtClean="0"/>
              <a:t> on .doc risk</a:t>
            </a:r>
          </a:p>
          <a:p>
            <a:r>
              <a:rPr lang="en-US" dirty="0" smtClean="0"/>
              <a:t>What’s </a:t>
            </a:r>
            <a:r>
              <a:rPr lang="en-US" i="1" dirty="0" smtClean="0"/>
              <a:t>not</a:t>
            </a:r>
            <a:r>
              <a:rPr lang="en-US" dirty="0" smtClean="0"/>
              <a:t> going on?</a:t>
            </a:r>
          </a:p>
          <a:p>
            <a:pPr lvl="1"/>
            <a:r>
              <a:rPr lang="en-US" dirty="0" smtClean="0"/>
              <a:t>.doc, .</a:t>
            </a:r>
            <a:r>
              <a:rPr lang="en-US" dirty="0" err="1" smtClean="0"/>
              <a:t>xls</a:t>
            </a:r>
            <a:r>
              <a:rPr lang="en-US" dirty="0" smtClean="0"/>
              <a:t>, and .</a:t>
            </a:r>
            <a:r>
              <a:rPr lang="en-US" dirty="0" err="1" smtClean="0"/>
              <a:t>ppt</a:t>
            </a:r>
            <a:r>
              <a:rPr lang="en-US" dirty="0" smtClean="0"/>
              <a:t> can’t actually have any security differential</a:t>
            </a:r>
          </a:p>
          <a:p>
            <a:pPr lvl="1"/>
            <a:r>
              <a:rPr lang="en-US" dirty="0" smtClean="0"/>
              <a:t>You can reach any parser from any</a:t>
            </a:r>
          </a:p>
          <a:p>
            <a:pPr lvl="1"/>
            <a:r>
              <a:rPr lang="en-US" dirty="0" smtClean="0"/>
              <a:t>We’re not going to notice that without </a:t>
            </a:r>
            <a:r>
              <a:rPr lang="en-US" i="1" dirty="0" smtClean="0"/>
              <a:t>really</a:t>
            </a:r>
            <a:r>
              <a:rPr lang="en-US" dirty="0" smtClean="0"/>
              <a:t> smart template generation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</a:t>
            </a:r>
            <a:endParaRPr lang="en-US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588 UNKNOWN crashes…</a:t>
            </a:r>
          </a:p>
          <a:p>
            <a:pPr lvl="1"/>
            <a:r>
              <a:rPr lang="en-US" dirty="0" smtClean="0"/>
              <a:t>289 </a:t>
            </a:r>
            <a:r>
              <a:rPr lang="en-US" dirty="0" err="1" smtClean="0"/>
              <a:t>TaintedDataControlsBranchSelection</a:t>
            </a:r>
            <a:r>
              <a:rPr lang="en-US" dirty="0" smtClean="0"/>
              <a:t> (49%)</a:t>
            </a:r>
          </a:p>
          <a:p>
            <a:pPr lvl="1"/>
            <a:r>
              <a:rPr lang="en-US" dirty="0" smtClean="0"/>
              <a:t>95 </a:t>
            </a:r>
            <a:r>
              <a:rPr lang="en-US" dirty="0" err="1" smtClean="0"/>
              <a:t>ReadAV</a:t>
            </a:r>
            <a:r>
              <a:rPr lang="en-US" dirty="0" smtClean="0"/>
              <a:t> (16%)</a:t>
            </a:r>
          </a:p>
          <a:p>
            <a:pPr lvl="1"/>
            <a:r>
              <a:rPr lang="en-US" dirty="0" smtClean="0"/>
              <a:t>74 </a:t>
            </a:r>
            <a:r>
              <a:rPr lang="en-US" dirty="0" err="1" smtClean="0"/>
              <a:t>TaintedDataPassedToFunction</a:t>
            </a:r>
            <a:r>
              <a:rPr lang="en-US" dirty="0" smtClean="0"/>
              <a:t> (13%)</a:t>
            </a:r>
          </a:p>
          <a:p>
            <a:pPr lvl="1"/>
            <a:r>
              <a:rPr lang="en-US" dirty="0" smtClean="0"/>
              <a:t>58 </a:t>
            </a:r>
            <a:r>
              <a:rPr lang="en-US" dirty="0" err="1" smtClean="0"/>
              <a:t>TaintedDataReturnedFromFunction</a:t>
            </a:r>
            <a:r>
              <a:rPr lang="en-US" dirty="0" smtClean="0"/>
              <a:t> (10%)</a:t>
            </a:r>
          </a:p>
          <a:p>
            <a:pPr lvl="1"/>
            <a:r>
              <a:rPr lang="en-US" dirty="0" smtClean="0"/>
              <a:t>28 </a:t>
            </a:r>
            <a:r>
              <a:rPr lang="en-US" dirty="0" err="1" smtClean="0"/>
              <a:t>PossibleStackCorruption</a:t>
            </a:r>
            <a:r>
              <a:rPr lang="en-US" dirty="0" smtClean="0"/>
              <a:t> (5%)</a:t>
            </a:r>
          </a:p>
          <a:p>
            <a:pPr lvl="1"/>
            <a:r>
              <a:rPr lang="en-US" dirty="0" smtClean="0"/>
              <a:t>27 0xe06d7363 (5%)</a:t>
            </a:r>
          </a:p>
          <a:p>
            <a:pPr lvl="1"/>
            <a:r>
              <a:rPr lang="en-US" dirty="0" smtClean="0"/>
              <a:t>16 </a:t>
            </a:r>
            <a:r>
              <a:rPr lang="en-US" dirty="0" err="1" smtClean="0"/>
              <a:t>StackOverflow</a:t>
            </a:r>
            <a:r>
              <a:rPr lang="en-US" dirty="0" smtClean="0"/>
              <a:t> (3%)</a:t>
            </a:r>
          </a:p>
          <a:p>
            <a:pPr lvl="1"/>
            <a:r>
              <a:rPr lang="en-US" dirty="0" smtClean="0"/>
              <a:t>1 Invalid Handle (0.1%)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About The UNKNOWN cases?</a:t>
            </a:r>
            <a:endParaRPr lang="en-US" dirty="0"/>
          </a:p>
        </p:txBody>
      </p:sp>
    </p:spTree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Office vs. </a:t>
            </a:r>
            <a:r>
              <a:rPr lang="en-US" dirty="0" err="1" smtClean="0"/>
              <a:t>StarOffice</a:t>
            </a:r>
            <a:r>
              <a:rPr lang="en-US" dirty="0" smtClean="0"/>
              <a:t> 2003/7/10</a:t>
            </a:r>
            <a:br>
              <a:rPr lang="en-US" dirty="0" smtClean="0"/>
            </a:br>
            <a:r>
              <a:rPr lang="en-US" dirty="0" smtClean="0"/>
              <a:t>(UNKNOWN)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481138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1) There’s still improvement, but not as sharp</a:t>
            </a:r>
          </a:p>
          <a:p>
            <a:pPr lvl="1"/>
            <a:r>
              <a:rPr lang="en-US" dirty="0" smtClean="0"/>
              <a:t>It’s almost like Exploitable / Probably Exploitable bugs are more likely to be fixed than Unknown </a:t>
            </a:r>
            <a:r>
              <a:rPr lang="en-US" dirty="0" smtClean="0"/>
              <a:t>bugs</a:t>
            </a:r>
          </a:p>
          <a:p>
            <a:r>
              <a:rPr lang="en-US" dirty="0" smtClean="0"/>
              <a:t>2) There’s a far higher floor, even in 2010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The Unknown Data…</a:t>
            </a:r>
            <a:endParaRPr lang="en-US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Ghostview</a:t>
            </a:r>
            <a:r>
              <a:rPr lang="en-US" dirty="0" smtClean="0"/>
              <a:t> vs. </a:t>
            </a:r>
            <a:r>
              <a:rPr lang="en-US" dirty="0" err="1" smtClean="0"/>
              <a:t>Foxit</a:t>
            </a:r>
            <a:r>
              <a:rPr lang="en-US" dirty="0" smtClean="0"/>
              <a:t> vs. Reader 2003/7/10 (UNKNOWN)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481138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know more things are getting compromised</a:t>
            </a:r>
          </a:p>
          <a:p>
            <a:pPr lvl="1"/>
            <a:r>
              <a:rPr lang="en-US" dirty="0" smtClean="0"/>
              <a:t>Is this because attackers are getting better?</a:t>
            </a:r>
          </a:p>
          <a:p>
            <a:pPr lvl="1"/>
            <a:r>
              <a:rPr lang="en-US" dirty="0" smtClean="0"/>
              <a:t>Or is this because code is getting worse?</a:t>
            </a:r>
          </a:p>
          <a:p>
            <a:r>
              <a:rPr lang="en-US" b="1" dirty="0" smtClean="0"/>
              <a:t>Hypothesis:  Software quality has improved over the last ten years.</a:t>
            </a:r>
            <a:endParaRPr lang="en-US" b="1" dirty="0" smtClean="0"/>
          </a:p>
          <a:p>
            <a:pPr lvl="1"/>
            <a:r>
              <a:rPr lang="en-US" dirty="0" err="1" smtClean="0"/>
              <a:t>Corrolary</a:t>
            </a:r>
            <a:r>
              <a:rPr lang="en-US" dirty="0" smtClean="0"/>
              <a:t>:  Code is not getting worse; attackers are getting better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Fundamental Question</a:t>
            </a:r>
            <a:endParaRPr lang="en-US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We’re still seeing improvement</a:t>
            </a:r>
          </a:p>
          <a:p>
            <a:r>
              <a:rPr lang="en-US" dirty="0" smtClean="0"/>
              <a:t>PDF had an interesting artifact in E/PE – 2003 was better than 2007</a:t>
            </a:r>
          </a:p>
          <a:p>
            <a:pPr lvl="1"/>
            <a:r>
              <a:rPr lang="en-US" dirty="0" smtClean="0"/>
              <a:t>This artifact is repeated in U – why?</a:t>
            </a:r>
          </a:p>
          <a:p>
            <a:pPr lvl="2"/>
            <a:r>
              <a:rPr lang="en-US" dirty="0" smtClean="0"/>
              <a:t>More </a:t>
            </a:r>
            <a:r>
              <a:rPr lang="en-US" dirty="0" smtClean="0"/>
              <a:t>features in 2007 parsers</a:t>
            </a:r>
          </a:p>
          <a:p>
            <a:pPr lvl="2"/>
            <a:r>
              <a:rPr lang="en-US" dirty="0" smtClean="0"/>
              <a:t>More </a:t>
            </a:r>
            <a:r>
              <a:rPr lang="en-US" i="1" dirty="0" smtClean="0"/>
              <a:t>corruption resistance</a:t>
            </a:r>
            <a:r>
              <a:rPr lang="en-US" dirty="0" smtClean="0"/>
              <a:t> in 2007 parsers</a:t>
            </a:r>
          </a:p>
          <a:p>
            <a:pPr lvl="2"/>
            <a:r>
              <a:rPr lang="en-US" dirty="0" smtClean="0"/>
              <a:t>Template preference for 2007/2010 </a:t>
            </a:r>
            <a:r>
              <a:rPr lang="en-US" dirty="0" smtClean="0"/>
              <a:t>parsers</a:t>
            </a: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About PDF?</a:t>
            </a:r>
            <a:endParaRPr lang="en-US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Nate Lawson showed:  </a:t>
            </a:r>
            <a:r>
              <a:rPr lang="en-US" i="1" dirty="0" smtClean="0"/>
              <a:t>Never just average everything together.  Always look at the distributions.</a:t>
            </a:r>
            <a:endParaRPr lang="en-US" dirty="0" smtClean="0"/>
          </a:p>
          <a:p>
            <a:r>
              <a:rPr lang="en-US" dirty="0" smtClean="0"/>
              <a:t>Chunking down from 174K crashes to 940 unique </a:t>
            </a:r>
            <a:r>
              <a:rPr lang="en-US" dirty="0" err="1" smtClean="0"/>
              <a:t>vulns</a:t>
            </a:r>
            <a:r>
              <a:rPr lang="en-US" dirty="0" smtClean="0"/>
              <a:t> throws away a lot of data</a:t>
            </a:r>
          </a:p>
          <a:p>
            <a:pPr lvl="1"/>
            <a:r>
              <a:rPr lang="en-US" dirty="0" smtClean="0"/>
              <a:t>It matters:  Does a given bug take 10 rounds to find?  Or 100,000?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Another Possible Metric:</a:t>
            </a:r>
            <a:br>
              <a:rPr lang="en-US" dirty="0" smtClean="0"/>
            </a:br>
            <a:r>
              <a:rPr lang="en-US" dirty="0" smtClean="0"/>
              <a:t>Bug Rarity Profiles</a:t>
            </a:r>
            <a:endParaRPr lang="en-US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 smtClean="0"/>
              <a:t>Number of Crashes Per Unique Bug</a:t>
            </a:r>
            <a:br>
              <a:rPr lang="en-US" sz="3000" dirty="0" smtClean="0"/>
            </a:br>
            <a:r>
              <a:rPr lang="en-US" sz="3000" dirty="0" smtClean="0"/>
              <a:t>(A “Spectral Fingerprint” For </a:t>
            </a:r>
            <a:r>
              <a:rPr lang="en-US" sz="3000" dirty="0" err="1" smtClean="0"/>
              <a:t>Fuzzmarking</a:t>
            </a:r>
            <a:r>
              <a:rPr lang="en-US" sz="3000" dirty="0" smtClean="0"/>
              <a:t>)</a:t>
            </a:r>
            <a:endParaRPr lang="en-US" sz="30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Office 2003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err="1" smtClean="0"/>
              <a:t>OpenOffice</a:t>
            </a:r>
            <a:r>
              <a:rPr lang="en-US" dirty="0" smtClean="0"/>
              <a:t> Writer 2003</a:t>
            </a:r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quarter" idx="4"/>
          </p:nvPr>
        </p:nvGraphicFramePr>
        <p:xfrm>
          <a:off x="4645025" y="1444625"/>
          <a:ext cx="4041775" cy="3941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ontent Placeholder 9"/>
          <p:cNvGraphicFramePr>
            <a:graphicFrameLocks noGrp="1"/>
          </p:cNvGraphicFramePr>
          <p:nvPr>
            <p:ph sz="quarter" idx="2"/>
          </p:nvPr>
        </p:nvGraphicFramePr>
        <p:xfrm>
          <a:off x="457200" y="1444625"/>
          <a:ext cx="4040188" cy="3941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do you correlate the same bug across Word and Writer?</a:t>
            </a:r>
          </a:p>
          <a:p>
            <a:pPr lvl="1"/>
            <a:r>
              <a:rPr lang="en-US" dirty="0" smtClean="0"/>
              <a:t>The stack traces are different</a:t>
            </a:r>
          </a:p>
          <a:p>
            <a:pPr lvl="1"/>
            <a:r>
              <a:rPr lang="en-US" dirty="0" smtClean="0"/>
              <a:t>Obviously the Major/Minor hashes are different</a:t>
            </a:r>
          </a:p>
          <a:p>
            <a:pPr lvl="1"/>
            <a:r>
              <a:rPr lang="en-US" i="1" dirty="0" smtClean="0"/>
              <a:t>But the fuzz file is the </a:t>
            </a:r>
            <a:r>
              <a:rPr lang="en-US" i="1" dirty="0" smtClean="0"/>
              <a:t>same</a:t>
            </a:r>
          </a:p>
          <a:p>
            <a:r>
              <a:rPr lang="en-US" dirty="0" smtClean="0"/>
              <a:t>Naïve Numbers</a:t>
            </a:r>
          </a:p>
          <a:p>
            <a:pPr lvl="1"/>
            <a:r>
              <a:rPr lang="en-US" dirty="0" smtClean="0"/>
              <a:t>110,637 unique files created crashes</a:t>
            </a:r>
          </a:p>
          <a:p>
            <a:pPr lvl="1"/>
            <a:r>
              <a:rPr lang="en-US" dirty="0" smtClean="0"/>
              <a:t>65989 (59%) crashed only one target</a:t>
            </a:r>
          </a:p>
          <a:p>
            <a:pPr lvl="1"/>
            <a:r>
              <a:rPr lang="en-US" dirty="0" smtClean="0"/>
              <a:t>44648 (41%) crashed more than one </a:t>
            </a:r>
            <a:r>
              <a:rPr lang="en-US" dirty="0" smtClean="0"/>
              <a:t>target</a:t>
            </a:r>
            <a:endParaRPr lang="en-US" dirty="0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About Bugs That Hit More Than One Target?</a:t>
            </a:r>
            <a:endParaRPr lang="en-US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we visualize this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Put the filename in the center</a:t>
            </a:r>
          </a:p>
          <a:p>
            <a:pPr lvl="1"/>
            <a:r>
              <a:rPr lang="en-US" dirty="0" smtClean="0"/>
              <a:t>Treat the left side as “Office Word”</a:t>
            </a:r>
          </a:p>
          <a:p>
            <a:pPr lvl="1"/>
            <a:r>
              <a:rPr lang="en-US" dirty="0" smtClean="0"/>
              <a:t>Treat the right side as “</a:t>
            </a:r>
            <a:r>
              <a:rPr lang="en-US" dirty="0" err="1" smtClean="0"/>
              <a:t>OpenOffice</a:t>
            </a:r>
            <a:r>
              <a:rPr lang="en-US" dirty="0" smtClean="0"/>
              <a:t> Writer”</a:t>
            </a:r>
          </a:p>
          <a:p>
            <a:pPr lvl="1"/>
            <a:r>
              <a:rPr lang="en-US" dirty="0" smtClean="0"/>
              <a:t>Treat </a:t>
            </a:r>
            <a:r>
              <a:rPr lang="en-US" i="1" dirty="0" smtClean="0"/>
              <a:t>distance from the center</a:t>
            </a:r>
            <a:r>
              <a:rPr lang="en-US" dirty="0" smtClean="0"/>
              <a:t> as </a:t>
            </a:r>
            <a:r>
              <a:rPr lang="en-US" i="1" dirty="0" smtClean="0"/>
              <a:t>distance from now</a:t>
            </a:r>
          </a:p>
          <a:p>
            <a:pPr lvl="1"/>
            <a:r>
              <a:rPr lang="en-US" dirty="0" smtClean="0"/>
              <a:t>Color by severity</a:t>
            </a:r>
          </a:p>
          <a:p>
            <a:pPr lvl="1"/>
            <a:r>
              <a:rPr lang="en-US" dirty="0" smtClean="0"/>
              <a:t>Sort by recentness of </a:t>
            </a:r>
            <a:r>
              <a:rPr lang="en-US" dirty="0" err="1" smtClean="0"/>
              <a:t>vuln</a:t>
            </a:r>
            <a:r>
              <a:rPr lang="en-US" dirty="0" smtClean="0"/>
              <a:t> * severity</a:t>
            </a:r>
          </a:p>
          <a:p>
            <a:pPr lvl="1"/>
            <a:r>
              <a:rPr lang="en-US" dirty="0" smtClean="0"/>
              <a:t>Make each pattern unique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 We Do Better With </a:t>
            </a:r>
            <a:r>
              <a:rPr lang="en-US" dirty="0" err="1" smtClean="0"/>
              <a:t>Viz</a:t>
            </a:r>
            <a:r>
              <a:rPr lang="en-US" dirty="0" smtClean="0"/>
              <a:t>?</a:t>
            </a:r>
            <a:endParaRPr lang="en-US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Office Word 2003/2007/2010 v. </a:t>
            </a:r>
            <a:r>
              <a:rPr lang="en-US" dirty="0" err="1" smtClean="0"/>
              <a:t>OpenOffice</a:t>
            </a:r>
            <a:r>
              <a:rPr lang="en-US" dirty="0" smtClean="0"/>
              <a:t> 2003/2007/2010 [0]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3305" y="1828800"/>
            <a:ext cx="8477248" cy="3733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 smtClean="0"/>
              <a:t>Exploitable in Writer 2003, Unknown in Word 2003/2007/2010</a:t>
            </a:r>
            <a:endParaRPr lang="en-US" sz="30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1820" y="2362200"/>
            <a:ext cx="877435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Easy Dereferencing Back To Major Hashes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Unknown in Word 2007, PE in Writer 2010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Major Hashes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701740"/>
            <a:ext cx="4040188" cy="1427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0252" y="2209800"/>
            <a:ext cx="4137517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Other Neat Profiles (About 2000 Total)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“Gap Years” – Unknown in SW2003, PE in SW2010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“Welcome To The Club”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3732" y="1905000"/>
            <a:ext cx="412331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5025" y="3124200"/>
            <a:ext cx="4252591" cy="555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Targeting an area already being swept by defenders</a:t>
            </a:r>
          </a:p>
          <a:p>
            <a:pPr lvl="1"/>
            <a:r>
              <a:rPr lang="en-US" dirty="0" smtClean="0"/>
              <a:t>Code may look better than it actually is, because defenders are securing stuff exposed by these very same methods</a:t>
            </a:r>
          </a:p>
          <a:p>
            <a:pPr lvl="1"/>
            <a:r>
              <a:rPr lang="en-US" dirty="0" smtClean="0"/>
              <a:t>This is ultimately the issue with </a:t>
            </a:r>
            <a:r>
              <a:rPr lang="en-US" i="1" dirty="0" smtClean="0"/>
              <a:t>all</a:t>
            </a:r>
            <a:r>
              <a:rPr lang="en-US" dirty="0" smtClean="0"/>
              <a:t> benchmarks</a:t>
            </a:r>
          </a:p>
          <a:p>
            <a:pPr lvl="2"/>
            <a:r>
              <a:rPr lang="en-US" dirty="0" smtClean="0"/>
              <a:t>The only question is whether these bugs are representative of bugs that need to get fixed</a:t>
            </a:r>
          </a:p>
          <a:p>
            <a:pPr lvl="2"/>
            <a:r>
              <a:rPr lang="en-US" dirty="0" smtClean="0"/>
              <a:t>Since these are the easiest flaws for an attacker to find, maybe this is OK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 Issues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Standard dataset usually pored through for quality metrics: CVE</a:t>
            </a:r>
          </a:p>
          <a:p>
            <a:pPr lvl="1"/>
            <a:r>
              <a:rPr lang="en-US" dirty="0" smtClean="0"/>
              <a:t>CVE:  Common Vulnerabilities and </a:t>
            </a:r>
            <a:r>
              <a:rPr lang="en-US" dirty="0" smtClean="0"/>
              <a:t>Exposures</a:t>
            </a:r>
          </a:p>
          <a:p>
            <a:r>
              <a:rPr lang="en-US" dirty="0" smtClean="0"/>
              <a:t>Information on 48,425 vulnerabilities found (and presumably fixed) over the last ten years or so</a:t>
            </a:r>
          </a:p>
          <a:p>
            <a:pPr lvl="1"/>
            <a:r>
              <a:rPr lang="en-US" dirty="0" smtClean="0"/>
              <a:t>This is lots of data!</a:t>
            </a:r>
          </a:p>
          <a:p>
            <a:pPr lvl="1"/>
            <a:r>
              <a:rPr lang="en-US" dirty="0" smtClean="0"/>
              <a:t>Or is it</a:t>
            </a:r>
            <a:r>
              <a:rPr lang="en-US" dirty="0" smtClean="0"/>
              <a:t>?</a:t>
            </a: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Sort Of Experiments Could We Try?</a:t>
            </a:r>
            <a:endParaRPr lang="en-US"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Bitflipping</a:t>
            </a:r>
            <a:r>
              <a:rPr lang="en-US" dirty="0" smtClean="0"/>
              <a:t> </a:t>
            </a:r>
            <a:r>
              <a:rPr lang="en-US" dirty="0" smtClean="0"/>
              <a:t>only works well against file formats that are tightly packed</a:t>
            </a:r>
          </a:p>
          <a:p>
            <a:pPr lvl="1"/>
            <a:r>
              <a:rPr lang="en-US" dirty="0" smtClean="0"/>
              <a:t>Most new formats are all textual</a:t>
            </a:r>
          </a:p>
          <a:p>
            <a:pPr lvl="1"/>
            <a:r>
              <a:rPr lang="en-US" dirty="0" smtClean="0"/>
              <a:t>Also require complex grammars</a:t>
            </a:r>
          </a:p>
          <a:p>
            <a:r>
              <a:rPr lang="en-US" dirty="0" smtClean="0"/>
              <a:t>This is a first attempt, we intentionally didn’t want to pack too much intelligence in</a:t>
            </a:r>
          </a:p>
          <a:p>
            <a:pPr lvl="1"/>
            <a:r>
              <a:rPr lang="en-US" dirty="0" smtClean="0"/>
              <a:t>Code coverage</a:t>
            </a:r>
          </a:p>
          <a:p>
            <a:pPr lvl="1"/>
            <a:r>
              <a:rPr lang="en-US" dirty="0" smtClean="0"/>
              <a:t>Automatic grammar extraction</a:t>
            </a:r>
          </a:p>
          <a:p>
            <a:pPr lvl="1"/>
            <a:r>
              <a:rPr lang="en-US" dirty="0" smtClean="0"/>
              <a:t>Automatic segmentation of file formats</a:t>
            </a:r>
          </a:p>
          <a:p>
            <a:pPr lvl="1"/>
            <a:r>
              <a:rPr lang="en-US" dirty="0" smtClean="0"/>
              <a:t>Manual generation of files</a:t>
            </a:r>
          </a:p>
          <a:p>
            <a:pPr lvl="1"/>
            <a:r>
              <a:rPr lang="en-US" dirty="0" smtClean="0"/>
              <a:t>Integration with memory tracing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about the </a:t>
            </a:r>
            <a:r>
              <a:rPr lang="en-US" dirty="0" err="1" smtClean="0"/>
              <a:t>fuzzer</a:t>
            </a:r>
            <a:r>
              <a:rPr lang="en-US" dirty="0" smtClean="0"/>
              <a:t> itself?</a:t>
            </a:r>
            <a:endParaRPr lang="en-US" dirty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Bugs aren’t rare</a:t>
            </a:r>
          </a:p>
          <a:p>
            <a:r>
              <a:rPr lang="en-US" dirty="0" smtClean="0"/>
              <a:t>Bugs aren’t hard to find</a:t>
            </a:r>
          </a:p>
          <a:p>
            <a:r>
              <a:rPr lang="en-US" dirty="0" smtClean="0"/>
              <a:t>Cross Sectional Findings</a:t>
            </a:r>
          </a:p>
          <a:p>
            <a:pPr lvl="1"/>
            <a:r>
              <a:rPr lang="en-US" dirty="0" smtClean="0"/>
              <a:t>Major document platforms may have bugs, but so do their competitors</a:t>
            </a:r>
          </a:p>
          <a:p>
            <a:r>
              <a:rPr lang="en-US" dirty="0" smtClean="0"/>
              <a:t>Longitudinal Findings</a:t>
            </a:r>
          </a:p>
          <a:p>
            <a:pPr lvl="1"/>
            <a:r>
              <a:rPr lang="en-US" dirty="0" smtClean="0"/>
              <a:t>Everybody’s code is getting better</a:t>
            </a:r>
          </a:p>
          <a:p>
            <a:pPr lvl="1"/>
            <a:r>
              <a:rPr lang="en-US" dirty="0" smtClean="0"/>
              <a:t>Nobody’s code is perfect</a:t>
            </a:r>
          </a:p>
          <a:p>
            <a:pPr lvl="1"/>
            <a:r>
              <a:rPr lang="en-US" b="1" dirty="0" smtClean="0"/>
              <a:t>Run the latest version of everything!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Operational Conclusions</a:t>
            </a:r>
            <a:endParaRPr lang="en-US" dirty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Has software quality improved over the last ten years?</a:t>
            </a:r>
          </a:p>
          <a:p>
            <a:pPr lvl="1"/>
            <a:r>
              <a:rPr lang="en-US" dirty="0" smtClean="0"/>
              <a:t>Conclusion:  For the set of formats tested, we find an unambiguous reduction in the number of failures, particularly when those failures show signs of being security-impacting.</a:t>
            </a:r>
            <a:endParaRPr lang="en-US" dirty="0" smtClean="0"/>
          </a:p>
          <a:p>
            <a:r>
              <a:rPr lang="en-US" dirty="0" smtClean="0"/>
              <a:t>What </a:t>
            </a:r>
            <a:r>
              <a:rPr lang="en-US" dirty="0" smtClean="0"/>
              <a:t>next?</a:t>
            </a:r>
          </a:p>
          <a:p>
            <a:pPr lvl="1"/>
            <a:r>
              <a:rPr lang="en-US" dirty="0" smtClean="0"/>
              <a:t>Better </a:t>
            </a:r>
            <a:r>
              <a:rPr lang="en-US" dirty="0" err="1" smtClean="0"/>
              <a:t>fuzzing</a:t>
            </a:r>
            <a:endParaRPr lang="en-US" dirty="0" smtClean="0"/>
          </a:p>
          <a:p>
            <a:pPr lvl="1"/>
            <a:r>
              <a:rPr lang="en-US" b="1" dirty="0" smtClean="0"/>
              <a:t>Releasing of data!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are immediately releasing for analysis the summary data from the fuzz run</a:t>
            </a:r>
          </a:p>
          <a:p>
            <a:pPr lvl="1"/>
            <a:r>
              <a:rPr lang="en-US" dirty="0" smtClean="0"/>
              <a:t>There’s lots of interesting meat to chew on / </a:t>
            </a:r>
            <a:r>
              <a:rPr lang="en-US" dirty="0" smtClean="0"/>
              <a:t>visualize</a:t>
            </a:r>
          </a:p>
          <a:p>
            <a:pPr lvl="1"/>
            <a:r>
              <a:rPr lang="en-US" dirty="0" smtClean="0"/>
              <a:t>Go to </a:t>
            </a:r>
            <a:r>
              <a:rPr lang="en-US" dirty="0" smtClean="0">
                <a:hlinkClick r:id="rId2"/>
              </a:rPr>
              <a:t>www.fuzzmark.com</a:t>
            </a:r>
            <a:r>
              <a:rPr lang="en-US" dirty="0" smtClean="0"/>
              <a:t> for more</a:t>
            </a:r>
            <a:endParaRPr lang="en-US" dirty="0" smtClean="0"/>
          </a:p>
          <a:p>
            <a:r>
              <a:rPr lang="en-US" dirty="0" smtClean="0"/>
              <a:t>We are </a:t>
            </a:r>
            <a:r>
              <a:rPr lang="en-US" i="1" dirty="0" smtClean="0"/>
              <a:t>not</a:t>
            </a:r>
            <a:r>
              <a:rPr lang="en-US" dirty="0" smtClean="0"/>
              <a:t> dropping 0day on anyone</a:t>
            </a:r>
          </a:p>
          <a:p>
            <a:pPr lvl="1"/>
            <a:r>
              <a:rPr lang="en-US" dirty="0" smtClean="0"/>
              <a:t>Will provide the vendors with all the test cases they want</a:t>
            </a:r>
          </a:p>
          <a:p>
            <a:pPr lvl="1"/>
            <a:r>
              <a:rPr lang="en-US" dirty="0" smtClean="0"/>
              <a:t>If you want the test cases, or even the stack traces, they’ll have to give us permission </a:t>
            </a:r>
            <a:r>
              <a:rPr lang="en-US" dirty="0" smtClean="0">
                <a:sym typeface="Wingdings" pitchFamily="2" charset="2"/>
              </a:rPr>
              <a:t></a:t>
            </a: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Oh Yeah, Data!</a:t>
            </a:r>
            <a:endParaRPr lang="en-US" dirty="0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Thanks for all the fish!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Déjà vu Security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3"/>
          </p:nvPr>
        </p:nvSpPr>
        <p:spPr>
          <a:xfrm>
            <a:off x="4800600" y="5410200"/>
            <a:ext cx="4041775" cy="762000"/>
          </a:xfrm>
        </p:spPr>
        <p:txBody>
          <a:bodyPr/>
          <a:lstStyle/>
          <a:p>
            <a:r>
              <a:rPr lang="en-US" dirty="0"/>
              <a:t>DKH Inc.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191000" cy="3941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Adam Cecchetti</a:t>
            </a:r>
          </a:p>
          <a:p>
            <a:pPr marL="0" indent="0">
              <a:buNone/>
            </a:pPr>
            <a:r>
              <a:rPr lang="en-US" dirty="0" smtClean="0">
                <a:hlinkClick r:id="rId2"/>
              </a:rPr>
              <a:t>adam@dejavusecurity.com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Mike Eddington</a:t>
            </a:r>
          </a:p>
          <a:p>
            <a:pPr marL="0" indent="0">
              <a:buNone/>
            </a:pPr>
            <a:r>
              <a:rPr lang="en-US" dirty="0" smtClean="0">
                <a:hlinkClick r:id="rId3"/>
              </a:rPr>
              <a:t>mike@dejavusecurity.com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hlinkClick r:id="rId4"/>
              </a:rPr>
              <a:t>http://dejavusecurity.com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 smtClean="0">
                <a:hlinkClick r:id="rId5"/>
              </a:rPr>
              <a:t>http://peachfuzzer.com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4800600" y="1447800"/>
            <a:ext cx="4041775" cy="39417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Dan </a:t>
            </a:r>
            <a:r>
              <a:rPr lang="en-US" dirty="0" err="1" smtClean="0"/>
              <a:t>Kaminsky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hlinkClick r:id="rId6"/>
              </a:rPr>
              <a:t>dan@doxpara.com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>
                <a:hlinkClick r:id="rId7"/>
              </a:rPr>
              <a:t>http</a:t>
            </a:r>
            <a:r>
              <a:rPr lang="en-US" dirty="0">
                <a:hlinkClick r:id="rId7"/>
              </a:rPr>
              <a:t>://</a:t>
            </a:r>
            <a:r>
              <a:rPr lang="en-US" dirty="0" smtClean="0">
                <a:hlinkClick r:id="rId7"/>
              </a:rPr>
              <a:t>dankaminsky.com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600200" y="4636531"/>
            <a:ext cx="609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http://tinyurl.com/cansecfuzz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13207671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Fundamental </a:t>
            </a:r>
            <a:r>
              <a:rPr lang="en-US" dirty="0" smtClean="0"/>
              <a:t>bias</a:t>
            </a:r>
            <a:endParaRPr lang="en-US" dirty="0" smtClean="0"/>
          </a:p>
          <a:p>
            <a:pPr lvl="1"/>
            <a:r>
              <a:rPr lang="en-US" dirty="0" smtClean="0"/>
              <a:t>Conflation:  Software quality with finder interest</a:t>
            </a:r>
          </a:p>
          <a:p>
            <a:pPr lvl="2"/>
            <a:r>
              <a:rPr lang="en-US" dirty="0" smtClean="0"/>
              <a:t>Interest not only in </a:t>
            </a:r>
            <a:r>
              <a:rPr lang="en-US" i="1" dirty="0" smtClean="0"/>
              <a:t>finding</a:t>
            </a:r>
            <a:r>
              <a:rPr lang="en-US" dirty="0" smtClean="0"/>
              <a:t> the bugs, but </a:t>
            </a:r>
            <a:r>
              <a:rPr lang="en-US" i="1" dirty="0" smtClean="0"/>
              <a:t>reporting</a:t>
            </a:r>
            <a:r>
              <a:rPr lang="en-US" dirty="0" smtClean="0"/>
              <a:t> the bugs</a:t>
            </a:r>
          </a:p>
          <a:p>
            <a:pPr lvl="2"/>
            <a:r>
              <a:rPr lang="en-US" dirty="0" smtClean="0"/>
              <a:t>Major human element (at minimum, difficult/impossible to measure as the exclusive metric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Not that much finder interest </a:t>
            </a:r>
            <a:r>
              <a:rPr lang="en-US" i="1" dirty="0" smtClean="0"/>
              <a:t>that still reports back to vendors</a:t>
            </a:r>
            <a:endParaRPr lang="en-US" dirty="0" smtClean="0"/>
          </a:p>
          <a:p>
            <a:pPr lvl="2"/>
            <a:r>
              <a:rPr lang="en-US" dirty="0" smtClean="0"/>
              <a:t>We have a latency problem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Problem with CVE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Could we take the </a:t>
            </a:r>
            <a:r>
              <a:rPr lang="en-US" dirty="0" smtClean="0"/>
              <a:t>source code </a:t>
            </a:r>
            <a:r>
              <a:rPr lang="en-US" dirty="0" smtClean="0"/>
              <a:t>from a large number of projects, and look at </a:t>
            </a:r>
            <a:r>
              <a:rPr lang="en-US" dirty="0" smtClean="0"/>
              <a:t>the number of “bad things” in the source code?</a:t>
            </a:r>
            <a:endParaRPr lang="en-US" dirty="0" smtClean="0"/>
          </a:p>
          <a:p>
            <a:pPr lvl="1"/>
            <a:r>
              <a:rPr lang="en-US" dirty="0" smtClean="0"/>
              <a:t>Sort of.</a:t>
            </a:r>
          </a:p>
          <a:p>
            <a:pPr lvl="1"/>
            <a:r>
              <a:rPr lang="en-US" dirty="0" smtClean="0"/>
              <a:t>First issue:  Good luck getting source code to targets</a:t>
            </a:r>
          </a:p>
          <a:p>
            <a:pPr lvl="2"/>
            <a:r>
              <a:rPr lang="en-US" dirty="0" smtClean="0"/>
              <a:t>Could be bypassed if companies published their static analysis rates</a:t>
            </a:r>
          </a:p>
          <a:p>
            <a:pPr lvl="2"/>
            <a:r>
              <a:rPr lang="en-US" b="1" dirty="0" smtClean="0"/>
              <a:t>This would actually be pretty cool, hint </a:t>
            </a:r>
            <a:r>
              <a:rPr lang="en-US" b="1" dirty="0" err="1" smtClean="0"/>
              <a:t>hint</a:t>
            </a:r>
            <a:endParaRPr lang="en-US" b="1" dirty="0" smtClean="0"/>
          </a:p>
          <a:p>
            <a:pPr lvl="1"/>
            <a:r>
              <a:rPr lang="en-US" dirty="0" smtClean="0"/>
              <a:t>Second issue: In practice, difficult to distinguish </a:t>
            </a:r>
            <a:r>
              <a:rPr lang="en-US" i="1" dirty="0" smtClean="0"/>
              <a:t>stylistic</a:t>
            </a:r>
            <a:r>
              <a:rPr lang="en-US" dirty="0" smtClean="0"/>
              <a:t> concerns from </a:t>
            </a:r>
            <a:r>
              <a:rPr lang="en-US" i="1" dirty="0" smtClean="0"/>
              <a:t>actual vulnerabilities</a:t>
            </a:r>
          </a:p>
          <a:p>
            <a:pPr lvl="2"/>
            <a:r>
              <a:rPr lang="en-US" dirty="0" smtClean="0"/>
              <a:t>Much bigger </a:t>
            </a:r>
            <a:r>
              <a:rPr lang="en-US" dirty="0" smtClean="0"/>
              <a:t>problem</a:t>
            </a: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Perhaps Static Analysis?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Fuzzing</a:t>
            </a:r>
            <a:r>
              <a:rPr lang="en-US" dirty="0" smtClean="0"/>
              <a:t>:  The use of a large number of generally corrupt and machine generated test cases to attempt to find failure modes in software.</a:t>
            </a:r>
          </a:p>
          <a:p>
            <a:r>
              <a:rPr lang="en-US" b="1" dirty="0" smtClean="0"/>
              <a:t>Is it possible to use the results of large scale </a:t>
            </a:r>
            <a:r>
              <a:rPr lang="en-US" b="1" dirty="0" err="1" smtClean="0"/>
              <a:t>fuzzing</a:t>
            </a:r>
            <a:r>
              <a:rPr lang="en-US" b="1" dirty="0" smtClean="0"/>
              <a:t> as a rough metric for software quality</a:t>
            </a:r>
            <a:r>
              <a:rPr lang="en-US" b="1" dirty="0" smtClean="0"/>
              <a:t>?</a:t>
            </a:r>
          </a:p>
          <a:p>
            <a:pPr lvl="1"/>
            <a:r>
              <a:rPr lang="en-US" b="1" dirty="0" smtClean="0"/>
              <a:t>“</a:t>
            </a:r>
            <a:r>
              <a:rPr lang="en-US" b="1" dirty="0" err="1" smtClean="0"/>
              <a:t>Fuzzmarking</a:t>
            </a:r>
            <a:r>
              <a:rPr lang="en-US" b="1" dirty="0" smtClean="0"/>
              <a:t>”</a:t>
            </a:r>
            <a:endParaRPr lang="en-US" b="1" dirty="0" smtClean="0"/>
          </a:p>
          <a:p>
            <a:pPr lvl="1"/>
            <a:r>
              <a:rPr lang="en-US" dirty="0" smtClean="0"/>
              <a:t>Possibly</a:t>
            </a:r>
            <a:r>
              <a:rPr lang="en-US" dirty="0" smtClean="0"/>
              <a:t>.  There’s even some precedent</a:t>
            </a:r>
          </a:p>
          <a:p>
            <a:pPr lvl="2"/>
            <a:r>
              <a:rPr lang="en-US" dirty="0" err="1" smtClean="0"/>
              <a:t>BreakingPoint’s</a:t>
            </a:r>
            <a:r>
              <a:rPr lang="en-US" dirty="0" smtClean="0"/>
              <a:t> Resiliency Score against networks and network devices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About </a:t>
            </a:r>
            <a:r>
              <a:rPr lang="en-US" dirty="0" err="1" smtClean="0"/>
              <a:t>Fuzzing</a:t>
            </a:r>
            <a:r>
              <a:rPr lang="en-US" dirty="0" smtClean="0"/>
              <a:t>?</a:t>
            </a:r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1690</TotalTime>
  <Words>2750</Words>
  <Application>Microsoft Office PowerPoint</Application>
  <PresentationFormat>On-screen Show (4:3)</PresentationFormat>
  <Paragraphs>413</Paragraphs>
  <Slides>64</Slides>
  <Notes>0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65" baseType="lpstr">
      <vt:lpstr>Concourse</vt:lpstr>
      <vt:lpstr>Showing How Security Has (And Hasn't) Improved, After Ten Years Of Trying</vt:lpstr>
      <vt:lpstr>History (As I See It)</vt:lpstr>
      <vt:lpstr>The Push For Metrics</vt:lpstr>
      <vt:lpstr>Can We Get Metrics For Software Quality?</vt:lpstr>
      <vt:lpstr>A Fundamental Question</vt:lpstr>
      <vt:lpstr>What Sort Of Experiments Could We Try?</vt:lpstr>
      <vt:lpstr>The Problem with CVE</vt:lpstr>
      <vt:lpstr>Perhaps Static Analysis?</vt:lpstr>
      <vt:lpstr>What About Fuzzing?</vt:lpstr>
      <vt:lpstr>Lets Start With The Highest Risk Stuff</vt:lpstr>
      <vt:lpstr>Cross Sectional Studies: Which Parsers Are (Maybe) Safest?</vt:lpstr>
      <vt:lpstr>Longitudinal Studies: When </vt:lpstr>
      <vt:lpstr>188,000 Crashes In 44 Days</vt:lpstr>
      <vt:lpstr>PROCESS</vt:lpstr>
      <vt:lpstr>Obtain Sample Files</vt:lpstr>
      <vt:lpstr>Generate Fuzzed Files</vt:lpstr>
      <vt:lpstr>Peach Farm</vt:lpstr>
      <vt:lpstr>Running of the Fuzzers</vt:lpstr>
      <vt:lpstr>Verify Logs</vt:lpstr>
      <vt:lpstr>Mine Logs</vt:lpstr>
      <vt:lpstr>How Not To Fuzz Fuzzing</vt:lpstr>
      <vt:lpstr>Opening the Program</vt:lpstr>
      <vt:lpstr>Personality traits</vt:lpstr>
      <vt:lpstr>Click here to punch clippy</vt:lpstr>
      <vt:lpstr>Files from the internet why not DLLs?</vt:lpstr>
      <vt:lpstr>Parsing the file</vt:lpstr>
      <vt:lpstr>Things to check for</vt:lpstr>
      <vt:lpstr>Recording the results</vt:lpstr>
      <vt:lpstr>Data Analysis (Naïve And Totally Misleading Edition)</vt:lpstr>
      <vt:lpstr>You don’t fix crashes.  You fix bugs.</vt:lpstr>
      <vt:lpstr>Told you !exploitable was important</vt:lpstr>
      <vt:lpstr>Unique Crashes</vt:lpstr>
      <vt:lpstr>Slicing Things Down</vt:lpstr>
      <vt:lpstr>What About Severity?</vt:lpstr>
      <vt:lpstr>Now, lets merge Severity with our other metrics…</vt:lpstr>
      <vt:lpstr>Office vs. StarOffice 2003/7/10 (Exploitable/Probably Exploitable)</vt:lpstr>
      <vt:lpstr>Ghostview vs. Foxit vs. Reader 2003/7/10 (E/PE)</vt:lpstr>
      <vt:lpstr>Systematic Fuzzing Seems To Reflect Improving Code Quality</vt:lpstr>
      <vt:lpstr>Can One Compare File Formats With Fuzzmarking?</vt:lpstr>
      <vt:lpstr>Danger!</vt:lpstr>
      <vt:lpstr>At least we know where we stand in this case</vt:lpstr>
      <vt:lpstr>At First Glance, Does Seem Like .doc has more bugs than others</vt:lpstr>
      <vt:lpstr>When you filter to E/PE, the formats get equal…</vt:lpstr>
      <vt:lpstr>Only Simultaneously Viewing Severity/Version/Type Helps</vt:lpstr>
      <vt:lpstr>Analysis</vt:lpstr>
      <vt:lpstr>What About The UNKNOWN cases?</vt:lpstr>
      <vt:lpstr>Office vs. StarOffice 2003/7/10 (UNKNOWN)</vt:lpstr>
      <vt:lpstr>From The Unknown Data…</vt:lpstr>
      <vt:lpstr>Ghostview vs. Foxit vs. Reader 2003/7/10 (UNKNOWN)</vt:lpstr>
      <vt:lpstr>What About PDF?</vt:lpstr>
      <vt:lpstr>Another Possible Metric: Bug Rarity Profiles</vt:lpstr>
      <vt:lpstr>Number of Crashes Per Unique Bug (A “Spectral Fingerprint” For Fuzzmarking)</vt:lpstr>
      <vt:lpstr>What About Bugs That Hit More Than One Target?</vt:lpstr>
      <vt:lpstr>Can We Do Better With Viz?</vt:lpstr>
      <vt:lpstr>Office Word 2003/2007/2010 v. OpenOffice 2003/2007/2010 [0]</vt:lpstr>
      <vt:lpstr>Exploitable in Writer 2003, Unknown in Word 2003/2007/2010</vt:lpstr>
      <vt:lpstr>Easy Dereferencing Back To Major Hashes</vt:lpstr>
      <vt:lpstr>Other Neat Profiles (About 2000 Total)</vt:lpstr>
      <vt:lpstr>Potential Issues</vt:lpstr>
      <vt:lpstr>What about the fuzzer itself?</vt:lpstr>
      <vt:lpstr>Operational Conclusions</vt:lpstr>
      <vt:lpstr>Conclusion</vt:lpstr>
      <vt:lpstr>Oh Yeah, Data!</vt:lpstr>
      <vt:lpstr>Thanks for all the fish!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188,000 Crashes in 44 Days</dc:title>
  <dc:creator>dan</dc:creator>
  <cp:lastModifiedBy>dan</cp:lastModifiedBy>
  <cp:revision>193</cp:revision>
  <dcterms:created xsi:type="dcterms:W3CDTF">2011-03-08T11:19:19Z</dcterms:created>
  <dcterms:modified xsi:type="dcterms:W3CDTF">2011-03-11T17:46:06Z</dcterms:modified>
</cp:coreProperties>
</file>