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48"/>
  </p:notesMasterIdLst>
  <p:handoutMasterIdLst>
    <p:handoutMasterId r:id="rId49"/>
  </p:handoutMasterIdLst>
  <p:sldIdLst>
    <p:sldId id="256" r:id="rId2"/>
    <p:sldId id="345" r:id="rId3"/>
    <p:sldId id="379" r:id="rId4"/>
    <p:sldId id="348" r:id="rId5"/>
    <p:sldId id="349" r:id="rId6"/>
    <p:sldId id="380" r:id="rId7"/>
    <p:sldId id="381" r:id="rId8"/>
    <p:sldId id="382" r:id="rId9"/>
    <p:sldId id="397" r:id="rId10"/>
    <p:sldId id="409" r:id="rId11"/>
    <p:sldId id="456" r:id="rId12"/>
    <p:sldId id="398" r:id="rId13"/>
    <p:sldId id="393" r:id="rId14"/>
    <p:sldId id="419" r:id="rId15"/>
    <p:sldId id="435" r:id="rId16"/>
    <p:sldId id="404" r:id="rId17"/>
    <p:sldId id="425" r:id="rId18"/>
    <p:sldId id="426" r:id="rId19"/>
    <p:sldId id="417" r:id="rId20"/>
    <p:sldId id="421" r:id="rId21"/>
    <p:sldId id="454" r:id="rId22"/>
    <p:sldId id="423" r:id="rId23"/>
    <p:sldId id="422" r:id="rId24"/>
    <p:sldId id="455" r:id="rId25"/>
    <p:sldId id="406" r:id="rId26"/>
    <p:sldId id="407" r:id="rId27"/>
    <p:sldId id="408" r:id="rId28"/>
    <p:sldId id="441" r:id="rId29"/>
    <p:sldId id="442" r:id="rId30"/>
    <p:sldId id="443" r:id="rId31"/>
    <p:sldId id="444" r:id="rId32"/>
    <p:sldId id="445" r:id="rId33"/>
    <p:sldId id="447" r:id="rId34"/>
    <p:sldId id="448" r:id="rId35"/>
    <p:sldId id="449" r:id="rId36"/>
    <p:sldId id="450" r:id="rId37"/>
    <p:sldId id="451" r:id="rId38"/>
    <p:sldId id="457" r:id="rId39"/>
    <p:sldId id="458" r:id="rId40"/>
    <p:sldId id="436" r:id="rId41"/>
    <p:sldId id="437" r:id="rId42"/>
    <p:sldId id="438" r:id="rId43"/>
    <p:sldId id="439" r:id="rId44"/>
    <p:sldId id="440" r:id="rId45"/>
    <p:sldId id="459" r:id="rId46"/>
    <p:sldId id="377" r:id="rId47"/>
  </p:sldIdLst>
  <p:sldSz cx="9144000" cy="6858000" type="screen4x3"/>
  <p:notesSz cx="9926638" cy="6797675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lr>
        <a:srgbClr val="CC3300"/>
      </a:buClr>
      <a:buFont typeface="Arial" charset="0"/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lr>
        <a:srgbClr val="CC3300"/>
      </a:buClr>
      <a:buFont typeface="Arial" charset="0"/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lr>
        <a:srgbClr val="CC3300"/>
      </a:buClr>
      <a:buFont typeface="Arial" charset="0"/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lr>
        <a:srgbClr val="CC3300"/>
      </a:buClr>
      <a:buFont typeface="Arial" charset="0"/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lr>
        <a:srgbClr val="CC3300"/>
      </a:buClr>
      <a:buFont typeface="Arial" charset="0"/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buhagiar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79C1"/>
    <a:srgbClr val="235486"/>
    <a:srgbClr val="004376"/>
    <a:srgbClr val="005DA2"/>
    <a:srgbClr val="BFDDEF"/>
    <a:srgbClr val="D9EBF6"/>
    <a:srgbClr val="408516"/>
    <a:srgbClr val="339900"/>
    <a:srgbClr val="009900"/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190" autoAdjust="0"/>
    <p:restoredTop sz="95780" autoAdjust="0"/>
  </p:normalViewPr>
  <p:slideViewPr>
    <p:cSldViewPr snapToGrid="0" showGuides="1">
      <p:cViewPr varScale="1">
        <p:scale>
          <a:sx n="79" d="100"/>
          <a:sy n="79" d="100"/>
        </p:scale>
        <p:origin x="-870" y="-78"/>
      </p:cViewPr>
      <p:guideLst>
        <p:guide orient="horz" pos="802"/>
        <p:guide pos="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112" d="100"/>
          <a:sy n="112" d="100"/>
        </p:scale>
        <p:origin x="-240" y="-84"/>
      </p:cViewPr>
      <p:guideLst>
        <p:guide orient="horz" pos="2141"/>
        <p:guide pos="312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338" y="0"/>
            <a:ext cx="430371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FDF51AA-9A3A-4467-A778-413CA845B9F5}" type="datetimeFigureOut">
              <a:rPr lang="en-US"/>
              <a:pPr>
                <a:defRPr/>
              </a:pPr>
              <a:t>9/12/2011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338" y="6456363"/>
            <a:ext cx="4303712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288A54-ABAD-40EB-9E3A-D007235D4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7266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1E8F2-9309-47CF-9376-F85E02F29B54}" type="datetimeFigureOut">
              <a:rPr lang="en-GB" smtClean="0"/>
              <a:pPr/>
              <a:t>12/09/2011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96A07-DAD6-4DE3-AFDD-58E0D20CEF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866400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Studio\Products\MailArchiver\PPT\Images\ppt-divider_produc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6" y="3745476"/>
            <a:ext cx="6525569" cy="826523"/>
          </a:xfrm>
          <a:prstGeom prst="rect">
            <a:avLst/>
          </a:prstGeom>
        </p:spPr>
        <p:txBody>
          <a:bodyPr anchor="t"/>
          <a:lstStyle>
            <a:lvl1pPr algn="ctr">
              <a:defRPr sz="1600" b="0" i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2" descr="N:\Studio\MailArchiver\PPT\Images\lines.png"/>
          <p:cNvPicPr>
            <a:picLocks noChangeAspect="1" noChangeArrowheads="1"/>
          </p:cNvPicPr>
          <p:nvPr userDrawn="1"/>
        </p:nvPicPr>
        <p:blipFill>
          <a:blip r:embed="rId3" cstate="print"/>
          <a:srcRect l="1310" r="3263" b="736"/>
          <a:stretch>
            <a:fillRect/>
          </a:stretch>
        </p:blipFill>
        <p:spPr bwMode="auto">
          <a:xfrm>
            <a:off x="0" y="5647765"/>
            <a:ext cx="9144000" cy="1210235"/>
          </a:xfrm>
          <a:prstGeom prst="rect">
            <a:avLst/>
          </a:prstGeom>
          <a:noFill/>
        </p:spPr>
      </p:pic>
      <p:pic>
        <p:nvPicPr>
          <p:cNvPr id="8" name="Picture 2" descr="N:\Studio\Logo\GFI_logo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7002" y="6381750"/>
            <a:ext cx="462688" cy="203420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:\Studio\Products\MailArchiver\PPT\Images\ppt-divider_bg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500813"/>
          </a:xfrm>
          <a:prstGeom prst="rect">
            <a:avLst/>
          </a:prstGeom>
          <a:noFill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59594" y="1"/>
            <a:ext cx="8024813" cy="5867400"/>
          </a:xfrm>
          <a:effectLst>
            <a:outerShdw blurRad="50800" dist="25400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anchor="ctr"/>
          <a:lstStyle>
            <a:lvl1pPr algn="ctr">
              <a:spcAft>
                <a:spcPts val="600"/>
              </a:spcAft>
              <a:defRPr sz="3200" i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5" name="Picture 2" descr="N:\Studio\MailArchiver\PPT\Images\lines.png"/>
          <p:cNvPicPr>
            <a:picLocks noChangeAspect="1" noChangeArrowheads="1"/>
          </p:cNvPicPr>
          <p:nvPr userDrawn="1"/>
        </p:nvPicPr>
        <p:blipFill>
          <a:blip r:embed="rId3" cstate="print"/>
          <a:srcRect l="1310" r="3263" b="736"/>
          <a:stretch>
            <a:fillRect/>
          </a:stretch>
        </p:blipFill>
        <p:spPr bwMode="auto">
          <a:xfrm>
            <a:off x="0" y="5647765"/>
            <a:ext cx="9144000" cy="1210235"/>
          </a:xfrm>
          <a:prstGeom prst="rect">
            <a:avLst/>
          </a:prstGeom>
          <a:noFill/>
        </p:spPr>
      </p:pic>
      <p:pic>
        <p:nvPicPr>
          <p:cNvPr id="9" name="Picture 2" descr="N:\Studio\Logo\GFI_logo_RG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7002" y="6381750"/>
            <a:ext cx="462688" cy="203420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&amp;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975" y="1268413"/>
            <a:ext cx="8032750" cy="4568825"/>
          </a:xfrm>
        </p:spPr>
        <p:txBody>
          <a:bodyPr/>
          <a:lstStyle>
            <a:lvl1pPr marL="0" indent="0">
              <a:buClr>
                <a:srgbClr val="0079C1"/>
              </a:buClr>
              <a:buSzPct val="120000"/>
              <a:buFontTx/>
              <a:buNone/>
              <a:defRPr sz="1800"/>
            </a:lvl1pPr>
            <a:lvl2pPr marL="717550" indent="-358775">
              <a:spcBef>
                <a:spcPts val="300"/>
              </a:spcBef>
              <a:buSzPct val="120000"/>
              <a:buFont typeface="Vrinda" pitchFamily="34" charset="0"/>
              <a:buChar char="»"/>
              <a:defRPr sz="1800"/>
            </a:lvl2pPr>
            <a:lvl3pPr marL="982663" indent="-260350">
              <a:defRPr sz="1600"/>
            </a:lvl3pPr>
            <a:lvl4pPr marL="1162050" indent="-179388">
              <a:defRPr sz="1600"/>
            </a:lvl4pPr>
            <a:lvl5pPr marL="1435100" indent="-273050">
              <a:spcBef>
                <a:spcPts val="450"/>
              </a:spcBef>
              <a:buFont typeface="Arial" pitchFamily="34" charset="0"/>
              <a:buChar char="–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1271507"/>
            <a:ext cx="8031600" cy="4565731"/>
          </a:xfrm>
        </p:spPr>
        <p:txBody>
          <a:bodyPr/>
          <a:lstStyle>
            <a:lvl1pPr>
              <a:buClr>
                <a:srgbClr val="0079C1"/>
              </a:buClr>
              <a:buSzPct val="120000"/>
              <a:buFont typeface="Vrinda" pitchFamily="34" charset="0"/>
              <a:buChar char="»"/>
              <a:defRPr/>
            </a:lvl1pPr>
            <a:lvl2pPr marL="717550" indent="-358775">
              <a:spcBef>
                <a:spcPts val="500"/>
              </a:spcBef>
              <a:buSzPct val="120000"/>
              <a:buFont typeface="Arial" pitchFamily="34" charset="0"/>
              <a:buChar char="□"/>
              <a:defRPr sz="1600"/>
            </a:lvl2pPr>
            <a:lvl3pPr marL="982663" indent="-265113">
              <a:buSzPct val="100000"/>
              <a:buFont typeface="Arial" pitchFamily="34" charset="0"/>
              <a:buChar char="&gt;"/>
              <a:defRPr/>
            </a:lvl3pPr>
            <a:lvl4pPr marL="1162050" indent="-179388">
              <a:spcBef>
                <a:spcPts val="450"/>
              </a:spcBef>
              <a:buFont typeface="Arial" pitchFamily="34" charset="0"/>
              <a:buChar char="•"/>
              <a:defRPr/>
            </a:lvl4pPr>
            <a:lvl5pPr marL="1435100" marR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9C1"/>
              </a:buClr>
              <a:buSzTx/>
              <a:buFont typeface="Arial" pitchFamily="34" charset="0"/>
              <a:buChar char="–"/>
              <a:tabLst>
                <a:tab pos="7802563" algn="r"/>
              </a:tabLst>
              <a:defRPr i="0"/>
            </a:lvl5pPr>
            <a:lvl9pPr marL="273050" indent="-273050" defTabSz="914400">
              <a:buNone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:\Studio\MailArchiver\PPT\Images\lines.png"/>
          <p:cNvPicPr>
            <a:picLocks noChangeAspect="1" noChangeArrowheads="1"/>
          </p:cNvPicPr>
          <p:nvPr/>
        </p:nvPicPr>
        <p:blipFill>
          <a:blip r:embed="rId6" cstate="print"/>
          <a:srcRect l="1310" r="3263" b="736"/>
          <a:stretch>
            <a:fillRect/>
          </a:stretch>
        </p:blipFill>
        <p:spPr bwMode="auto">
          <a:xfrm>
            <a:off x="0" y="5647765"/>
            <a:ext cx="9144000" cy="1210235"/>
          </a:xfrm>
          <a:prstGeom prst="rect">
            <a:avLst/>
          </a:prstGeom>
          <a:noFill/>
        </p:spPr>
      </p:pic>
      <p:sp>
        <p:nvSpPr>
          <p:cNvPr id="2050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561975" y="295275"/>
            <a:ext cx="8024813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1975" y="1268413"/>
            <a:ext cx="80137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 Fifth level</a:t>
            </a:r>
            <a:endParaRPr lang="en-US" smtClean="0"/>
          </a:p>
        </p:txBody>
      </p:sp>
      <p:sp>
        <p:nvSpPr>
          <p:cNvPr id="10" name="TextBox 9"/>
          <p:cNvSpPr txBox="1"/>
          <p:nvPr/>
        </p:nvSpPr>
        <p:spPr>
          <a:xfrm>
            <a:off x="8429625" y="104775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E7DBBA0-5C6B-47A1-9E98-BFACD941CDFB}" type="slidenum">
              <a:rPr lang="en-GB" sz="800" i="1" smtClean="0">
                <a:solidFill>
                  <a:schemeClr val="bg2"/>
                </a:solidFill>
              </a:rPr>
              <a:pPr algn="r"/>
              <a:t>‹#›</a:t>
            </a:fld>
            <a:endParaRPr lang="en-GB" sz="800" i="1" dirty="0">
              <a:solidFill>
                <a:schemeClr val="bg2"/>
              </a:solidFill>
            </a:endParaRPr>
          </a:p>
        </p:txBody>
      </p:sp>
      <p:pic>
        <p:nvPicPr>
          <p:cNvPr id="12" name="Picture 2" descr="N:\Studio\Logo\GFI_logo_RGB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7002" y="6381750"/>
            <a:ext cx="462688" cy="20342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83" r:id="rId3"/>
    <p:sldLayoutId id="2147483984" r:id="rId4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9C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9C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9C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9C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CC3300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42925" indent="-363538" algn="l" rtl="0" eaLnBrk="0" fontAlgn="base" hangingPunct="0">
        <a:spcBef>
          <a:spcPct val="20000"/>
        </a:spcBef>
        <a:spcAft>
          <a:spcPct val="0"/>
        </a:spcAft>
        <a:buClr>
          <a:srgbClr val="0079C1"/>
        </a:buClr>
        <a:buSzPct val="120000"/>
        <a:buFont typeface="Vrinda" pitchFamily="34" charset="0"/>
        <a:buChar char="»"/>
        <a:defRPr>
          <a:solidFill>
            <a:schemeClr val="tx1"/>
          </a:solidFill>
          <a:latin typeface="+mn-lt"/>
        </a:defRPr>
      </a:lvl2pPr>
      <a:lvl3pPr marL="896938" indent="-355600" algn="l" rtl="0" eaLnBrk="0" fontAlgn="base" hangingPunct="0">
        <a:spcBef>
          <a:spcPct val="20000"/>
        </a:spcBef>
        <a:spcAft>
          <a:spcPct val="0"/>
        </a:spcAft>
        <a:buClr>
          <a:srgbClr val="0079C1"/>
        </a:buClr>
        <a:buSzPct val="120000"/>
        <a:buFont typeface="Arial" charset="0"/>
        <a:buChar char="□"/>
        <a:defRPr sz="1600">
          <a:solidFill>
            <a:schemeClr val="tx1"/>
          </a:solidFill>
          <a:latin typeface="+mn-lt"/>
        </a:defRPr>
      </a:lvl3pPr>
      <a:lvl4pPr marL="1165225" indent="-268288" algn="l" rtl="0" eaLnBrk="0" fontAlgn="base" hangingPunct="0">
        <a:spcBef>
          <a:spcPct val="20000"/>
        </a:spcBef>
        <a:spcAft>
          <a:spcPct val="0"/>
        </a:spcAft>
        <a:buClr>
          <a:srgbClr val="0079C1"/>
        </a:buClr>
        <a:buFont typeface="Arial" charset="0"/>
        <a:buChar char="&gt;"/>
        <a:defRPr sz="1600">
          <a:solidFill>
            <a:schemeClr val="tx1"/>
          </a:solidFill>
          <a:latin typeface="+mn-lt"/>
        </a:defRPr>
      </a:lvl4pPr>
      <a:lvl5pPr marL="1431925" indent="-266700" algn="l" rtl="0" eaLnBrk="0" fontAlgn="base" hangingPunct="0">
        <a:spcBef>
          <a:spcPct val="20000"/>
        </a:spcBef>
        <a:spcAft>
          <a:spcPct val="0"/>
        </a:spcAft>
        <a:buClr>
          <a:srgbClr val="0079C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5pPr>
      <a:lvl6pPr marL="22860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defRPr sz="1600">
          <a:solidFill>
            <a:schemeClr val="tx1"/>
          </a:solidFill>
          <a:latin typeface="+mn-lt"/>
        </a:defRPr>
      </a:lvl6pPr>
      <a:lvl7pPr marL="27432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defRPr sz="1600">
          <a:solidFill>
            <a:schemeClr val="tx1"/>
          </a:solidFill>
          <a:latin typeface="+mn-lt"/>
        </a:defRPr>
      </a:lvl7pPr>
      <a:lvl8pPr marL="32004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defRPr sz="1600">
          <a:solidFill>
            <a:schemeClr val="tx1"/>
          </a:solidFill>
          <a:latin typeface="+mn-lt"/>
        </a:defRPr>
      </a:lvl8pPr>
      <a:lvl9pPr marL="3657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10" Type="http://schemas.openxmlformats.org/officeDocument/2006/relationships/image" Target="../media/image71.gif"/><Relationship Id="rId4" Type="http://schemas.openxmlformats.org/officeDocument/2006/relationships/image" Target="../media/image65.gif"/><Relationship Id="rId9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fi.com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hyperlink" Target="twitter.com/paperghost" TargetMode="External"/><Relationship Id="rId5" Type="http://schemas.openxmlformats.org/officeDocument/2006/relationships/hyperlink" Target="twitter.com/gfilabsph" TargetMode="External"/><Relationship Id="rId4" Type="http://schemas.openxmlformats.org/officeDocument/2006/relationships/hyperlink" Target="sunbeltblog.blogspot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703" y="3063744"/>
            <a:ext cx="6525569" cy="1064030"/>
          </a:xfrm>
        </p:spPr>
        <p:txBody>
          <a:bodyPr/>
          <a:lstStyle/>
          <a:p>
            <a:r>
              <a:rPr lang="en-GB" b="1" dirty="0" smtClean="0"/>
              <a:t>Console (In)Security: The Oncoming Storm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</a:rPr>
              <a:t>Chris 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Boyd, Senior Threat Researcher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Gamers in gaming sessions (can include system tampering)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Social engineering / rogue programs online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Attacking the console maker (databases, live support)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of Attack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6081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703" y="3063744"/>
            <a:ext cx="6525569" cy="1064030"/>
          </a:xfrm>
        </p:spPr>
        <p:txBody>
          <a:bodyPr/>
          <a:lstStyle/>
          <a:p>
            <a:r>
              <a:rPr lang="en-GB" b="1" dirty="0" smtClean="0"/>
              <a:t>Under the Hood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IMG_44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IMG_44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5720" y="2571744"/>
            <a:ext cx="8715436" cy="28575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42844" y="1285860"/>
            <a:ext cx="1785950" cy="11430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286644" y="785794"/>
            <a:ext cx="1857356" cy="7858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IMG_44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IMG_44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xboxstuff5.g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268760"/>
            <a:ext cx="7272808" cy="4680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Incentives make you a target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When cc details decrease in value, gaming PII can put the price back up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Gaming accounts an established commodity on the black market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/ Reward – but mostly risk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6081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703" y="3063744"/>
            <a:ext cx="6525569" cy="1064030"/>
          </a:xfrm>
        </p:spPr>
        <p:txBody>
          <a:bodyPr/>
          <a:lstStyle/>
          <a:p>
            <a:r>
              <a:rPr lang="en-GB" b="1" dirty="0" smtClean="0"/>
              <a:t>Tools of the Trade</a:t>
            </a:r>
            <a:r>
              <a:rPr lang="en-GB" b="1" dirty="0"/>
              <a:t/>
            </a:r>
            <a:br>
              <a:rPr lang="en-GB" b="1" dirty="0"/>
            </a:b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hdtransf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428736"/>
            <a:ext cx="5201247" cy="5143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gshacking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812" y="1123950"/>
            <a:ext cx="6048375" cy="4610100"/>
          </a:xfrm>
          <a:prstGeom prst="rect">
            <a:avLst/>
          </a:prstGeom>
        </p:spPr>
      </p:pic>
      <p:pic>
        <p:nvPicPr>
          <p:cNvPr id="5" name="Picture 4" descr="gshacking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642918"/>
            <a:ext cx="6108882" cy="58049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Tools of the Trade</a:t>
            </a:r>
            <a:endParaRPr lang="en-GB" dirty="0"/>
          </a:p>
        </p:txBody>
      </p:sp>
      <p:pic>
        <p:nvPicPr>
          <p:cNvPr id="6" name="Picture 5" descr="unlock servic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428736"/>
            <a:ext cx="7856945" cy="4000528"/>
          </a:xfrm>
          <a:prstGeom prst="rect">
            <a:avLst/>
          </a:prstGeom>
        </p:spPr>
      </p:pic>
      <p:pic>
        <p:nvPicPr>
          <p:cNvPr id="7" name="Picture 6" descr="3758268801_dd43c2bcc6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357298"/>
            <a:ext cx="7872441" cy="41556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of the Trade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xplor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612" y="1271587"/>
            <a:ext cx="5438775" cy="4314825"/>
          </a:xfrm>
          <a:prstGeom prst="rect">
            <a:avLst/>
          </a:prstGeom>
        </p:spPr>
      </p:pic>
      <p:pic>
        <p:nvPicPr>
          <p:cNvPr id="6" name="Picture 5" descr="xplor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2612" y="1271587"/>
            <a:ext cx="5438775" cy="4314825"/>
          </a:xfrm>
          <a:prstGeom prst="rect">
            <a:avLst/>
          </a:prstGeom>
        </p:spPr>
      </p:pic>
      <p:pic>
        <p:nvPicPr>
          <p:cNvPr id="7" name="Picture 6" descr="xplorer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2612" y="1271587"/>
            <a:ext cx="5438775" cy="4314825"/>
          </a:xfrm>
          <a:prstGeom prst="rect">
            <a:avLst/>
          </a:prstGeom>
        </p:spPr>
      </p:pic>
      <p:pic>
        <p:nvPicPr>
          <p:cNvPr id="8" name="Picture 7" descr="hxingsav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7356" y="1285860"/>
            <a:ext cx="5429288" cy="4286280"/>
          </a:xfrm>
          <a:prstGeom prst="rect">
            <a:avLst/>
          </a:prstGeom>
        </p:spPr>
      </p:pic>
      <p:pic>
        <p:nvPicPr>
          <p:cNvPr id="9" name="Picture 8" descr="calc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7356" y="1285860"/>
            <a:ext cx="5429288" cy="4286280"/>
          </a:xfrm>
          <a:prstGeom prst="rect">
            <a:avLst/>
          </a:prstGeom>
        </p:spPr>
      </p:pic>
      <p:pic>
        <p:nvPicPr>
          <p:cNvPr id="10" name="Picture 9" descr="pin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5715016"/>
            <a:ext cx="2143140" cy="972146"/>
          </a:xfrm>
          <a:prstGeom prst="rect">
            <a:avLst/>
          </a:prstGeom>
        </p:spPr>
      </p:pic>
      <p:pic>
        <p:nvPicPr>
          <p:cNvPr id="11" name="Picture 10" descr="be7p1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20" y="1643050"/>
            <a:ext cx="1428750" cy="2857500"/>
          </a:xfrm>
          <a:prstGeom prst="rect">
            <a:avLst/>
          </a:prstGeom>
        </p:spPr>
      </p:pic>
      <p:pic>
        <p:nvPicPr>
          <p:cNvPr id="12" name="Picture 11" descr="346x6w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00958" y="1857364"/>
            <a:ext cx="1428750" cy="2857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 back when…</a:t>
            </a:r>
            <a:endParaRPr lang="en-US" dirty="0"/>
          </a:p>
        </p:txBody>
      </p:sp>
      <p:pic>
        <p:nvPicPr>
          <p:cNvPr id="6" name="Content Placeholder 5" descr="2772114038_a0f3a7e2a1_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33790" y="1271588"/>
            <a:ext cx="6087533" cy="4565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722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hexin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000240"/>
            <a:ext cx="5429288" cy="2857519"/>
          </a:xfrm>
          <a:prstGeom prst="rect">
            <a:avLst/>
          </a:prstGeom>
        </p:spPr>
      </p:pic>
      <p:pic>
        <p:nvPicPr>
          <p:cNvPr id="6" name="Picture 5" descr="hexin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1662" y="1966912"/>
            <a:ext cx="5400675" cy="2924175"/>
          </a:xfrm>
          <a:prstGeom prst="rect">
            <a:avLst/>
          </a:prstGeom>
        </p:spPr>
      </p:pic>
      <p:pic>
        <p:nvPicPr>
          <p:cNvPr id="7" name="Picture 6" descr="hexing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356" y="1928802"/>
            <a:ext cx="5429287" cy="3000395"/>
          </a:xfrm>
          <a:prstGeom prst="rect">
            <a:avLst/>
          </a:prstGeom>
        </p:spPr>
      </p:pic>
      <p:pic>
        <p:nvPicPr>
          <p:cNvPr id="8" name="Picture 7" descr="hexing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7356" y="1928801"/>
            <a:ext cx="5429288" cy="3000397"/>
          </a:xfrm>
          <a:prstGeom prst="rect">
            <a:avLst/>
          </a:prstGeom>
        </p:spPr>
      </p:pic>
      <p:pic>
        <p:nvPicPr>
          <p:cNvPr id="9" name="Picture 8" descr="hexing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2643182"/>
            <a:ext cx="638175" cy="13811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1071538" y="2928934"/>
            <a:ext cx="2714644" cy="71438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hexing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034" y="714356"/>
            <a:ext cx="7134225" cy="5343525"/>
          </a:xfrm>
          <a:prstGeom prst="rect">
            <a:avLst/>
          </a:prstGeom>
        </p:spPr>
      </p:pic>
      <p:pic>
        <p:nvPicPr>
          <p:cNvPr id="12" name="Picture 11" descr="hexing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034" y="714356"/>
            <a:ext cx="7162800" cy="5362575"/>
          </a:xfrm>
          <a:prstGeom prst="rect">
            <a:avLst/>
          </a:prstGeom>
        </p:spPr>
      </p:pic>
      <p:pic>
        <p:nvPicPr>
          <p:cNvPr id="13" name="Picture 12" descr="hexing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034" y="714356"/>
            <a:ext cx="7153275" cy="5353050"/>
          </a:xfrm>
          <a:prstGeom prst="rect">
            <a:avLst/>
          </a:prstGeom>
        </p:spPr>
      </p:pic>
      <p:pic>
        <p:nvPicPr>
          <p:cNvPr id="14" name="Picture 13" descr="hexing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34" y="714356"/>
            <a:ext cx="7172325" cy="5353050"/>
          </a:xfrm>
          <a:prstGeom prst="rect">
            <a:avLst/>
          </a:prstGeom>
        </p:spPr>
      </p:pic>
      <p:pic>
        <p:nvPicPr>
          <p:cNvPr id="15" name="Picture 14" descr="hexing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0034" y="714356"/>
            <a:ext cx="7162800" cy="5372100"/>
          </a:xfrm>
          <a:prstGeom prst="rect">
            <a:avLst/>
          </a:prstGeom>
        </p:spPr>
      </p:pic>
      <p:pic>
        <p:nvPicPr>
          <p:cNvPr id="16" name="Picture 15" descr="hexing1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0034" y="714356"/>
            <a:ext cx="7153275" cy="5362575"/>
          </a:xfrm>
          <a:prstGeom prst="rect">
            <a:avLst/>
          </a:prstGeom>
        </p:spPr>
      </p:pic>
      <p:pic>
        <p:nvPicPr>
          <p:cNvPr id="17" name="Picture 16" descr="hexing14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0034" y="714356"/>
            <a:ext cx="7153275" cy="5362575"/>
          </a:xfrm>
          <a:prstGeom prst="rect">
            <a:avLst/>
          </a:prstGeom>
        </p:spPr>
      </p:pic>
      <p:pic>
        <p:nvPicPr>
          <p:cNvPr id="18" name="Picture 17" descr="hexing1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0034" y="714356"/>
            <a:ext cx="7162800" cy="5362575"/>
          </a:xfrm>
          <a:prstGeom prst="rect">
            <a:avLst/>
          </a:prstGeom>
        </p:spPr>
      </p:pic>
      <p:pic>
        <p:nvPicPr>
          <p:cNvPr id="19" name="Picture 18" descr="hexing1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214678" y="1714488"/>
            <a:ext cx="4143375" cy="1552575"/>
          </a:xfrm>
          <a:prstGeom prst="rect">
            <a:avLst/>
          </a:prstGeom>
        </p:spPr>
      </p:pic>
      <p:pic>
        <p:nvPicPr>
          <p:cNvPr id="20" name="Picture 19" descr="hexing17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43438" y="3357561"/>
            <a:ext cx="2928958" cy="2629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Do well in a game, earn </a:t>
            </a:r>
            <a:r>
              <a:rPr lang="en-GB" dirty="0" err="1" smtClean="0"/>
              <a:t>Gamerscore</a:t>
            </a:r>
            <a:r>
              <a:rPr lang="en-GB" dirty="0" smtClean="0"/>
              <a:t> / Trophies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err="1" smtClean="0"/>
              <a:t>Gamerscore</a:t>
            </a:r>
            <a:r>
              <a:rPr lang="en-GB" dirty="0" smtClean="0"/>
              <a:t>: accumulated Achievement points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The score will only ever go up, giving permanent value to the account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Gamerscore</a:t>
            </a:r>
            <a:r>
              <a:rPr lang="en-US" dirty="0" smtClean="0"/>
              <a:t> / Trophies</a:t>
            </a:r>
            <a:endParaRPr lang="en-US" dirty="0"/>
          </a:p>
        </p:txBody>
      </p:sp>
      <p:pic>
        <p:nvPicPr>
          <p:cNvPr id="4" name="Picture 3" descr="gsc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4908" y="3416570"/>
            <a:ext cx="4867275" cy="2009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081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3760677677_e6bda8f978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3587" y="312234"/>
            <a:ext cx="6419850" cy="6381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privset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0749" y="0"/>
            <a:ext cx="720250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8662" y="5143512"/>
            <a:ext cx="4143404" cy="7143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3791769508_1cb0b94e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0860" y="1034263"/>
            <a:ext cx="5191451" cy="45636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703" y="3063744"/>
            <a:ext cx="6525569" cy="1064030"/>
          </a:xfrm>
        </p:spPr>
        <p:txBody>
          <a:bodyPr/>
          <a:lstStyle/>
          <a:p>
            <a:r>
              <a:rPr lang="en-GB" b="1" dirty="0" err="1" smtClean="0"/>
              <a:t>Gamerscore</a:t>
            </a:r>
            <a:r>
              <a:rPr lang="en-GB" b="1" dirty="0" smtClean="0"/>
              <a:t> and the Underground Economy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Buying and Selling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sell accounts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428736"/>
            <a:ext cx="6584028" cy="36004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57488" y="3643314"/>
            <a:ext cx="928694" cy="2857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sell accounts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714488"/>
            <a:ext cx="7492956" cy="1428760"/>
          </a:xfrm>
          <a:prstGeom prst="rect">
            <a:avLst/>
          </a:prstGeom>
        </p:spPr>
      </p:pic>
      <p:pic>
        <p:nvPicPr>
          <p:cNvPr id="7" name="Picture 6" descr="sell accounts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500438"/>
            <a:ext cx="7523549" cy="2786082"/>
          </a:xfrm>
          <a:prstGeom prst="rect">
            <a:avLst/>
          </a:prstGeom>
        </p:spPr>
      </p:pic>
      <p:pic>
        <p:nvPicPr>
          <p:cNvPr id="8" name="Picture 7" descr="how mu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1714487"/>
            <a:ext cx="7572428" cy="485407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hat you ge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357298"/>
            <a:ext cx="7125941" cy="40719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703" y="3063744"/>
            <a:ext cx="6525569" cy="1064030"/>
          </a:xfrm>
        </p:spPr>
        <p:txBody>
          <a:bodyPr/>
          <a:lstStyle/>
          <a:p>
            <a:r>
              <a:rPr lang="en-GB" b="1" dirty="0" smtClean="0"/>
              <a:t>System Exploitation in Game Sessions</a:t>
            </a:r>
            <a:r>
              <a:rPr lang="en-GB" b="1" dirty="0"/>
              <a:t/>
            </a:r>
            <a:br>
              <a:rPr lang="en-GB" b="1" dirty="0"/>
            </a:b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gcar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4962" y="542925"/>
            <a:ext cx="5934075" cy="5772150"/>
          </a:xfrm>
          <a:prstGeom prst="rect">
            <a:avLst/>
          </a:prstGeom>
        </p:spPr>
      </p:pic>
      <p:pic>
        <p:nvPicPr>
          <p:cNvPr id="5" name="Picture 4" descr="gcar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9725" y="547687"/>
            <a:ext cx="5924550" cy="5762625"/>
          </a:xfrm>
          <a:prstGeom prst="rect">
            <a:avLst/>
          </a:prstGeom>
        </p:spPr>
      </p:pic>
      <p:pic>
        <p:nvPicPr>
          <p:cNvPr id="6" name="Picture 5" descr="gcard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0"/>
            <a:ext cx="6000791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 back when…</a:t>
            </a:r>
            <a:endParaRPr lang="en-US" dirty="0"/>
          </a:p>
        </p:txBody>
      </p:sp>
      <p:pic>
        <p:nvPicPr>
          <p:cNvPr id="5" name="Content Placeholder 4" descr="whited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-5400000">
            <a:off x="1940818" y="1842852"/>
            <a:ext cx="5485544" cy="4114158"/>
          </a:xfrm>
        </p:spPr>
      </p:pic>
    </p:spTree>
    <p:extLst>
      <p:ext uri="{BB962C8B-B14F-4D97-AF65-F5344CB8AC3E}">
        <p14:creationId xmlns="" xmlns:p14="http://schemas.microsoft.com/office/powerpoint/2010/main" val="331722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0" cap="none" spc="0" normalizeH="0" baseline="0" noProof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Gamertag hacking</a:t>
            </a:r>
            <a:endParaRPr kumimoji="0" lang="en-GB" sz="2400" b="1" i="1" u="none" strike="noStrike" kern="0" cap="none" spc="0" normalizeH="0" baseline="0" noProof="0" dirty="0">
              <a:ln>
                <a:noFill/>
              </a:ln>
              <a:solidFill>
                <a:srgbClr val="0079C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xboxhaxin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9662" y="1395412"/>
            <a:ext cx="6924675" cy="4067175"/>
          </a:xfrm>
          <a:prstGeom prst="rect">
            <a:avLst/>
          </a:prstGeom>
        </p:spPr>
      </p:pic>
      <p:pic>
        <p:nvPicPr>
          <p:cNvPr id="7" name="Picture 6" descr="xboxhaxing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1357298"/>
            <a:ext cx="7000923" cy="4112845"/>
          </a:xfrm>
          <a:prstGeom prst="rect">
            <a:avLst/>
          </a:prstGeom>
        </p:spPr>
      </p:pic>
      <p:pic>
        <p:nvPicPr>
          <p:cNvPr id="8" name="Picture 7" descr="xboxhaxing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1357298"/>
            <a:ext cx="7000924" cy="4143404"/>
          </a:xfrm>
          <a:prstGeom prst="rect">
            <a:avLst/>
          </a:prstGeom>
        </p:spPr>
      </p:pic>
      <p:pic>
        <p:nvPicPr>
          <p:cNvPr id="9" name="Picture 8" descr="xboxhaxing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71480"/>
            <a:ext cx="9144000" cy="5715040"/>
          </a:xfrm>
          <a:prstGeom prst="rect">
            <a:avLst/>
          </a:prstGeom>
        </p:spPr>
      </p:pic>
      <p:pic>
        <p:nvPicPr>
          <p:cNvPr id="10" name="Picture 9" descr="xboxhaxing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Exploitation in Game Sessions</a:t>
            </a:r>
            <a:endParaRPr lang="en-US" dirty="0"/>
          </a:p>
        </p:txBody>
      </p:sp>
      <p:pic>
        <p:nvPicPr>
          <p:cNvPr id="5" name="Content Placeholder 4" descr="mw2chttxt1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15269" y="1416050"/>
            <a:ext cx="6124575" cy="4276725"/>
          </a:xfr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 txBox="1">
            <a:spLocks/>
          </p:cNvSpPr>
          <p:nvPr/>
        </p:nvSpPr>
        <p:spPr bwMode="auto">
          <a:xfrm>
            <a:off x="714375" y="447675"/>
            <a:ext cx="8024813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 Exploitation in Game Sessions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79C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1" u="none" strike="noStrike" kern="0" cap="none" spc="0" normalizeH="0" baseline="0" noProof="0" dirty="0">
              <a:ln>
                <a:noFill/>
              </a:ln>
              <a:solidFill>
                <a:srgbClr val="0079C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xboxb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857496"/>
            <a:ext cx="2286016" cy="1062925"/>
          </a:xfrm>
          <a:prstGeom prst="rect">
            <a:avLst/>
          </a:prstGeom>
        </p:spPr>
      </p:pic>
      <p:pic>
        <p:nvPicPr>
          <p:cNvPr id="6" name="Picture 5" descr="xboxlv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2857496"/>
            <a:ext cx="2463480" cy="1200157"/>
          </a:xfrm>
          <a:prstGeom prst="rect">
            <a:avLst/>
          </a:prstGeom>
        </p:spPr>
      </p:pic>
      <p:pic>
        <p:nvPicPr>
          <p:cNvPr id="7" name="Picture 6" descr="xboxlv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2143116"/>
            <a:ext cx="3798843" cy="2838461"/>
          </a:xfrm>
          <a:prstGeom prst="rect">
            <a:avLst/>
          </a:prstGeom>
        </p:spPr>
      </p:pic>
      <p:pic>
        <p:nvPicPr>
          <p:cNvPr id="8" name="Picture 7" descr="xboxlv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4" y="2143116"/>
            <a:ext cx="3786213" cy="2857519"/>
          </a:xfrm>
          <a:prstGeom prst="rect">
            <a:avLst/>
          </a:prstGeom>
        </p:spPr>
      </p:pic>
      <p:pic>
        <p:nvPicPr>
          <p:cNvPr id="9" name="Picture 8" descr="darkddosser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3108" y="2066924"/>
            <a:ext cx="4786346" cy="2933711"/>
          </a:xfrm>
          <a:prstGeom prst="rect">
            <a:avLst/>
          </a:prstGeom>
        </p:spPr>
      </p:pic>
      <p:pic>
        <p:nvPicPr>
          <p:cNvPr id="10" name="Picture 9" descr="9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0232" y="1928802"/>
            <a:ext cx="5072098" cy="3214710"/>
          </a:xfrm>
          <a:prstGeom prst="rect">
            <a:avLst/>
          </a:prstGeom>
        </p:spPr>
      </p:pic>
      <p:pic>
        <p:nvPicPr>
          <p:cNvPr id="11" name="Picture 10" descr="ddoserfloo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43112" y="523875"/>
            <a:ext cx="5057775" cy="5810250"/>
          </a:xfrm>
          <a:prstGeom prst="rect">
            <a:avLst/>
          </a:prstGeom>
        </p:spPr>
      </p:pic>
      <p:pic>
        <p:nvPicPr>
          <p:cNvPr id="12" name="Picture 11" descr="xbox ddos botnet price list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71670" y="500042"/>
            <a:ext cx="5000660" cy="58012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703" y="3063744"/>
            <a:ext cx="6525569" cy="1064030"/>
          </a:xfrm>
        </p:spPr>
        <p:txBody>
          <a:bodyPr/>
          <a:lstStyle/>
          <a:p>
            <a:r>
              <a:rPr lang="en-GB" b="1" dirty="0" smtClean="0"/>
              <a:t>Social Engineering and </a:t>
            </a:r>
            <a:r>
              <a:rPr lang="en-GB" b="1" dirty="0" err="1" smtClean="0"/>
              <a:t>Miscellanous</a:t>
            </a:r>
            <a:r>
              <a:rPr lang="en-GB" b="1" dirty="0" smtClean="0"/>
              <a:t> Tools</a:t>
            </a:r>
            <a:r>
              <a:rPr lang="en-GB" b="1" dirty="0"/>
              <a:t/>
            </a:r>
            <a:br>
              <a:rPr lang="en-GB" b="1" dirty="0"/>
            </a:b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Engineering and Miscellaneous Tools</a:t>
            </a:r>
            <a:endParaRPr lang="en-US" dirty="0"/>
          </a:p>
        </p:txBody>
      </p:sp>
      <p:pic>
        <p:nvPicPr>
          <p:cNvPr id="5" name="Content Placeholder 4" descr="xboxmessage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62769" y="1801813"/>
            <a:ext cx="8029575" cy="3505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" name="Picture 13" descr="xbox points genz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8500" y="2152650"/>
            <a:ext cx="5207000" cy="2552700"/>
          </a:xfrm>
          <a:prstGeom prst="rect">
            <a:avLst/>
          </a:prstGeom>
        </p:spPr>
      </p:pic>
      <p:pic>
        <p:nvPicPr>
          <p:cNvPr id="15" name="Picture 14" descr="xbox points genz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5300" y="2133600"/>
            <a:ext cx="5613400" cy="2590800"/>
          </a:xfrm>
          <a:prstGeom prst="rect">
            <a:avLst/>
          </a:prstGeom>
        </p:spPr>
      </p:pic>
      <p:pic>
        <p:nvPicPr>
          <p:cNvPr id="16" name="Picture 15" descr="work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3525" y="657225"/>
            <a:ext cx="6076950" cy="55435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00166" y="2928934"/>
            <a:ext cx="4643470" cy="16430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fake ytube comment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973" y="0"/>
            <a:ext cx="8214053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28596" y="5929330"/>
            <a:ext cx="4429156" cy="9286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stolenxbox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414" y="500042"/>
            <a:ext cx="6643734" cy="5857916"/>
          </a:xfrm>
          <a:prstGeom prst="rect">
            <a:avLst/>
          </a:prstGeom>
        </p:spPr>
      </p:pic>
      <p:pic>
        <p:nvPicPr>
          <p:cNvPr id="21" name="Picture 20" descr="giveaway5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95387" y="509587"/>
            <a:ext cx="6662761" cy="5838825"/>
          </a:xfrm>
          <a:prstGeom prst="rect">
            <a:avLst/>
          </a:prstGeom>
        </p:spPr>
      </p:pic>
      <p:pic>
        <p:nvPicPr>
          <p:cNvPr id="22" name="Picture 21" descr="cardgen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Engineering and Miscellaneous Tools</a:t>
            </a:r>
            <a:endParaRPr lang="en-US" dirty="0"/>
          </a:p>
        </p:txBody>
      </p:sp>
      <p:pic>
        <p:nvPicPr>
          <p:cNvPr id="5" name="Content Placeholder 4" descr="haloreach4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7899" y="1271588"/>
            <a:ext cx="4119314" cy="4565650"/>
          </a:xfrm>
        </p:spPr>
      </p:pic>
      <p:pic>
        <p:nvPicPr>
          <p:cNvPr id="4" name="Picture 3" descr="gooplus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3616" y="1193181"/>
            <a:ext cx="6617204" cy="48369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Social Engineering and Miscellaneous Tools</a:t>
            </a:r>
            <a:endParaRPr lang="en-GB" dirty="0"/>
          </a:p>
        </p:txBody>
      </p:sp>
      <p:pic>
        <p:nvPicPr>
          <p:cNvPr id="4" name="Content Placeholder 6" descr="portalcake4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77219" y="2092325"/>
            <a:ext cx="5400675" cy="2924175"/>
          </a:xfrm>
        </p:spPr>
      </p:pic>
      <p:pic>
        <p:nvPicPr>
          <p:cNvPr id="5" name="Picture 4" descr="reddeadm1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6385" y="2005012"/>
            <a:ext cx="5477607" cy="3275609"/>
          </a:xfrm>
          <a:prstGeom prst="rect">
            <a:avLst/>
          </a:prstGeom>
        </p:spPr>
      </p:pic>
      <p:pic>
        <p:nvPicPr>
          <p:cNvPr id="6" name="Picture 5" descr="hackessi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6870" y="1828799"/>
            <a:ext cx="6986466" cy="37878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Engineering and Miscellaneous Tools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ffreeze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5" y="2047875"/>
            <a:ext cx="8934450" cy="2762250"/>
          </a:xfrm>
          <a:prstGeom prst="rect">
            <a:avLst/>
          </a:prstGeom>
        </p:spPr>
      </p:pic>
      <p:pic>
        <p:nvPicPr>
          <p:cNvPr id="6" name="Picture 5" descr="ffreeze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5" y="2043112"/>
            <a:ext cx="8972550" cy="2771775"/>
          </a:xfrm>
          <a:prstGeom prst="rect">
            <a:avLst/>
          </a:prstGeom>
        </p:spPr>
      </p:pic>
      <p:pic>
        <p:nvPicPr>
          <p:cNvPr id="7" name="Picture 6" descr="ffreeze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775" y="2085975"/>
            <a:ext cx="8934450" cy="2686050"/>
          </a:xfrm>
          <a:prstGeom prst="rect">
            <a:avLst/>
          </a:prstGeom>
        </p:spPr>
      </p:pic>
      <p:sp>
        <p:nvSpPr>
          <p:cNvPr id="8" name="Title 7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1" u="none" strike="noStrike" kern="0" cap="none" spc="0" normalizeH="0" baseline="0" noProof="0" dirty="0">
              <a:ln>
                <a:noFill/>
              </a:ln>
              <a:solidFill>
                <a:srgbClr val="0079C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 txBox="1">
            <a:spLocks/>
          </p:cNvSpPr>
          <p:nvPr/>
        </p:nvSpPr>
        <p:spPr bwMode="auto">
          <a:xfrm>
            <a:off x="714375" y="447675"/>
            <a:ext cx="8024813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0079C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Engineering and Miscellaneous Tools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79C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xboxfriend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285992"/>
            <a:ext cx="3838096" cy="2371429"/>
          </a:xfrm>
          <a:prstGeom prst="rect">
            <a:avLst/>
          </a:prstGeom>
        </p:spPr>
      </p:pic>
      <p:pic>
        <p:nvPicPr>
          <p:cNvPr id="6" name="Picture 5" descr="xboxfriend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785926"/>
            <a:ext cx="3504762" cy="3257143"/>
          </a:xfrm>
          <a:prstGeom prst="rect">
            <a:avLst/>
          </a:prstGeom>
        </p:spPr>
      </p:pic>
      <p:pic>
        <p:nvPicPr>
          <p:cNvPr id="7" name="Picture 6" descr="xboxfriend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1785926"/>
            <a:ext cx="3529202" cy="3286148"/>
          </a:xfrm>
          <a:prstGeom prst="rect">
            <a:avLst/>
          </a:prstGeom>
        </p:spPr>
      </p:pic>
      <p:pic>
        <p:nvPicPr>
          <p:cNvPr id="8" name="Picture 7" descr="xboxfriend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6654" y="274576"/>
            <a:ext cx="8358246" cy="62686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71868" y="5000636"/>
            <a:ext cx="3571900" cy="9286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xboxfriend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428604"/>
            <a:ext cx="3968179" cy="1282027"/>
          </a:xfrm>
          <a:prstGeom prst="rect">
            <a:avLst/>
          </a:prstGeom>
        </p:spPr>
      </p:pic>
      <p:pic>
        <p:nvPicPr>
          <p:cNvPr id="11" name="Picture 10" descr="xboxfriend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6654" y="296879"/>
            <a:ext cx="8358245" cy="6268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Current gen built for digital media and online gaming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Consoles released that require no physical media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The cost of digital downloads continues to rise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DRM limits value of purchase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Monetary investment in gaming accounts makes them a hot target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Digital Divide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6081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703" y="3063744"/>
            <a:ext cx="6525569" cy="1064030"/>
          </a:xfrm>
        </p:spPr>
        <p:txBody>
          <a:bodyPr/>
          <a:lstStyle/>
          <a:p>
            <a:r>
              <a:rPr lang="en-GB" b="1" dirty="0" smtClean="0"/>
              <a:t>Threats to Business</a:t>
            </a:r>
            <a:r>
              <a:rPr lang="en-GB" b="1" dirty="0"/>
              <a:t/>
            </a:r>
            <a:br>
              <a:rPr lang="en-GB" b="1" dirty="0"/>
            </a:b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survey of 200 senior IT decision-makers in public and private sector organizations around the globe</a:t>
            </a:r>
          </a:p>
          <a:p>
            <a:endParaRPr lang="en-GB" dirty="0"/>
          </a:p>
          <a:p>
            <a:r>
              <a:rPr lang="en-GB" dirty="0" smtClean="0"/>
              <a:t>4 in 10: no idea of the threats posed by consoles</a:t>
            </a:r>
          </a:p>
          <a:p>
            <a:endParaRPr lang="en-GB" dirty="0" smtClean="0"/>
          </a:p>
          <a:p>
            <a:r>
              <a:rPr lang="en-GB" dirty="0" smtClean="0"/>
              <a:t>8 in 10: no record of who uses the console</a:t>
            </a:r>
          </a:p>
          <a:p>
            <a:endParaRPr lang="en-GB" dirty="0" smtClean="0"/>
          </a:p>
          <a:p>
            <a:r>
              <a:rPr lang="en-GB" dirty="0" smtClean="0"/>
              <a:t>49% have a console in the workplace</a:t>
            </a:r>
          </a:p>
          <a:p>
            <a:endParaRPr lang="en-GB" dirty="0" smtClean="0"/>
          </a:p>
          <a:p>
            <a:r>
              <a:rPr lang="en-GB" dirty="0" smtClean="0"/>
              <a:t>44% have a net connected console</a:t>
            </a:r>
          </a:p>
          <a:p>
            <a:endParaRPr lang="en-GB" dirty="0" smtClean="0"/>
          </a:p>
          <a:p>
            <a:r>
              <a:rPr lang="en-GB" dirty="0" smtClean="0"/>
              <a:t>48% have a </a:t>
            </a:r>
            <a:r>
              <a:rPr lang="en-GB" dirty="0" err="1" smtClean="0"/>
              <a:t>Wii</a:t>
            </a:r>
            <a:r>
              <a:rPr lang="en-GB" dirty="0" smtClean="0"/>
              <a:t>, </a:t>
            </a:r>
            <a:r>
              <a:rPr lang="en-GB" dirty="0" err="1" smtClean="0"/>
              <a:t>xbox</a:t>
            </a:r>
            <a:r>
              <a:rPr lang="en-GB" dirty="0" smtClean="0"/>
              <a:t> in 2nd place, PS3 in 3rd.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Business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6081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Business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3" descr="xboxstuff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80142" y="1268413"/>
            <a:ext cx="717736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xboxstuff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268760"/>
            <a:ext cx="7200800" cy="4608512"/>
          </a:xfrm>
          <a:prstGeom prst="rect">
            <a:avLst/>
          </a:prstGeom>
        </p:spPr>
      </p:pic>
      <p:pic>
        <p:nvPicPr>
          <p:cNvPr id="10" name="Picture 9" descr="xboxstuff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268760"/>
            <a:ext cx="7283123" cy="46651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Business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p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541251"/>
            <a:ext cx="7416824" cy="4638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Put someone in charge of console management</a:t>
            </a:r>
          </a:p>
          <a:p>
            <a:endParaRPr lang="en-GB" dirty="0"/>
          </a:p>
          <a:p>
            <a:r>
              <a:rPr lang="en-GB" dirty="0" smtClean="0"/>
              <a:t>Use “Parental Lockout” features to require passwords</a:t>
            </a:r>
          </a:p>
          <a:p>
            <a:endParaRPr lang="en-GB" dirty="0" smtClean="0"/>
          </a:p>
          <a:p>
            <a:r>
              <a:rPr lang="en-GB" dirty="0" smtClean="0"/>
              <a:t>Keep a logbook to record who uses it and when</a:t>
            </a:r>
          </a:p>
          <a:p>
            <a:endParaRPr lang="en-GB" dirty="0" smtClean="0"/>
          </a:p>
          <a:p>
            <a:r>
              <a:rPr lang="en-GB" dirty="0" smtClean="0"/>
              <a:t>Don’t use your company name in your gaming account</a:t>
            </a:r>
          </a:p>
          <a:p>
            <a:endParaRPr lang="en-GB" dirty="0" smtClean="0"/>
          </a:p>
          <a:p>
            <a:r>
              <a:rPr lang="en-GB" dirty="0" smtClean="0"/>
              <a:t>Does the console really need to be online?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Business - Solutions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6081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9703" y="3063744"/>
            <a:ext cx="6525569" cy="1064030"/>
          </a:xfrm>
        </p:spPr>
        <p:txBody>
          <a:bodyPr/>
          <a:lstStyle/>
          <a:p>
            <a:r>
              <a:rPr lang="en-GB" b="1" dirty="0" smtClean="0"/>
              <a:t>The End?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27013" eaLnBrk="1" hangingPunct="1">
              <a:buNone/>
            </a:pPr>
            <a:r>
              <a:rPr lang="en-US" dirty="0"/>
              <a:t>GFI Software</a:t>
            </a:r>
          </a:p>
          <a:p>
            <a:pPr indent="-227013" eaLnBrk="1" hangingPunct="1">
              <a:buNone/>
            </a:pPr>
            <a:r>
              <a:rPr lang="en-US" dirty="0" smtClean="0">
                <a:hlinkClick r:id="rId3"/>
              </a:rPr>
              <a:t>www.gfi.com</a:t>
            </a:r>
            <a:endParaRPr lang="en-US" dirty="0" smtClean="0"/>
          </a:p>
          <a:p>
            <a:pPr indent="-227013" eaLnBrk="1" hangingPunct="1">
              <a:buNone/>
            </a:pPr>
            <a:endParaRPr lang="en-US" dirty="0" smtClean="0"/>
          </a:p>
          <a:p>
            <a:pPr indent="-227013" eaLnBrk="1" hangingPunct="1">
              <a:buNone/>
            </a:pPr>
            <a:r>
              <a:rPr lang="en-US" dirty="0" smtClean="0"/>
              <a:t>GFI Labs Blog: </a:t>
            </a:r>
          </a:p>
          <a:p>
            <a:pPr indent="-227013" eaLnBrk="1" hangingPunct="1">
              <a:buNone/>
            </a:pPr>
            <a:r>
              <a:rPr lang="en-US" dirty="0" smtClean="0">
                <a:hlinkClick r:id="rId4" action="ppaction://hlinkfile"/>
              </a:rPr>
              <a:t>Sunbeltblog.blogspot.com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indent="-227013" eaLnBrk="1" hangingPunct="1">
              <a:buNone/>
            </a:pPr>
            <a:r>
              <a:rPr lang="en-US" dirty="0" smtClean="0"/>
              <a:t>Twitter (PH Labs account):</a:t>
            </a:r>
          </a:p>
          <a:p>
            <a:pPr indent="-227013" eaLnBrk="1" hangingPunct="1">
              <a:buNone/>
            </a:pPr>
            <a:r>
              <a:rPr lang="en-GB" dirty="0" smtClean="0">
                <a:hlinkClick r:id="rId5" action="ppaction://hlinkfile"/>
              </a:rPr>
              <a:t>@</a:t>
            </a:r>
            <a:r>
              <a:rPr lang="en-GB" dirty="0" err="1" smtClean="0">
                <a:hlinkClick r:id="rId5" action="ppaction://hlinkfile"/>
              </a:rPr>
              <a:t>gfilabsph</a:t>
            </a:r>
            <a:r>
              <a:rPr lang="en-GB" dirty="0" smtClean="0">
                <a:hlinkClick r:id="rId5" action="ppaction://hlinkfile"/>
              </a:rPr>
              <a:t> 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 smtClean="0"/>
          </a:p>
          <a:p>
            <a:pPr indent="-227013" eaLnBrk="1" hangingPunct="1">
              <a:buNone/>
            </a:pPr>
            <a:r>
              <a:rPr lang="en-US" dirty="0" smtClean="0"/>
              <a:t>Twitter (Personal account):</a:t>
            </a:r>
          </a:p>
          <a:p>
            <a:pPr indent="-227013" eaLnBrk="1" hangingPunct="1">
              <a:buNone/>
            </a:pPr>
            <a:r>
              <a:rPr lang="en-US" dirty="0" smtClean="0">
                <a:hlinkClick r:id="rId6" action="ppaction://hlinkfile"/>
              </a:rPr>
              <a:t>@</a:t>
            </a:r>
            <a:r>
              <a:rPr lang="en-US" dirty="0" err="1" smtClean="0">
                <a:hlinkClick r:id="rId6" action="ppaction://hlinkfile"/>
              </a:rPr>
              <a:t>paperghost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indent="-227013" eaLnBrk="1" hangingPunct="1">
              <a:buNone/>
            </a:pPr>
            <a:r>
              <a:rPr lang="en-US" dirty="0" smtClean="0"/>
              <a:t>Marketing / PR Only:</a:t>
            </a:r>
          </a:p>
          <a:p>
            <a:pPr indent="-227013" eaLnBrk="1" hangingPunct="1">
              <a:buNone/>
            </a:pPr>
            <a:r>
              <a:rPr lang="en-GB" dirty="0" smtClean="0"/>
              <a:t>(+63) 917 879 0216</a:t>
            </a:r>
          </a:p>
          <a:p>
            <a:pPr indent="-227013" eaLnBrk="1" hangingPunct="1">
              <a:buNone/>
            </a:pPr>
            <a:endParaRPr lang="en-US" dirty="0" smtClean="0"/>
          </a:p>
          <a:p>
            <a:pPr indent="-227013" eaLnBrk="1" hangingPunct="1">
              <a:buNone/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</a:t>
            </a:r>
            <a:r>
              <a:rPr lang="en-GB" dirty="0" smtClean="0"/>
              <a:t>You!  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12313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2008: Gaming Batman</a:t>
            </a:r>
            <a:endParaRPr lang="en-US" dirty="0"/>
          </a:p>
        </p:txBody>
      </p:sp>
      <p:pic>
        <p:nvPicPr>
          <p:cNvPr id="6" name="Content Placeholder 5" descr="batzang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2090" y="1233488"/>
            <a:ext cx="6667682" cy="3910012"/>
          </a:xfrm>
          <a:prstGeom prst="rect">
            <a:avLst/>
          </a:prstGeom>
        </p:spPr>
      </p:pic>
      <p:pic>
        <p:nvPicPr>
          <p:cNvPr id="7" name="Picture 6" descr="batzang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1836" y="3478210"/>
            <a:ext cx="2840168" cy="23907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2008: Gaming Batman</a:t>
            </a:r>
            <a:endParaRPr lang="en-US" dirty="0"/>
          </a:p>
        </p:txBody>
      </p:sp>
      <p:pic>
        <p:nvPicPr>
          <p:cNvPr id="10" name="Content Placeholder 9" descr="batzang3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60698" y="1106488"/>
            <a:ext cx="5708027" cy="5243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2008: Gaming Batman</a:t>
            </a:r>
            <a:endParaRPr lang="en-US" dirty="0"/>
          </a:p>
        </p:txBody>
      </p:sp>
      <p:pic>
        <p:nvPicPr>
          <p:cNvPr id="5" name="Content Placeholder 4" descr="batzang4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68938" y="1271588"/>
            <a:ext cx="5417237" cy="45656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2008: Gaming Batman</a:t>
            </a:r>
            <a:endParaRPr lang="en-US" dirty="0"/>
          </a:p>
        </p:txBody>
      </p:sp>
      <p:pic>
        <p:nvPicPr>
          <p:cNvPr id="6" name="Content Placeholder 5" descr="batdemo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81869" y="1204912"/>
            <a:ext cx="7281438" cy="4649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the Lab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console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800" y="9906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8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">
  <a:themeElements>
    <a:clrScheme name="Branding2011">
      <a:dk1>
        <a:srgbClr val="000000"/>
      </a:dk1>
      <a:lt1>
        <a:srgbClr val="FFFFFF"/>
      </a:lt1>
      <a:dk2>
        <a:srgbClr val="0079C1"/>
      </a:dk2>
      <a:lt2>
        <a:srgbClr val="AAAAAA"/>
      </a:lt2>
      <a:accent1>
        <a:srgbClr val="0079C1"/>
      </a:accent1>
      <a:accent2>
        <a:srgbClr val="A02D32"/>
      </a:accent2>
      <a:accent3>
        <a:srgbClr val="408516"/>
      </a:accent3>
      <a:accent4>
        <a:srgbClr val="9C258F"/>
      </a:accent4>
      <a:accent5>
        <a:srgbClr val="6DCFF6"/>
      </a:accent5>
      <a:accent6>
        <a:srgbClr val="F99F1C"/>
      </a:accent6>
      <a:hlink>
        <a:srgbClr val="408516"/>
      </a:hlink>
      <a:folHlink>
        <a:srgbClr val="408516"/>
      </a:folHlink>
    </a:clrScheme>
    <a:fontScheme name="2. Para &amp; Points 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CC3300"/>
          </a:buClr>
          <a:buSzTx/>
          <a:buFont typeface="Arial" charset="0"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CC3300"/>
          </a:buClr>
          <a:buSzTx/>
          <a:buFont typeface="Arial" charset="0"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. Para &amp; Points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. Para &amp; Points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. Para &amp; Points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. Para &amp; Points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. Para &amp; Points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. Para &amp; Points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. Para &amp; Points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. Para &amp; Points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. Para &amp; Points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. Para &amp; Points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. Para &amp; Points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. Para &amp; Points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. Para &amp; Points 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3300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. Para &amp; Points 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11152</TotalTime>
  <Words>395</Words>
  <Application>Microsoft Office PowerPoint</Application>
  <PresentationFormat>On-screen Show (4:3)</PresentationFormat>
  <Paragraphs>91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Slides</vt:lpstr>
      <vt:lpstr>Console (In)Security: The Oncoming Storm Chris Boyd, Senior Threat Researcher</vt:lpstr>
      <vt:lpstr>Way back when…</vt:lpstr>
      <vt:lpstr>Way back when…</vt:lpstr>
      <vt:lpstr>The Digital Divide</vt:lpstr>
      <vt:lpstr>September 2008: Gaming Batman</vt:lpstr>
      <vt:lpstr>September 2008: Gaming Batman</vt:lpstr>
      <vt:lpstr>September 2008: Gaming Batman</vt:lpstr>
      <vt:lpstr>September 2008: Gaming Batman</vt:lpstr>
      <vt:lpstr>Welcome to the Lab</vt:lpstr>
      <vt:lpstr>Methods of Attack</vt:lpstr>
      <vt:lpstr>Under the Hood</vt:lpstr>
      <vt:lpstr>Slide 12</vt:lpstr>
      <vt:lpstr>Slide 13</vt:lpstr>
      <vt:lpstr>Risk / Reward – but mostly risk</vt:lpstr>
      <vt:lpstr>Tools of the Trade </vt:lpstr>
      <vt:lpstr>Tools of the Trade</vt:lpstr>
      <vt:lpstr>Slide 17</vt:lpstr>
      <vt:lpstr>Tools of the Trade</vt:lpstr>
      <vt:lpstr>Tools of the Trade</vt:lpstr>
      <vt:lpstr>Slide 20</vt:lpstr>
      <vt:lpstr>Gamerscore / Trophies</vt:lpstr>
      <vt:lpstr>Slide 22</vt:lpstr>
      <vt:lpstr>Slide 23</vt:lpstr>
      <vt:lpstr>Gamerscore and the Underground Economy</vt:lpstr>
      <vt:lpstr>Buying and Selling</vt:lpstr>
      <vt:lpstr>Slide 26</vt:lpstr>
      <vt:lpstr>Slide 27</vt:lpstr>
      <vt:lpstr>System Exploitation in Game Sessions </vt:lpstr>
      <vt:lpstr>Slide 29</vt:lpstr>
      <vt:lpstr>Slide 30</vt:lpstr>
      <vt:lpstr>System Exploitation in Game Sessions</vt:lpstr>
      <vt:lpstr>Slide 32</vt:lpstr>
      <vt:lpstr>Social Engineering and Miscellanous Tools </vt:lpstr>
      <vt:lpstr>Social Engineering and Miscellaneous Tools</vt:lpstr>
      <vt:lpstr>Slide 35</vt:lpstr>
      <vt:lpstr>Social Engineering and Miscellaneous Tools</vt:lpstr>
      <vt:lpstr>Social Engineering and Miscellaneous Tools</vt:lpstr>
      <vt:lpstr>Social Engineering and Miscellaneous Tools</vt:lpstr>
      <vt:lpstr>Slide 39</vt:lpstr>
      <vt:lpstr>Threats to Business </vt:lpstr>
      <vt:lpstr>Threats to Business</vt:lpstr>
      <vt:lpstr>Threats to Business</vt:lpstr>
      <vt:lpstr>Threats to Business</vt:lpstr>
      <vt:lpstr>Threats to Business - Solutions</vt:lpstr>
      <vt:lpstr>The End?</vt:lpstr>
      <vt:lpstr>Thank You!   </vt:lpstr>
    </vt:vector>
  </TitlesOfParts>
  <Company>GFI Software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GFI Presentation Template</dc:title>
  <dc:creator>GFI Software</dc:creator>
  <cp:lastModifiedBy>Chris Boyd</cp:lastModifiedBy>
  <cp:revision>908</cp:revision>
  <dcterms:created xsi:type="dcterms:W3CDTF">2003-03-11T10:59:46Z</dcterms:created>
  <dcterms:modified xsi:type="dcterms:W3CDTF">2011-09-12T06:23:34Z</dcterms:modified>
</cp:coreProperties>
</file>