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70" r:id="rId11"/>
    <p:sldId id="265" r:id="rId12"/>
    <p:sldId id="269" r:id="rId13"/>
    <p:sldId id="266" r:id="rId14"/>
    <p:sldId id="267"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28BF1E-947A-4F0A-A638-14C0C29F9CD2}" type="datetimeFigureOut">
              <a:rPr lang="en-US" smtClean="0"/>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AF99F-EE1A-4EE8-9AEA-A88D065F9365}" type="slidenum">
              <a:rPr lang="en-US" smtClean="0"/>
              <a:t>‹#›</a:t>
            </a:fld>
            <a:endParaRPr lang="en-US"/>
          </a:p>
        </p:txBody>
      </p:sp>
    </p:spTree>
    <p:extLst>
      <p:ext uri="{BB962C8B-B14F-4D97-AF65-F5344CB8AC3E}">
        <p14:creationId xmlns:p14="http://schemas.microsoft.com/office/powerpoint/2010/main" val="172272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8BF1E-947A-4F0A-A638-14C0C29F9CD2}" type="datetimeFigureOut">
              <a:rPr lang="en-US" smtClean="0"/>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AF99F-EE1A-4EE8-9AEA-A88D065F9365}" type="slidenum">
              <a:rPr lang="en-US" smtClean="0"/>
              <a:t>‹#›</a:t>
            </a:fld>
            <a:endParaRPr lang="en-US"/>
          </a:p>
        </p:txBody>
      </p:sp>
    </p:spTree>
    <p:extLst>
      <p:ext uri="{BB962C8B-B14F-4D97-AF65-F5344CB8AC3E}">
        <p14:creationId xmlns:p14="http://schemas.microsoft.com/office/powerpoint/2010/main" val="639531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8BF1E-947A-4F0A-A638-14C0C29F9CD2}" type="datetimeFigureOut">
              <a:rPr lang="en-US" smtClean="0"/>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AF99F-EE1A-4EE8-9AEA-A88D065F9365}" type="slidenum">
              <a:rPr lang="en-US" smtClean="0"/>
              <a:t>‹#›</a:t>
            </a:fld>
            <a:endParaRPr lang="en-US"/>
          </a:p>
        </p:txBody>
      </p:sp>
    </p:spTree>
    <p:extLst>
      <p:ext uri="{BB962C8B-B14F-4D97-AF65-F5344CB8AC3E}">
        <p14:creationId xmlns:p14="http://schemas.microsoft.com/office/powerpoint/2010/main" val="4092281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8BF1E-947A-4F0A-A638-14C0C29F9CD2}" type="datetimeFigureOut">
              <a:rPr lang="en-US" smtClean="0"/>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AF99F-EE1A-4EE8-9AEA-A88D065F9365}" type="slidenum">
              <a:rPr lang="en-US" smtClean="0"/>
              <a:t>‹#›</a:t>
            </a:fld>
            <a:endParaRPr lang="en-US"/>
          </a:p>
        </p:txBody>
      </p:sp>
    </p:spTree>
    <p:extLst>
      <p:ext uri="{BB962C8B-B14F-4D97-AF65-F5344CB8AC3E}">
        <p14:creationId xmlns:p14="http://schemas.microsoft.com/office/powerpoint/2010/main" val="347345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28BF1E-947A-4F0A-A638-14C0C29F9CD2}" type="datetimeFigureOut">
              <a:rPr lang="en-US" smtClean="0"/>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AF99F-EE1A-4EE8-9AEA-A88D065F9365}" type="slidenum">
              <a:rPr lang="en-US" smtClean="0"/>
              <a:t>‹#›</a:t>
            </a:fld>
            <a:endParaRPr lang="en-US"/>
          </a:p>
        </p:txBody>
      </p:sp>
    </p:spTree>
    <p:extLst>
      <p:ext uri="{BB962C8B-B14F-4D97-AF65-F5344CB8AC3E}">
        <p14:creationId xmlns:p14="http://schemas.microsoft.com/office/powerpoint/2010/main" val="1725950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28BF1E-947A-4F0A-A638-14C0C29F9CD2}" type="datetimeFigureOut">
              <a:rPr lang="en-US" smtClean="0"/>
              <a:t>9/9/2011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4AF99F-EE1A-4EE8-9AEA-A88D065F9365}" type="slidenum">
              <a:rPr lang="en-US" smtClean="0"/>
              <a:t>‹#›</a:t>
            </a:fld>
            <a:endParaRPr lang="en-US"/>
          </a:p>
        </p:txBody>
      </p:sp>
    </p:spTree>
    <p:extLst>
      <p:ext uri="{BB962C8B-B14F-4D97-AF65-F5344CB8AC3E}">
        <p14:creationId xmlns:p14="http://schemas.microsoft.com/office/powerpoint/2010/main" val="282918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28BF1E-947A-4F0A-A638-14C0C29F9CD2}" type="datetimeFigureOut">
              <a:rPr lang="en-US" smtClean="0"/>
              <a:t>9/9/2011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4AF99F-EE1A-4EE8-9AEA-A88D065F9365}" type="slidenum">
              <a:rPr lang="en-US" smtClean="0"/>
              <a:t>‹#›</a:t>
            </a:fld>
            <a:endParaRPr lang="en-US"/>
          </a:p>
        </p:txBody>
      </p:sp>
    </p:spTree>
    <p:extLst>
      <p:ext uri="{BB962C8B-B14F-4D97-AF65-F5344CB8AC3E}">
        <p14:creationId xmlns:p14="http://schemas.microsoft.com/office/powerpoint/2010/main" val="2419462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28BF1E-947A-4F0A-A638-14C0C29F9CD2}" type="datetimeFigureOut">
              <a:rPr lang="en-US" smtClean="0"/>
              <a:t>9/9/2011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4AF99F-EE1A-4EE8-9AEA-A88D065F9365}" type="slidenum">
              <a:rPr lang="en-US" smtClean="0"/>
              <a:t>‹#›</a:t>
            </a:fld>
            <a:endParaRPr lang="en-US"/>
          </a:p>
        </p:txBody>
      </p:sp>
    </p:spTree>
    <p:extLst>
      <p:ext uri="{BB962C8B-B14F-4D97-AF65-F5344CB8AC3E}">
        <p14:creationId xmlns:p14="http://schemas.microsoft.com/office/powerpoint/2010/main" val="3642787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28BF1E-947A-4F0A-A638-14C0C29F9CD2}" type="datetimeFigureOut">
              <a:rPr lang="en-US" smtClean="0"/>
              <a:t>9/9/2011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4AF99F-EE1A-4EE8-9AEA-A88D065F9365}" type="slidenum">
              <a:rPr lang="en-US" smtClean="0"/>
              <a:t>‹#›</a:t>
            </a:fld>
            <a:endParaRPr lang="en-US"/>
          </a:p>
        </p:txBody>
      </p:sp>
    </p:spTree>
    <p:extLst>
      <p:ext uri="{BB962C8B-B14F-4D97-AF65-F5344CB8AC3E}">
        <p14:creationId xmlns:p14="http://schemas.microsoft.com/office/powerpoint/2010/main" val="769470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8BF1E-947A-4F0A-A638-14C0C29F9CD2}" type="datetimeFigureOut">
              <a:rPr lang="en-US" smtClean="0"/>
              <a:t>9/9/2011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4AF99F-EE1A-4EE8-9AEA-A88D065F9365}" type="slidenum">
              <a:rPr lang="en-US" smtClean="0"/>
              <a:t>‹#›</a:t>
            </a:fld>
            <a:endParaRPr lang="en-US"/>
          </a:p>
        </p:txBody>
      </p:sp>
    </p:spTree>
    <p:extLst>
      <p:ext uri="{BB962C8B-B14F-4D97-AF65-F5344CB8AC3E}">
        <p14:creationId xmlns:p14="http://schemas.microsoft.com/office/powerpoint/2010/main" val="2182934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8BF1E-947A-4F0A-A638-14C0C29F9CD2}" type="datetimeFigureOut">
              <a:rPr lang="en-US" smtClean="0"/>
              <a:t>9/9/2011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4AF99F-EE1A-4EE8-9AEA-A88D065F9365}" type="slidenum">
              <a:rPr lang="en-US" smtClean="0"/>
              <a:t>‹#›</a:t>
            </a:fld>
            <a:endParaRPr lang="en-US"/>
          </a:p>
        </p:txBody>
      </p:sp>
    </p:spTree>
    <p:extLst>
      <p:ext uri="{BB962C8B-B14F-4D97-AF65-F5344CB8AC3E}">
        <p14:creationId xmlns:p14="http://schemas.microsoft.com/office/powerpoint/2010/main" val="40464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28BF1E-947A-4F0A-A638-14C0C29F9CD2}" type="datetimeFigureOut">
              <a:rPr lang="en-US" smtClean="0"/>
              <a:t>9/9/2011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4AF99F-EE1A-4EE8-9AEA-A88D065F9365}" type="slidenum">
              <a:rPr lang="en-US" smtClean="0"/>
              <a:t>‹#›</a:t>
            </a:fld>
            <a:endParaRPr lang="en-US"/>
          </a:p>
        </p:txBody>
      </p:sp>
    </p:spTree>
    <p:extLst>
      <p:ext uri="{BB962C8B-B14F-4D97-AF65-F5344CB8AC3E}">
        <p14:creationId xmlns:p14="http://schemas.microsoft.com/office/powerpoint/2010/main" val="3719495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Spotting Web Vulnerabilities</a:t>
            </a:r>
            <a:endParaRPr lang="en-US" dirty="0"/>
          </a:p>
        </p:txBody>
      </p:sp>
      <p:sp>
        <p:nvSpPr>
          <p:cNvPr id="3" name="Subtitle 2"/>
          <p:cNvSpPr>
            <a:spLocks noGrp="1"/>
          </p:cNvSpPr>
          <p:nvPr>
            <p:ph type="subTitle" idx="1"/>
          </p:nvPr>
        </p:nvSpPr>
        <p:spPr/>
        <p:txBody>
          <a:bodyPr>
            <a:normAutofit/>
          </a:bodyPr>
          <a:lstStyle/>
          <a:p>
            <a:r>
              <a:rPr lang="en-US" sz="2000" dirty="0" smtClean="0"/>
              <a:t>(from the eyes of an Script Kiddie)</a:t>
            </a:r>
            <a:endParaRPr lang="en-US" sz="2000" dirty="0"/>
          </a:p>
        </p:txBody>
      </p:sp>
    </p:spTree>
    <p:extLst>
      <p:ext uri="{BB962C8B-B14F-4D97-AF65-F5344CB8AC3E}">
        <p14:creationId xmlns:p14="http://schemas.microsoft.com/office/powerpoint/2010/main" val="371851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Attack Vectors</a:t>
            </a:r>
            <a:endParaRPr lang="en-US" dirty="0"/>
          </a:p>
        </p:txBody>
      </p:sp>
      <p:sp>
        <p:nvSpPr>
          <p:cNvPr id="3" name="Content Placeholder 2"/>
          <p:cNvSpPr>
            <a:spLocks noGrp="1"/>
          </p:cNvSpPr>
          <p:nvPr>
            <p:ph idx="1"/>
          </p:nvPr>
        </p:nvSpPr>
        <p:spPr/>
        <p:txBody>
          <a:bodyPr numCol="2">
            <a:normAutofit fontScale="55000" lnSpcReduction="20000"/>
          </a:bodyPr>
          <a:lstStyle/>
          <a:p>
            <a:pPr fontAlgn="auto">
              <a:spcAft>
                <a:spcPts val="0"/>
              </a:spcAft>
              <a:defRPr/>
            </a:pPr>
            <a:r>
              <a:rPr lang="en-US" sz="2800" dirty="0"/>
              <a:t>known vulnerability (i.e. unpatched system)</a:t>
            </a:r>
          </a:p>
          <a:p>
            <a:pPr fontAlgn="auto">
              <a:spcAft>
                <a:spcPts val="0"/>
              </a:spcAft>
              <a:defRPr/>
            </a:pPr>
            <a:r>
              <a:rPr lang="en-US" sz="2800" dirty="0"/>
              <a:t>undisclosed (new) vulnerability</a:t>
            </a:r>
          </a:p>
          <a:p>
            <a:pPr fontAlgn="auto">
              <a:spcAft>
                <a:spcPts val="0"/>
              </a:spcAft>
              <a:defRPr/>
            </a:pPr>
            <a:r>
              <a:rPr lang="en-US" sz="2800" dirty="0"/>
              <a:t>configuration / admin. mistake</a:t>
            </a:r>
          </a:p>
          <a:p>
            <a:pPr fontAlgn="auto">
              <a:spcAft>
                <a:spcPts val="0"/>
              </a:spcAft>
              <a:defRPr/>
            </a:pPr>
            <a:r>
              <a:rPr lang="en-US" sz="2800" dirty="0"/>
              <a:t>brute force attack</a:t>
            </a:r>
          </a:p>
          <a:p>
            <a:pPr fontAlgn="auto">
              <a:spcAft>
                <a:spcPts val="0"/>
              </a:spcAft>
              <a:defRPr/>
            </a:pPr>
            <a:r>
              <a:rPr lang="en-US" sz="2800" dirty="0"/>
              <a:t>social engineering</a:t>
            </a:r>
          </a:p>
          <a:p>
            <a:pPr fontAlgn="auto">
              <a:spcAft>
                <a:spcPts val="0"/>
              </a:spcAft>
              <a:defRPr/>
            </a:pPr>
            <a:r>
              <a:rPr lang="en-US" sz="2800" dirty="0"/>
              <a:t>Web Server intrusion</a:t>
            </a:r>
          </a:p>
          <a:p>
            <a:pPr fontAlgn="auto">
              <a:spcAft>
                <a:spcPts val="0"/>
              </a:spcAft>
              <a:defRPr/>
            </a:pPr>
            <a:r>
              <a:rPr lang="en-US" sz="2800" dirty="0"/>
              <a:t>Web Server external module intrusion</a:t>
            </a:r>
          </a:p>
          <a:p>
            <a:pPr fontAlgn="auto">
              <a:spcAft>
                <a:spcPts val="0"/>
              </a:spcAft>
              <a:defRPr/>
            </a:pPr>
            <a:r>
              <a:rPr lang="en-US" sz="2800" dirty="0"/>
              <a:t>Mail Server intrusion</a:t>
            </a:r>
          </a:p>
          <a:p>
            <a:pPr fontAlgn="auto">
              <a:spcAft>
                <a:spcPts val="0"/>
              </a:spcAft>
              <a:defRPr/>
            </a:pPr>
            <a:r>
              <a:rPr lang="en-US" sz="2800" dirty="0"/>
              <a:t>FTP Server intrusion</a:t>
            </a:r>
          </a:p>
          <a:p>
            <a:pPr fontAlgn="auto">
              <a:spcAft>
                <a:spcPts val="0"/>
              </a:spcAft>
              <a:defRPr/>
            </a:pPr>
            <a:r>
              <a:rPr lang="en-US" sz="2800" dirty="0"/>
              <a:t>SSH Server intrusion</a:t>
            </a:r>
          </a:p>
          <a:p>
            <a:pPr fontAlgn="auto">
              <a:spcAft>
                <a:spcPts val="0"/>
              </a:spcAft>
              <a:defRPr/>
            </a:pPr>
            <a:r>
              <a:rPr lang="en-US" sz="2800" dirty="0"/>
              <a:t>Telnet Server intrusion</a:t>
            </a:r>
          </a:p>
          <a:p>
            <a:pPr fontAlgn="auto">
              <a:spcAft>
                <a:spcPts val="0"/>
              </a:spcAft>
              <a:defRPr/>
            </a:pPr>
            <a:r>
              <a:rPr lang="en-US" sz="2800" dirty="0"/>
              <a:t>RPC Server intrusion</a:t>
            </a:r>
          </a:p>
          <a:p>
            <a:pPr fontAlgn="auto">
              <a:spcAft>
                <a:spcPts val="0"/>
              </a:spcAft>
              <a:defRPr/>
            </a:pPr>
            <a:r>
              <a:rPr lang="en-US" sz="2800" dirty="0"/>
              <a:t>Shares misconfiguration</a:t>
            </a:r>
          </a:p>
          <a:p>
            <a:pPr fontAlgn="auto">
              <a:spcAft>
                <a:spcPts val="0"/>
              </a:spcAft>
              <a:defRPr/>
            </a:pPr>
            <a:r>
              <a:rPr lang="en-US" sz="2800" dirty="0"/>
              <a:t>Other Server intrusion</a:t>
            </a:r>
          </a:p>
          <a:p>
            <a:pPr fontAlgn="auto">
              <a:spcAft>
                <a:spcPts val="0"/>
              </a:spcAft>
              <a:defRPr/>
            </a:pPr>
            <a:r>
              <a:rPr lang="en-US" sz="2800" dirty="0"/>
              <a:t>SQL Injection</a:t>
            </a:r>
          </a:p>
          <a:p>
            <a:pPr fontAlgn="auto">
              <a:spcAft>
                <a:spcPts val="0"/>
              </a:spcAft>
              <a:defRPr/>
            </a:pPr>
            <a:r>
              <a:rPr lang="en-US" sz="2800" dirty="0"/>
              <a:t>URL Poisoning</a:t>
            </a:r>
          </a:p>
          <a:p>
            <a:pPr fontAlgn="auto">
              <a:spcAft>
                <a:spcPts val="0"/>
              </a:spcAft>
              <a:defRPr/>
            </a:pPr>
            <a:r>
              <a:rPr lang="en-US" sz="2800" dirty="0"/>
              <a:t>File Inclusion</a:t>
            </a:r>
          </a:p>
          <a:p>
            <a:pPr fontAlgn="auto">
              <a:spcAft>
                <a:spcPts val="0"/>
              </a:spcAft>
              <a:defRPr/>
            </a:pPr>
            <a:r>
              <a:rPr lang="en-US" sz="2800" dirty="0"/>
              <a:t>Other Web Application bug</a:t>
            </a:r>
          </a:p>
          <a:p>
            <a:pPr fontAlgn="auto">
              <a:spcAft>
                <a:spcPts val="0"/>
              </a:spcAft>
              <a:defRPr/>
            </a:pPr>
            <a:endParaRPr lang="en-US" sz="2800" dirty="0" smtClean="0"/>
          </a:p>
          <a:p>
            <a:pPr fontAlgn="auto">
              <a:spcAft>
                <a:spcPts val="0"/>
              </a:spcAft>
              <a:defRPr/>
            </a:pPr>
            <a:r>
              <a:rPr lang="en-US" sz="2800" dirty="0" smtClean="0"/>
              <a:t>Remote administrative panel access through social engineering</a:t>
            </a:r>
          </a:p>
          <a:p>
            <a:pPr fontAlgn="auto">
              <a:spcAft>
                <a:spcPts val="0"/>
              </a:spcAft>
              <a:defRPr/>
            </a:pPr>
            <a:r>
              <a:rPr lang="en-US" sz="2800" dirty="0" smtClean="0"/>
              <a:t>Attack against the administrator/user (password stealing/sniffing)</a:t>
            </a:r>
          </a:p>
          <a:p>
            <a:pPr fontAlgn="auto">
              <a:spcAft>
                <a:spcPts val="0"/>
              </a:spcAft>
              <a:defRPr/>
            </a:pPr>
            <a:r>
              <a:rPr lang="en-US" sz="2800" dirty="0" smtClean="0"/>
              <a:t>Access credentials through Man In the Middle attack</a:t>
            </a:r>
          </a:p>
          <a:p>
            <a:pPr fontAlgn="auto">
              <a:spcAft>
                <a:spcPts val="0"/>
              </a:spcAft>
              <a:defRPr/>
            </a:pPr>
            <a:r>
              <a:rPr lang="en-US" sz="2800" dirty="0" smtClean="0"/>
              <a:t>Remote service password guessing</a:t>
            </a:r>
          </a:p>
          <a:p>
            <a:pPr fontAlgn="auto">
              <a:spcAft>
                <a:spcPts val="0"/>
              </a:spcAft>
              <a:defRPr/>
            </a:pPr>
            <a:r>
              <a:rPr lang="en-US" sz="2800" dirty="0" smtClean="0"/>
              <a:t>Remote service password </a:t>
            </a:r>
            <a:r>
              <a:rPr lang="en-US" sz="2800" dirty="0" err="1" smtClean="0"/>
              <a:t>bruteforce</a:t>
            </a:r>
            <a:endParaRPr lang="en-US" sz="2800" dirty="0" smtClean="0"/>
          </a:p>
          <a:p>
            <a:pPr fontAlgn="auto">
              <a:spcAft>
                <a:spcPts val="0"/>
              </a:spcAft>
              <a:defRPr/>
            </a:pPr>
            <a:r>
              <a:rPr lang="en-US" sz="2800" dirty="0" smtClean="0"/>
              <a:t>Rerouting after attacking the Firewall</a:t>
            </a:r>
          </a:p>
          <a:p>
            <a:pPr fontAlgn="auto">
              <a:spcAft>
                <a:spcPts val="0"/>
              </a:spcAft>
              <a:defRPr/>
            </a:pPr>
            <a:r>
              <a:rPr lang="en-US" sz="2800" dirty="0" smtClean="0"/>
              <a:t>Rerouting after attacking the Router</a:t>
            </a:r>
          </a:p>
          <a:p>
            <a:pPr fontAlgn="auto">
              <a:spcAft>
                <a:spcPts val="0"/>
              </a:spcAft>
              <a:defRPr/>
            </a:pPr>
            <a:r>
              <a:rPr lang="en-US" sz="2800" dirty="0" smtClean="0"/>
              <a:t>DNS attack through social engineering</a:t>
            </a:r>
          </a:p>
          <a:p>
            <a:pPr fontAlgn="auto">
              <a:spcAft>
                <a:spcPts val="0"/>
              </a:spcAft>
              <a:defRPr/>
            </a:pPr>
            <a:r>
              <a:rPr lang="en-US" sz="2800" dirty="0" smtClean="0"/>
              <a:t>DNS attack through cache poisoning</a:t>
            </a:r>
          </a:p>
          <a:p>
            <a:endParaRPr lang="en-US" sz="2800" dirty="0"/>
          </a:p>
        </p:txBody>
      </p:sp>
    </p:spTree>
    <p:extLst>
      <p:ext uri="{BB962C8B-B14F-4D97-AF65-F5344CB8AC3E}">
        <p14:creationId xmlns:p14="http://schemas.microsoft.com/office/powerpoint/2010/main" val="3708758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a:t>
            </a:r>
            <a:endParaRPr lang="en-US" dirty="0"/>
          </a:p>
        </p:txBody>
      </p:sp>
      <p:sp>
        <p:nvSpPr>
          <p:cNvPr id="3" name="Content Placeholder 2"/>
          <p:cNvSpPr>
            <a:spLocks noGrp="1"/>
          </p:cNvSpPr>
          <p:nvPr>
            <p:ph idx="1"/>
          </p:nvPr>
        </p:nvSpPr>
        <p:spPr/>
        <p:txBody>
          <a:bodyPr/>
          <a:lstStyle/>
          <a:p>
            <a:r>
              <a:rPr lang="en-US" dirty="0" smtClean="0"/>
              <a:t>Attack via Google Dork + Public Exploit.</a:t>
            </a:r>
          </a:p>
          <a:p>
            <a:pPr lvl="1"/>
            <a:r>
              <a:rPr lang="en-US" sz="2400" dirty="0" smtClean="0"/>
              <a:t>Vbulletin 4.0.x to 4.1.2 </a:t>
            </a:r>
          </a:p>
          <a:p>
            <a:pPr lvl="2"/>
            <a:r>
              <a:rPr lang="en-US" sz="1600" dirty="0" smtClean="0"/>
              <a:t>“</a:t>
            </a:r>
            <a:r>
              <a:rPr lang="en-US" sz="1600" b="1" dirty="0" err="1" smtClean="0"/>
              <a:t>search.php</a:t>
            </a:r>
            <a:r>
              <a:rPr lang="en-US" sz="1600" dirty="0" smtClean="0"/>
              <a:t>” </a:t>
            </a:r>
            <a:r>
              <a:rPr lang="en-US" sz="1600" dirty="0" err="1" smtClean="0"/>
              <a:t>SQLi</a:t>
            </a:r>
            <a:r>
              <a:rPr lang="en-US" sz="1600" dirty="0" smtClean="0"/>
              <a:t> vulnerability.</a:t>
            </a:r>
          </a:p>
          <a:p>
            <a:pPr lvl="2"/>
            <a:r>
              <a:rPr lang="en-US" sz="1600" dirty="0"/>
              <a:t>Dork : </a:t>
            </a:r>
            <a:r>
              <a:rPr lang="en-US" sz="1600" dirty="0" err="1" smtClean="0"/>
              <a:t>inurl:search.php?search_type</a:t>
            </a:r>
            <a:r>
              <a:rPr lang="en-US" sz="1600" dirty="0" smtClean="0"/>
              <a:t>=1</a:t>
            </a:r>
          </a:p>
          <a:p>
            <a:pPr lvl="2"/>
            <a:r>
              <a:rPr lang="en-US" sz="1600" dirty="0" smtClean="0"/>
              <a:t>&amp;cat[0]=1) UNION SELECT database()#</a:t>
            </a:r>
          </a:p>
          <a:p>
            <a:pPr lvl="2"/>
            <a:r>
              <a:rPr lang="en-US" sz="1600" dirty="0" smtClean="0"/>
              <a:t>&amp;cat[0]=1) UNION SELECT </a:t>
            </a:r>
            <a:r>
              <a:rPr lang="en-US" sz="1600" dirty="0" err="1" smtClean="0"/>
              <a:t>table_name</a:t>
            </a:r>
            <a:r>
              <a:rPr lang="en-US" sz="1600" dirty="0" smtClean="0"/>
              <a:t> FROM </a:t>
            </a:r>
            <a:r>
              <a:rPr lang="en-US" sz="1600" dirty="0" err="1" smtClean="0"/>
              <a:t>information_schema.tables</a:t>
            </a:r>
            <a:r>
              <a:rPr lang="en-US" sz="1600" dirty="0" smtClean="0"/>
              <a:t>#</a:t>
            </a:r>
          </a:p>
          <a:p>
            <a:pPr lvl="2"/>
            <a:r>
              <a:rPr lang="en-US" sz="1600" dirty="0" smtClean="0"/>
              <a:t>&amp;cat[0]=1) UNION SELECT </a:t>
            </a:r>
            <a:r>
              <a:rPr lang="en-US" sz="1600" dirty="0" err="1" smtClean="0"/>
              <a:t>concat</a:t>
            </a:r>
            <a:r>
              <a:rPr lang="en-US" sz="1600" dirty="0" smtClean="0"/>
              <a:t>(username,0x3a,email,0x3a,password,0x3a,salt) FROM user WHERE </a:t>
            </a:r>
            <a:r>
              <a:rPr lang="en-US" sz="1600" dirty="0" err="1" smtClean="0"/>
              <a:t>userid</a:t>
            </a:r>
            <a:r>
              <a:rPr lang="en-US" sz="1600" dirty="0" smtClean="0"/>
              <a:t>=1#</a:t>
            </a:r>
          </a:p>
          <a:p>
            <a:pPr lvl="2"/>
            <a:r>
              <a:rPr lang="en-US" sz="1600" dirty="0" smtClean="0"/>
              <a:t>md5(md5($pass).$salt)</a:t>
            </a:r>
            <a:endParaRPr lang="en-US" sz="1600" dirty="0"/>
          </a:p>
        </p:txBody>
      </p:sp>
    </p:spTree>
    <p:extLst>
      <p:ext uri="{BB962C8B-B14F-4D97-AF65-F5344CB8AC3E}">
        <p14:creationId xmlns:p14="http://schemas.microsoft.com/office/powerpoint/2010/main" val="40699555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a:t>
            </a:r>
            <a:endParaRPr lang="en-US" dirty="0"/>
          </a:p>
        </p:txBody>
      </p:sp>
      <p:sp>
        <p:nvSpPr>
          <p:cNvPr id="3" name="Content Placeholder 2"/>
          <p:cNvSpPr>
            <a:spLocks noGrp="1"/>
          </p:cNvSpPr>
          <p:nvPr>
            <p:ph idx="1"/>
          </p:nvPr>
        </p:nvSpPr>
        <p:spPr/>
        <p:txBody>
          <a:bodyPr>
            <a:normAutofit/>
          </a:bodyPr>
          <a:lstStyle/>
          <a:p>
            <a:r>
              <a:rPr lang="en-US" sz="2800" dirty="0" smtClean="0"/>
              <a:t>Testing inputs.</a:t>
            </a:r>
          </a:p>
          <a:p>
            <a:r>
              <a:rPr lang="en-US" sz="2800" dirty="0" smtClean="0"/>
              <a:t>Checking headers.</a:t>
            </a:r>
          </a:p>
          <a:p>
            <a:endParaRPr lang="en-US" sz="2800" dirty="0"/>
          </a:p>
        </p:txBody>
      </p:sp>
    </p:spTree>
    <p:extLst>
      <p:ext uri="{BB962C8B-B14F-4D97-AF65-F5344CB8AC3E}">
        <p14:creationId xmlns:p14="http://schemas.microsoft.com/office/powerpoint/2010/main" val="10668742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a:t>
            </a:r>
            <a:endParaRPr lang="en-US" dirty="0"/>
          </a:p>
        </p:txBody>
      </p:sp>
      <p:sp>
        <p:nvSpPr>
          <p:cNvPr id="3" name="Content Placeholder 2"/>
          <p:cNvSpPr>
            <a:spLocks noGrp="1"/>
          </p:cNvSpPr>
          <p:nvPr>
            <p:ph idx="1"/>
          </p:nvPr>
        </p:nvSpPr>
        <p:spPr/>
        <p:txBody>
          <a:bodyPr>
            <a:normAutofit/>
          </a:bodyPr>
          <a:lstStyle/>
          <a:p>
            <a:r>
              <a:rPr lang="en-US" sz="2800" dirty="0" smtClean="0"/>
              <a:t>Attack via Google Dork(targeted) + Tools(</a:t>
            </a:r>
            <a:r>
              <a:rPr lang="en-US" sz="2800" dirty="0" err="1" smtClean="0"/>
              <a:t>Havij</a:t>
            </a:r>
            <a:r>
              <a:rPr lang="en-US" sz="2800" dirty="0" smtClean="0"/>
              <a:t>).</a:t>
            </a:r>
          </a:p>
          <a:p>
            <a:pPr lvl="1"/>
            <a:r>
              <a:rPr lang="en-US" sz="2400" dirty="0" smtClean="0"/>
              <a:t>Dorking a target site to find </a:t>
            </a:r>
            <a:r>
              <a:rPr lang="en-US" sz="2400" dirty="0" err="1" smtClean="0"/>
              <a:t>SQLi</a:t>
            </a:r>
            <a:r>
              <a:rPr lang="en-US" sz="2400" dirty="0" smtClean="0"/>
              <a:t> vulnerable pages.</a:t>
            </a:r>
          </a:p>
          <a:p>
            <a:pPr marL="457200" lvl="1" indent="0">
              <a:buNone/>
            </a:pPr>
            <a:endParaRPr lang="en-US" sz="2400" dirty="0" smtClean="0"/>
          </a:p>
          <a:p>
            <a:pPr lvl="1"/>
            <a:endParaRPr lang="en-US" sz="2400" dirty="0" smtClean="0"/>
          </a:p>
          <a:p>
            <a:pPr lvl="1"/>
            <a:endParaRPr lang="en-US" sz="2000" dirty="0"/>
          </a:p>
        </p:txBody>
      </p:sp>
    </p:spTree>
    <p:extLst>
      <p:ext uri="{BB962C8B-B14F-4D97-AF65-F5344CB8AC3E}">
        <p14:creationId xmlns:p14="http://schemas.microsoft.com/office/powerpoint/2010/main" val="3982050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r>
              <a:rPr lang="en-US" sz="3600" dirty="0"/>
              <a:t>The top Web vulnerability we face</a:t>
            </a:r>
          </a:p>
        </p:txBody>
      </p:sp>
      <p:sp>
        <p:nvSpPr>
          <p:cNvPr id="3" name="Content Placeholder 2"/>
          <p:cNvSpPr>
            <a:spLocks noGrp="1"/>
          </p:cNvSpPr>
          <p:nvPr>
            <p:ph idx="1"/>
          </p:nvPr>
        </p:nvSpPr>
        <p:spPr/>
        <p:txBody>
          <a:bodyPr>
            <a:normAutofit/>
          </a:bodyPr>
          <a:lstStyle/>
          <a:p>
            <a:pPr marL="400050" lvl="1" indent="0">
              <a:buNone/>
            </a:pPr>
            <a:r>
              <a:rPr lang="en-US" sz="2000" i="1" dirty="0" smtClean="0">
                <a:latin typeface="Helvetica LT Std Light" pitchFamily="34" charset="0"/>
                <a:cs typeface="Adobe Arabic" pitchFamily="18" charset="-78"/>
              </a:rPr>
              <a:t>“Ignorance </a:t>
            </a:r>
            <a:r>
              <a:rPr lang="en-US" sz="2000" i="1" dirty="0">
                <a:latin typeface="Helvetica LT Std Light" pitchFamily="34" charset="0"/>
                <a:cs typeface="Adobe Arabic" pitchFamily="18" charset="-78"/>
              </a:rPr>
              <a:t>of the issues is at the root of practically every Web vulnerability we face. </a:t>
            </a:r>
            <a:endParaRPr lang="en-US" sz="2000" i="1" dirty="0" smtClean="0">
              <a:latin typeface="Helvetica LT Std Light" pitchFamily="34" charset="0"/>
              <a:cs typeface="Adobe Arabic" pitchFamily="18" charset="-78"/>
            </a:endParaRPr>
          </a:p>
          <a:p>
            <a:pPr marL="400050" lvl="1" indent="0">
              <a:buNone/>
            </a:pPr>
            <a:r>
              <a:rPr lang="en-US" sz="2000" i="1" dirty="0" smtClean="0">
                <a:latin typeface="Helvetica LT Std Light" pitchFamily="34" charset="0"/>
                <a:cs typeface="Adobe Arabic" pitchFamily="18" charset="-78"/>
              </a:rPr>
              <a:t>Be </a:t>
            </a:r>
            <a:r>
              <a:rPr lang="en-US" sz="2000" i="1" dirty="0">
                <a:latin typeface="Helvetica LT Std Light" pitchFamily="34" charset="0"/>
                <a:cs typeface="Adobe Arabic" pitchFamily="18" charset="-78"/>
              </a:rPr>
              <a:t>it the technical flaws such as SQL injection and cross-site scripting or operational issues such as no standards and lack of vulnerability testing, we’re just not where we need to be with Web security. And unless and until we focus on the right target, we’ll continue to struggle with Web security. It’ll be a continuous loop of </a:t>
            </a:r>
            <a:endParaRPr lang="en-US" sz="2000" i="1" dirty="0" smtClean="0">
              <a:latin typeface="Helvetica LT Std Light" pitchFamily="34" charset="0"/>
              <a:cs typeface="Adobe Arabic" pitchFamily="18" charset="-78"/>
            </a:endParaRPr>
          </a:p>
          <a:p>
            <a:pPr marL="857250" lvl="1" indent="-457200">
              <a:buAutoNum type="arabicParenR"/>
            </a:pPr>
            <a:r>
              <a:rPr lang="en-US" sz="2000" i="1" dirty="0" smtClean="0">
                <a:latin typeface="Helvetica LT Std Light" pitchFamily="34" charset="0"/>
                <a:cs typeface="Adobe Arabic" pitchFamily="18" charset="-78"/>
              </a:rPr>
              <a:t>develop </a:t>
            </a:r>
            <a:r>
              <a:rPr lang="en-US" sz="2000" i="1" dirty="0">
                <a:latin typeface="Helvetica LT Std Light" pitchFamily="34" charset="0"/>
                <a:cs typeface="Adobe Arabic" pitchFamily="18" charset="-78"/>
              </a:rPr>
              <a:t>code, </a:t>
            </a:r>
            <a:endParaRPr lang="en-US" sz="2000" i="1" dirty="0" smtClean="0">
              <a:latin typeface="Helvetica LT Std Light" pitchFamily="34" charset="0"/>
              <a:cs typeface="Adobe Arabic" pitchFamily="18" charset="-78"/>
            </a:endParaRPr>
          </a:p>
          <a:p>
            <a:pPr marL="857250" lvl="1" indent="-457200">
              <a:buAutoNum type="arabicParenR"/>
            </a:pPr>
            <a:r>
              <a:rPr lang="en-US" sz="2000" i="1" dirty="0" smtClean="0">
                <a:latin typeface="Helvetica LT Std Light" pitchFamily="34" charset="0"/>
                <a:cs typeface="Adobe Arabic" pitchFamily="18" charset="-78"/>
              </a:rPr>
              <a:t>deploy </a:t>
            </a:r>
            <a:r>
              <a:rPr lang="en-US" sz="2000" i="1" dirty="0">
                <a:latin typeface="Helvetica LT Std Light" pitchFamily="34" charset="0"/>
                <a:cs typeface="Adobe Arabic" pitchFamily="18" charset="-78"/>
              </a:rPr>
              <a:t>system, </a:t>
            </a:r>
            <a:endParaRPr lang="en-US" sz="2000" i="1" dirty="0" smtClean="0">
              <a:latin typeface="Helvetica LT Std Light" pitchFamily="34" charset="0"/>
              <a:cs typeface="Adobe Arabic" pitchFamily="18" charset="-78"/>
            </a:endParaRPr>
          </a:p>
          <a:p>
            <a:pPr marL="857250" lvl="1" indent="-457200">
              <a:buAutoNum type="arabicParenR"/>
            </a:pPr>
            <a:r>
              <a:rPr lang="en-US" sz="2000" i="1" dirty="0" smtClean="0">
                <a:latin typeface="Helvetica LT Std Light" pitchFamily="34" charset="0"/>
                <a:cs typeface="Adobe Arabic" pitchFamily="18" charset="-78"/>
              </a:rPr>
              <a:t>experience </a:t>
            </a:r>
            <a:r>
              <a:rPr lang="en-US" sz="2000" i="1" dirty="0">
                <a:latin typeface="Helvetica LT Std Light" pitchFamily="34" charset="0"/>
                <a:cs typeface="Adobe Arabic" pitchFamily="18" charset="-78"/>
              </a:rPr>
              <a:t>a breach or fail an audit/assessment, </a:t>
            </a:r>
            <a:endParaRPr lang="en-US" sz="2000" i="1" dirty="0" smtClean="0">
              <a:latin typeface="Helvetica LT Std Light" pitchFamily="34" charset="0"/>
              <a:cs typeface="Adobe Arabic" pitchFamily="18" charset="-78"/>
            </a:endParaRPr>
          </a:p>
          <a:p>
            <a:pPr marL="857250" lvl="1" indent="-457200">
              <a:buAutoNum type="arabicParenR"/>
            </a:pPr>
            <a:r>
              <a:rPr lang="en-US" sz="2000" i="1" dirty="0" smtClean="0">
                <a:latin typeface="Helvetica LT Std Light" pitchFamily="34" charset="0"/>
                <a:cs typeface="Adobe Arabic" pitchFamily="18" charset="-78"/>
              </a:rPr>
              <a:t>track </a:t>
            </a:r>
            <a:r>
              <a:rPr lang="en-US" sz="2000" i="1" dirty="0">
                <a:latin typeface="Helvetica LT Std Light" pitchFamily="34" charset="0"/>
                <a:cs typeface="Adobe Arabic" pitchFamily="18" charset="-78"/>
              </a:rPr>
              <a:t>down the why and how of the flaws, </a:t>
            </a:r>
            <a:r>
              <a:rPr lang="en-US" sz="2000" i="1" dirty="0" smtClean="0">
                <a:latin typeface="Helvetica LT Std Light" pitchFamily="34" charset="0"/>
                <a:cs typeface="Adobe Arabic" pitchFamily="18" charset="-78"/>
              </a:rPr>
              <a:t>fix </a:t>
            </a:r>
            <a:r>
              <a:rPr lang="en-US" sz="2000" i="1" dirty="0">
                <a:latin typeface="Helvetica LT Std Light" pitchFamily="34" charset="0"/>
                <a:cs typeface="Adobe Arabic" pitchFamily="18" charset="-78"/>
              </a:rPr>
              <a:t>the flaws, </a:t>
            </a:r>
            <a:endParaRPr lang="en-US" sz="2000" i="1" dirty="0" smtClean="0">
              <a:latin typeface="Helvetica LT Std Light" pitchFamily="34" charset="0"/>
              <a:cs typeface="Adobe Arabic" pitchFamily="18" charset="-78"/>
            </a:endParaRPr>
          </a:p>
          <a:p>
            <a:pPr marL="857250" lvl="1" indent="-457200">
              <a:buAutoNum type="arabicParenR"/>
            </a:pPr>
            <a:r>
              <a:rPr lang="en-US" sz="2000" i="1" dirty="0" smtClean="0">
                <a:latin typeface="Helvetica LT Std Light" pitchFamily="34" charset="0"/>
                <a:cs typeface="Adobe Arabic" pitchFamily="18" charset="-78"/>
              </a:rPr>
              <a:t>start </a:t>
            </a:r>
            <a:r>
              <a:rPr lang="en-US" sz="2000" i="1" dirty="0">
                <a:latin typeface="Helvetica LT Std Light" pitchFamily="34" charset="0"/>
                <a:cs typeface="Adobe Arabic" pitchFamily="18" charset="-78"/>
              </a:rPr>
              <a:t>all over again</a:t>
            </a:r>
            <a:r>
              <a:rPr lang="en-US" sz="2000" i="1" dirty="0" smtClean="0">
                <a:latin typeface="Helvetica LT Std Light" pitchFamily="34" charset="0"/>
                <a:cs typeface="Adobe Arabic" pitchFamily="18" charset="-78"/>
              </a:rPr>
              <a:t>.” </a:t>
            </a:r>
          </a:p>
          <a:p>
            <a:pPr marL="400050" lvl="1" indent="0">
              <a:buNone/>
            </a:pPr>
            <a:r>
              <a:rPr lang="en-US" sz="1400" i="1" dirty="0" smtClean="0"/>
              <a:t>- Kevin Beaver </a:t>
            </a:r>
            <a:endParaRPr lang="en-US" sz="1400" i="1" dirty="0"/>
          </a:p>
        </p:txBody>
      </p:sp>
    </p:spTree>
    <p:extLst>
      <p:ext uri="{BB962C8B-B14F-4D97-AF65-F5344CB8AC3E}">
        <p14:creationId xmlns:p14="http://schemas.microsoft.com/office/powerpoint/2010/main" val="3514914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Spotting Web Vulnerabilities</a:t>
            </a:r>
            <a:endParaRPr lang="en-US" dirty="0"/>
          </a:p>
        </p:txBody>
      </p:sp>
      <p:sp>
        <p:nvSpPr>
          <p:cNvPr id="3" name="Content Placeholder 2"/>
          <p:cNvSpPr>
            <a:spLocks noGrp="1"/>
          </p:cNvSpPr>
          <p:nvPr>
            <p:ph idx="1"/>
          </p:nvPr>
        </p:nvSpPr>
        <p:spPr/>
        <p:txBody>
          <a:bodyPr>
            <a:normAutofit fontScale="70000" lnSpcReduction="20000"/>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smtClean="0"/>
          </a:p>
          <a:p>
            <a:pPr marL="0" indent="0" algn="ctr">
              <a:buNone/>
            </a:pPr>
            <a:endParaRPr lang="en-US" dirty="0"/>
          </a:p>
          <a:p>
            <a:pPr marL="0" indent="0" algn="ctr">
              <a:buNone/>
            </a:pPr>
            <a:r>
              <a:rPr lang="en-US" dirty="0" smtClean="0"/>
              <a:t>Thank you. -</a:t>
            </a:r>
            <a:r>
              <a:rPr lang="en-US" dirty="0" err="1" smtClean="0"/>
              <a:t>sungazer</a:t>
            </a:r>
            <a:endParaRPr lang="en-US" dirty="0"/>
          </a:p>
        </p:txBody>
      </p:sp>
    </p:spTree>
    <p:extLst>
      <p:ext uri="{BB962C8B-B14F-4D97-AF65-F5344CB8AC3E}">
        <p14:creationId xmlns:p14="http://schemas.microsoft.com/office/powerpoint/2010/main" val="1926079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normAutofit/>
          </a:bodyPr>
          <a:lstStyle/>
          <a:p>
            <a:r>
              <a:rPr lang="en-US" sz="2800" dirty="0"/>
              <a:t>All the information provided on this </a:t>
            </a:r>
            <a:r>
              <a:rPr lang="en-US" sz="2800" dirty="0" smtClean="0"/>
              <a:t>presentation for </a:t>
            </a:r>
            <a:r>
              <a:rPr lang="en-US" sz="2800" dirty="0"/>
              <a:t>educational purposes only</a:t>
            </a:r>
            <a:r>
              <a:rPr lang="en-US" sz="2800" dirty="0" smtClean="0"/>
              <a:t>.</a:t>
            </a:r>
          </a:p>
          <a:p>
            <a:r>
              <a:rPr lang="en-US" sz="2800" dirty="0" smtClean="0"/>
              <a:t>The speaker is not liable for any damages you may cause for using this knowledge on actual attacks.</a:t>
            </a:r>
          </a:p>
          <a:p>
            <a:r>
              <a:rPr lang="en-US" sz="2800" dirty="0" smtClean="0"/>
              <a:t>The following tools and techniques are publicly available, “ANYONE” has access to them.</a:t>
            </a:r>
          </a:p>
        </p:txBody>
      </p:sp>
    </p:spTree>
    <p:extLst>
      <p:ext uri="{BB962C8B-B14F-4D97-AF65-F5344CB8AC3E}">
        <p14:creationId xmlns:p14="http://schemas.microsoft.com/office/powerpoint/2010/main" val="1032596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Websites</a:t>
            </a:r>
            <a:endParaRPr lang="en-US" dirty="0"/>
          </a:p>
        </p:txBody>
      </p:sp>
      <p:sp>
        <p:nvSpPr>
          <p:cNvPr id="3" name="Content Placeholder 2"/>
          <p:cNvSpPr>
            <a:spLocks noGrp="1"/>
          </p:cNvSpPr>
          <p:nvPr>
            <p:ph idx="1"/>
          </p:nvPr>
        </p:nvSpPr>
        <p:spPr>
          <a:xfrm>
            <a:off x="381000" y="1585118"/>
            <a:ext cx="8229600" cy="4525963"/>
          </a:xfrm>
        </p:spPr>
        <p:txBody>
          <a:bodyPr>
            <a:normAutofit/>
          </a:bodyPr>
          <a:lstStyle/>
          <a:p>
            <a:pPr marL="0" indent="0">
              <a:buNone/>
            </a:pPr>
            <a:r>
              <a:rPr lang="en-US" sz="2800" i="1" dirty="0" smtClean="0"/>
              <a:t>“In </a:t>
            </a:r>
            <a:r>
              <a:rPr lang="en-US" sz="2800" i="1" dirty="0"/>
              <a:t>the </a:t>
            </a:r>
            <a:r>
              <a:rPr lang="en-US" sz="2800" b="1" i="1" dirty="0"/>
              <a:t>August 2011</a:t>
            </a:r>
            <a:r>
              <a:rPr lang="en-US" sz="2800" i="1" dirty="0"/>
              <a:t> survey we received responses from </a:t>
            </a:r>
            <a:r>
              <a:rPr lang="en-US" sz="2800" b="1" i="1" dirty="0"/>
              <a:t>463,000,317</a:t>
            </a:r>
            <a:r>
              <a:rPr lang="en-US" sz="2800" i="1" dirty="0"/>
              <a:t> </a:t>
            </a:r>
            <a:r>
              <a:rPr lang="en-US" sz="2800" i="1" dirty="0" smtClean="0"/>
              <a:t>sites.” -netcraft.com</a:t>
            </a:r>
          </a:p>
          <a:p>
            <a:pPr marL="0" indent="0">
              <a:buNone/>
            </a:pPr>
            <a:endParaRPr lang="en-US" sz="2800" i="1" dirty="0"/>
          </a:p>
          <a:p>
            <a:pPr marL="0" indent="0">
              <a:buNone/>
            </a:pPr>
            <a:endParaRPr lang="en-US" sz="2800" i="1" dirty="0"/>
          </a:p>
        </p:txBody>
      </p:sp>
      <p:graphicFrame>
        <p:nvGraphicFramePr>
          <p:cNvPr id="4" name="Table 3"/>
          <p:cNvGraphicFramePr>
            <a:graphicFrameLocks noGrp="1"/>
          </p:cNvGraphicFramePr>
          <p:nvPr/>
        </p:nvGraphicFramePr>
        <p:xfrm>
          <a:off x="457200" y="3034506"/>
          <a:ext cx="8229600" cy="1657350"/>
        </p:xfrm>
        <a:graphic>
          <a:graphicData uri="http://schemas.openxmlformats.org/drawingml/2006/table">
            <a:tbl>
              <a:tblPr/>
              <a:tblGrid>
                <a:gridCol w="1371600"/>
                <a:gridCol w="1371600"/>
                <a:gridCol w="1371600"/>
                <a:gridCol w="1371600"/>
                <a:gridCol w="1371600"/>
                <a:gridCol w="1371600"/>
              </a:tblGrid>
              <a:tr h="0">
                <a:tc>
                  <a:txBody>
                    <a:bodyPr/>
                    <a:lstStyle/>
                    <a:p>
                      <a:pPr algn="ctr" fontAlgn="ctr"/>
                      <a:r>
                        <a:rPr lang="en-US" dirty="0">
                          <a:effectLst/>
                        </a:rPr>
                        <a:t>Developer</a:t>
                      </a:r>
                    </a:p>
                  </a:txBody>
                  <a:tcPr marL="66675" marR="66675" marT="28575" marB="28575" anchor="ctr">
                    <a:lnL>
                      <a:noFill/>
                    </a:lnL>
                    <a:lnR w="28575" cap="flat" cmpd="sng" algn="ctr">
                      <a:solidFill>
                        <a:srgbClr val="A00022"/>
                      </a:solidFill>
                      <a:prstDash val="solid"/>
                      <a:round/>
                      <a:headEnd type="none" w="med" len="med"/>
                      <a:tailEnd type="none" w="med" len="med"/>
                    </a:lnR>
                    <a:lnT>
                      <a:noFill/>
                    </a:lnT>
                    <a:lnB>
                      <a:noFill/>
                    </a:lnB>
                    <a:solidFill>
                      <a:srgbClr val="E0EAEF"/>
                    </a:solidFill>
                  </a:tcPr>
                </a:tc>
                <a:tc>
                  <a:txBody>
                    <a:bodyPr/>
                    <a:lstStyle/>
                    <a:p>
                      <a:pPr algn="ctr" fontAlgn="ctr"/>
                      <a:r>
                        <a:rPr lang="en-US">
                          <a:effectLst/>
                        </a:rPr>
                        <a:t>July 2011</a:t>
                      </a:r>
                    </a:p>
                  </a:txBody>
                  <a:tcPr marL="66675" marR="66675" marT="28575" marB="28575" anchor="ctr">
                    <a:lnL w="28575" cap="flat" cmpd="sng" algn="ctr">
                      <a:solidFill>
                        <a:srgbClr val="A00022"/>
                      </a:solidFill>
                      <a:prstDash val="solid"/>
                      <a:round/>
                      <a:headEnd type="none" w="med" len="med"/>
                      <a:tailEnd type="none" w="med" len="med"/>
                    </a:lnL>
                    <a:lnR w="28575" cap="flat" cmpd="sng" algn="ctr">
                      <a:solidFill>
                        <a:srgbClr val="20062A"/>
                      </a:solidFill>
                      <a:prstDash val="solid"/>
                      <a:round/>
                      <a:headEnd type="none" w="med" len="med"/>
                      <a:tailEnd type="none" w="med" len="med"/>
                    </a:lnR>
                    <a:lnT>
                      <a:noFill/>
                    </a:lnT>
                    <a:lnB>
                      <a:noFill/>
                    </a:lnB>
                    <a:solidFill>
                      <a:srgbClr val="E0EAEF"/>
                    </a:solidFill>
                  </a:tcPr>
                </a:tc>
                <a:tc>
                  <a:txBody>
                    <a:bodyPr/>
                    <a:lstStyle/>
                    <a:p>
                      <a:pPr algn="ctr" fontAlgn="ctr"/>
                      <a:r>
                        <a:rPr lang="en-US">
                          <a:effectLst/>
                        </a:rPr>
                        <a:t>Percent</a:t>
                      </a:r>
                    </a:p>
                  </a:txBody>
                  <a:tcPr marL="66675" marR="66675" marT="28575" marB="28575" anchor="ctr">
                    <a:lnL w="28575" cap="flat" cmpd="sng" algn="ctr">
                      <a:solidFill>
                        <a:srgbClr val="20062A"/>
                      </a:solidFill>
                      <a:prstDash val="solid"/>
                      <a:round/>
                      <a:headEnd type="none" w="med" len="med"/>
                      <a:tailEnd type="none" w="med" len="med"/>
                    </a:lnL>
                    <a:lnR w="28575" cap="flat" cmpd="sng" algn="ctr">
                      <a:solidFill>
                        <a:srgbClr val="A00022"/>
                      </a:solidFill>
                      <a:prstDash val="solid"/>
                      <a:round/>
                      <a:headEnd type="none" w="med" len="med"/>
                      <a:tailEnd type="none" w="med" len="med"/>
                    </a:lnR>
                    <a:lnT>
                      <a:noFill/>
                    </a:lnT>
                    <a:lnB>
                      <a:noFill/>
                    </a:lnB>
                    <a:solidFill>
                      <a:srgbClr val="E0EAEF"/>
                    </a:solidFill>
                  </a:tcPr>
                </a:tc>
                <a:tc>
                  <a:txBody>
                    <a:bodyPr/>
                    <a:lstStyle/>
                    <a:p>
                      <a:pPr algn="ctr" fontAlgn="ctr"/>
                      <a:r>
                        <a:rPr lang="en-US">
                          <a:effectLst/>
                        </a:rPr>
                        <a:t>August 2011</a:t>
                      </a:r>
                    </a:p>
                  </a:txBody>
                  <a:tcPr marL="66675" marR="66675" marT="28575" marB="28575" anchor="ctr">
                    <a:lnL w="28575" cap="flat" cmpd="sng" algn="ctr">
                      <a:solidFill>
                        <a:srgbClr val="A00022"/>
                      </a:solidFill>
                      <a:prstDash val="solid"/>
                      <a:round/>
                      <a:headEnd type="none" w="med" len="med"/>
                      <a:tailEnd type="none" w="med" len="med"/>
                    </a:lnL>
                    <a:lnR w="28575" cap="flat" cmpd="sng" algn="ctr">
                      <a:solidFill>
                        <a:srgbClr val="604586"/>
                      </a:solidFill>
                      <a:prstDash val="solid"/>
                      <a:round/>
                      <a:headEnd type="none" w="med" len="med"/>
                      <a:tailEnd type="none" w="med" len="med"/>
                    </a:lnR>
                    <a:lnT>
                      <a:noFill/>
                    </a:lnT>
                    <a:lnB>
                      <a:noFill/>
                    </a:lnB>
                    <a:solidFill>
                      <a:srgbClr val="E0EAEF"/>
                    </a:solidFill>
                  </a:tcPr>
                </a:tc>
                <a:tc>
                  <a:txBody>
                    <a:bodyPr/>
                    <a:lstStyle/>
                    <a:p>
                      <a:pPr algn="ctr" fontAlgn="ctr"/>
                      <a:r>
                        <a:rPr lang="en-US">
                          <a:effectLst/>
                        </a:rPr>
                        <a:t>Percent</a:t>
                      </a:r>
                    </a:p>
                  </a:txBody>
                  <a:tcPr marL="66675" marR="66675" marT="28575" marB="28575" anchor="ctr">
                    <a:lnL w="28575" cap="flat" cmpd="sng" algn="ctr">
                      <a:solidFill>
                        <a:srgbClr val="604586"/>
                      </a:solidFill>
                      <a:prstDash val="solid"/>
                      <a:round/>
                      <a:headEnd type="none" w="med" len="med"/>
                      <a:tailEnd type="none" w="med" len="med"/>
                    </a:lnL>
                    <a:lnR w="28575" cap="flat" cmpd="sng" algn="ctr">
                      <a:solidFill>
                        <a:srgbClr val="A00022"/>
                      </a:solidFill>
                      <a:prstDash val="solid"/>
                      <a:round/>
                      <a:headEnd type="none" w="med" len="med"/>
                      <a:tailEnd type="none" w="med" len="med"/>
                    </a:lnR>
                    <a:lnT>
                      <a:noFill/>
                    </a:lnT>
                    <a:lnB>
                      <a:noFill/>
                    </a:lnB>
                    <a:solidFill>
                      <a:srgbClr val="E0EAEF"/>
                    </a:solidFill>
                  </a:tcPr>
                </a:tc>
                <a:tc>
                  <a:txBody>
                    <a:bodyPr/>
                    <a:lstStyle/>
                    <a:p>
                      <a:pPr algn="ctr" fontAlgn="ctr"/>
                      <a:r>
                        <a:rPr lang="en-US">
                          <a:effectLst/>
                        </a:rPr>
                        <a:t>Change</a:t>
                      </a:r>
                    </a:p>
                  </a:txBody>
                  <a:tcPr marL="66675" marR="66675" marT="28575" marB="28575" anchor="ctr">
                    <a:lnL w="28575" cap="flat" cmpd="sng" algn="ctr">
                      <a:solidFill>
                        <a:srgbClr val="A00022"/>
                      </a:solidFill>
                      <a:prstDash val="solid"/>
                      <a:round/>
                      <a:headEnd type="none" w="med" len="med"/>
                      <a:tailEnd type="none" w="med" len="med"/>
                    </a:lnL>
                    <a:lnR w="28575" cap="flat" cmpd="sng" algn="ctr">
                      <a:solidFill>
                        <a:srgbClr val="908321"/>
                      </a:solidFill>
                      <a:prstDash val="solid"/>
                      <a:round/>
                      <a:headEnd type="none" w="med" len="med"/>
                      <a:tailEnd type="none" w="med" len="med"/>
                    </a:lnR>
                    <a:lnT>
                      <a:noFill/>
                    </a:lnT>
                    <a:lnB>
                      <a:noFill/>
                    </a:lnB>
                    <a:solidFill>
                      <a:srgbClr val="E0EAEF"/>
                    </a:solidFill>
                  </a:tcPr>
                </a:tc>
              </a:tr>
              <a:tr h="0">
                <a:tc>
                  <a:txBody>
                    <a:bodyPr/>
                    <a:lstStyle/>
                    <a:p>
                      <a:pPr algn="l" fontAlgn="base"/>
                      <a:r>
                        <a:rPr lang="en-US">
                          <a:effectLst/>
                        </a:rPr>
                        <a:t>Apache</a:t>
                      </a:r>
                    </a:p>
                  </a:txBody>
                  <a:tcPr marL="66675" marR="66675" marT="28575" marB="28575" anchor="ctr">
                    <a:lnL>
                      <a:noFill/>
                    </a:lnL>
                    <a:lnR w="28575" cap="flat" cmpd="sng" algn="ctr">
                      <a:solidFill>
                        <a:srgbClr val="60872C"/>
                      </a:solidFill>
                      <a:prstDash val="solid"/>
                      <a:round/>
                      <a:headEnd type="none" w="med" len="med"/>
                      <a:tailEnd type="none" w="med" len="med"/>
                    </a:lnR>
                    <a:lnT>
                      <a:noFill/>
                    </a:lnT>
                    <a:lnB>
                      <a:noFill/>
                    </a:lnB>
                  </a:tcPr>
                </a:tc>
                <a:tc>
                  <a:txBody>
                    <a:bodyPr/>
                    <a:lstStyle/>
                    <a:p>
                      <a:pPr algn="r" fontAlgn="base"/>
                      <a:r>
                        <a:rPr lang="en-US">
                          <a:effectLst/>
                        </a:rPr>
                        <a:t>235,326,985</a:t>
                      </a:r>
                    </a:p>
                  </a:txBody>
                  <a:tcPr marL="66675" marR="66675" marT="28575" marB="28575" anchor="ctr">
                    <a:lnL w="28575" cap="flat" cmpd="sng" algn="ctr">
                      <a:solidFill>
                        <a:srgbClr val="60872C"/>
                      </a:solidFill>
                      <a:prstDash val="solid"/>
                      <a:round/>
                      <a:headEnd type="none" w="med" len="med"/>
                      <a:tailEnd type="none" w="med" len="med"/>
                    </a:lnL>
                    <a:lnR w="28575" cap="flat" cmpd="sng" algn="ctr">
                      <a:solidFill>
                        <a:srgbClr val="C04486"/>
                      </a:solidFill>
                      <a:prstDash val="solid"/>
                      <a:round/>
                      <a:headEnd type="none" w="med" len="med"/>
                      <a:tailEnd type="none" w="med" len="med"/>
                    </a:lnR>
                    <a:lnT>
                      <a:noFill/>
                    </a:lnT>
                    <a:lnB>
                      <a:noFill/>
                    </a:lnB>
                  </a:tcPr>
                </a:tc>
                <a:tc>
                  <a:txBody>
                    <a:bodyPr/>
                    <a:lstStyle/>
                    <a:p>
                      <a:pPr algn="r" fontAlgn="base"/>
                      <a:r>
                        <a:rPr lang="en-US">
                          <a:effectLst/>
                        </a:rPr>
                        <a:t>65.86%</a:t>
                      </a:r>
                    </a:p>
                  </a:txBody>
                  <a:tcPr marL="66675" marR="66675" marT="28575" marB="28575" anchor="ctr">
                    <a:lnL w="28575" cap="flat" cmpd="sng" algn="ctr">
                      <a:solidFill>
                        <a:srgbClr val="C04486"/>
                      </a:solidFill>
                      <a:prstDash val="solid"/>
                      <a:round/>
                      <a:headEnd type="none" w="med" len="med"/>
                      <a:tailEnd type="none" w="med" len="med"/>
                    </a:lnL>
                    <a:lnR w="28575" cap="flat" cmpd="sng" algn="ctr">
                      <a:solidFill>
                        <a:srgbClr val="A08321"/>
                      </a:solidFill>
                      <a:prstDash val="solid"/>
                      <a:round/>
                      <a:headEnd type="none" w="med" len="med"/>
                      <a:tailEnd type="none" w="med" len="med"/>
                    </a:lnR>
                    <a:lnT>
                      <a:noFill/>
                    </a:lnT>
                    <a:lnB>
                      <a:noFill/>
                    </a:lnB>
                  </a:tcPr>
                </a:tc>
                <a:tc>
                  <a:txBody>
                    <a:bodyPr/>
                    <a:lstStyle/>
                    <a:p>
                      <a:pPr algn="r" fontAlgn="base"/>
                      <a:r>
                        <a:rPr lang="en-US">
                          <a:effectLst/>
                        </a:rPr>
                        <a:t>301,771,518</a:t>
                      </a:r>
                    </a:p>
                  </a:txBody>
                  <a:tcPr marL="66675" marR="66675" marT="28575" marB="28575" anchor="ctr">
                    <a:lnL w="28575" cap="flat" cmpd="sng" algn="ctr">
                      <a:solidFill>
                        <a:srgbClr val="A08321"/>
                      </a:solidFill>
                      <a:prstDash val="solid"/>
                      <a:round/>
                      <a:headEnd type="none" w="med" len="med"/>
                      <a:tailEnd type="none" w="med" len="med"/>
                    </a:lnL>
                    <a:lnR w="28575" cap="flat" cmpd="sng" algn="ctr">
                      <a:solidFill>
                        <a:srgbClr val="D03CEF"/>
                      </a:solidFill>
                      <a:prstDash val="solid"/>
                      <a:round/>
                      <a:headEnd type="none" w="med" len="med"/>
                      <a:tailEnd type="none" w="med" len="med"/>
                    </a:lnR>
                    <a:lnT>
                      <a:noFill/>
                    </a:lnT>
                    <a:lnB>
                      <a:noFill/>
                    </a:lnB>
                  </a:tcPr>
                </a:tc>
                <a:tc>
                  <a:txBody>
                    <a:bodyPr/>
                    <a:lstStyle/>
                    <a:p>
                      <a:pPr algn="r" fontAlgn="base"/>
                      <a:r>
                        <a:rPr lang="en-US">
                          <a:effectLst/>
                        </a:rPr>
                        <a:t>65.18%</a:t>
                      </a:r>
                    </a:p>
                  </a:txBody>
                  <a:tcPr marL="66675" marR="66675" marT="28575" marB="28575" anchor="ctr">
                    <a:lnL w="28575" cap="flat" cmpd="sng" algn="ctr">
                      <a:solidFill>
                        <a:srgbClr val="D03CEF"/>
                      </a:solidFill>
                      <a:prstDash val="solid"/>
                      <a:round/>
                      <a:headEnd type="none" w="med" len="med"/>
                      <a:tailEnd type="none" w="med" len="med"/>
                    </a:lnL>
                    <a:lnR w="28575" cap="flat" cmpd="sng" algn="ctr">
                      <a:solidFill>
                        <a:srgbClr val="80568E"/>
                      </a:solidFill>
                      <a:prstDash val="solid"/>
                      <a:round/>
                      <a:headEnd type="none" w="med" len="med"/>
                      <a:tailEnd type="none" w="med" len="med"/>
                    </a:lnR>
                    <a:lnT>
                      <a:noFill/>
                    </a:lnT>
                    <a:lnB>
                      <a:noFill/>
                    </a:lnB>
                  </a:tcPr>
                </a:tc>
                <a:tc>
                  <a:txBody>
                    <a:bodyPr/>
                    <a:lstStyle/>
                    <a:p>
                      <a:pPr algn="r" fontAlgn="base"/>
                      <a:r>
                        <a:rPr lang="en-US">
                          <a:effectLst/>
                        </a:rPr>
                        <a:t>-0.69</a:t>
                      </a:r>
                    </a:p>
                  </a:txBody>
                  <a:tcPr marL="66675" marR="66675" marT="28575" marB="28575" anchor="ctr">
                    <a:lnL w="28575" cap="flat" cmpd="sng" algn="ctr">
                      <a:solidFill>
                        <a:srgbClr val="80568E"/>
                      </a:solidFill>
                      <a:prstDash val="solid"/>
                      <a:round/>
                      <a:headEnd type="none" w="med" len="med"/>
                      <a:tailEnd type="none" w="med" len="med"/>
                    </a:lnL>
                    <a:lnR w="28575" cap="flat" cmpd="sng" algn="ctr">
                      <a:solidFill>
                        <a:srgbClr val="000122"/>
                      </a:solidFill>
                      <a:prstDash val="solid"/>
                      <a:round/>
                      <a:headEnd type="none" w="med" len="med"/>
                      <a:tailEnd type="none" w="med" len="med"/>
                    </a:lnR>
                    <a:lnT>
                      <a:noFill/>
                    </a:lnT>
                    <a:lnB>
                      <a:noFill/>
                    </a:lnB>
                  </a:tcPr>
                </a:tc>
              </a:tr>
              <a:tr h="0">
                <a:tc>
                  <a:txBody>
                    <a:bodyPr/>
                    <a:lstStyle/>
                    <a:p>
                      <a:pPr algn="l" fontAlgn="base"/>
                      <a:r>
                        <a:rPr lang="en-US">
                          <a:effectLst/>
                        </a:rPr>
                        <a:t>Microsoft</a:t>
                      </a:r>
                    </a:p>
                  </a:txBody>
                  <a:tcPr marL="66675" marR="66675" marT="28575" marB="28575" anchor="ctr">
                    <a:lnL>
                      <a:noFill/>
                    </a:lnL>
                    <a:lnR w="28575" cap="flat" cmpd="sng" algn="ctr">
                      <a:solidFill>
                        <a:srgbClr val="E0892C"/>
                      </a:solidFill>
                      <a:prstDash val="solid"/>
                      <a:round/>
                      <a:headEnd type="none" w="med" len="med"/>
                      <a:tailEnd type="none" w="med" len="med"/>
                    </a:lnR>
                    <a:lnT>
                      <a:noFill/>
                    </a:lnT>
                    <a:lnB>
                      <a:noFill/>
                    </a:lnB>
                  </a:tcPr>
                </a:tc>
                <a:tc>
                  <a:txBody>
                    <a:bodyPr/>
                    <a:lstStyle/>
                    <a:p>
                      <a:pPr algn="r" fontAlgn="base"/>
                      <a:r>
                        <a:rPr lang="en-US">
                          <a:effectLst/>
                        </a:rPr>
                        <a:t>60,086,346</a:t>
                      </a:r>
                    </a:p>
                  </a:txBody>
                  <a:tcPr marL="66675" marR="66675" marT="28575" marB="28575" anchor="ctr">
                    <a:lnL w="28575" cap="flat" cmpd="sng" algn="ctr">
                      <a:solidFill>
                        <a:srgbClr val="E0892C"/>
                      </a:solidFill>
                      <a:prstDash val="solid"/>
                      <a:round/>
                      <a:headEnd type="none" w="med" len="med"/>
                      <a:tailEnd type="none" w="med" len="med"/>
                    </a:lnL>
                    <a:lnR w="28575" cap="flat" cmpd="sng" algn="ctr">
                      <a:solidFill>
                        <a:srgbClr val="D00E22"/>
                      </a:solidFill>
                      <a:prstDash val="solid"/>
                      <a:round/>
                      <a:headEnd type="none" w="med" len="med"/>
                      <a:tailEnd type="none" w="med" len="med"/>
                    </a:lnR>
                    <a:lnT>
                      <a:noFill/>
                    </a:lnT>
                    <a:lnB>
                      <a:noFill/>
                    </a:lnB>
                  </a:tcPr>
                </a:tc>
                <a:tc>
                  <a:txBody>
                    <a:bodyPr/>
                    <a:lstStyle/>
                    <a:p>
                      <a:pPr algn="r" fontAlgn="base"/>
                      <a:r>
                        <a:rPr lang="en-US">
                          <a:effectLst/>
                        </a:rPr>
                        <a:t>16.82%</a:t>
                      </a:r>
                    </a:p>
                  </a:txBody>
                  <a:tcPr marL="66675" marR="66675" marT="28575" marB="28575" anchor="ctr">
                    <a:lnL w="28575" cap="flat" cmpd="sng" algn="ctr">
                      <a:solidFill>
                        <a:srgbClr val="D00E22"/>
                      </a:solidFill>
                      <a:prstDash val="solid"/>
                      <a:round/>
                      <a:headEnd type="none" w="med" len="med"/>
                      <a:tailEnd type="none" w="med" len="med"/>
                    </a:lnL>
                    <a:lnR w="28575" cap="flat" cmpd="sng" algn="ctr">
                      <a:solidFill>
                        <a:srgbClr val="E0892C"/>
                      </a:solidFill>
                      <a:prstDash val="solid"/>
                      <a:round/>
                      <a:headEnd type="none" w="med" len="med"/>
                      <a:tailEnd type="none" w="med" len="med"/>
                    </a:lnR>
                    <a:lnT>
                      <a:noFill/>
                    </a:lnT>
                    <a:lnB>
                      <a:noFill/>
                    </a:lnB>
                  </a:tcPr>
                </a:tc>
                <a:tc>
                  <a:txBody>
                    <a:bodyPr/>
                    <a:lstStyle/>
                    <a:p>
                      <a:pPr algn="r" fontAlgn="base"/>
                      <a:r>
                        <a:rPr lang="en-US" dirty="0">
                          <a:effectLst/>
                        </a:rPr>
                        <a:t>73,415,916</a:t>
                      </a:r>
                    </a:p>
                  </a:txBody>
                  <a:tcPr marL="66675" marR="66675" marT="28575" marB="28575" anchor="ctr">
                    <a:lnL w="28575" cap="flat" cmpd="sng" algn="ctr">
                      <a:solidFill>
                        <a:srgbClr val="E0892C"/>
                      </a:solidFill>
                      <a:prstDash val="solid"/>
                      <a:round/>
                      <a:headEnd type="none" w="med" len="med"/>
                      <a:tailEnd type="none" w="med" len="med"/>
                    </a:lnL>
                    <a:lnR w="28575" cap="flat" cmpd="sng" algn="ctr">
                      <a:solidFill>
                        <a:srgbClr val="902B70"/>
                      </a:solidFill>
                      <a:prstDash val="solid"/>
                      <a:round/>
                      <a:headEnd type="none" w="med" len="med"/>
                      <a:tailEnd type="none" w="med" len="med"/>
                    </a:lnR>
                    <a:lnT>
                      <a:noFill/>
                    </a:lnT>
                    <a:lnB>
                      <a:noFill/>
                    </a:lnB>
                  </a:tcPr>
                </a:tc>
                <a:tc>
                  <a:txBody>
                    <a:bodyPr/>
                    <a:lstStyle/>
                    <a:p>
                      <a:pPr algn="r" fontAlgn="base"/>
                      <a:r>
                        <a:rPr lang="en-US">
                          <a:effectLst/>
                        </a:rPr>
                        <a:t>15.86%</a:t>
                      </a:r>
                    </a:p>
                  </a:txBody>
                  <a:tcPr marL="66675" marR="66675" marT="28575" marB="28575" anchor="ctr">
                    <a:lnL w="28575" cap="flat" cmpd="sng" algn="ctr">
                      <a:solidFill>
                        <a:srgbClr val="902B70"/>
                      </a:solidFill>
                      <a:prstDash val="solid"/>
                      <a:round/>
                      <a:headEnd type="none" w="med" len="med"/>
                      <a:tailEnd type="none" w="med" len="med"/>
                    </a:lnL>
                    <a:lnR w="28575" cap="flat" cmpd="sng" algn="ctr">
                      <a:solidFill>
                        <a:srgbClr val="60882C"/>
                      </a:solidFill>
                      <a:prstDash val="solid"/>
                      <a:round/>
                      <a:headEnd type="none" w="med" len="med"/>
                      <a:tailEnd type="none" w="med" len="med"/>
                    </a:lnR>
                    <a:lnT>
                      <a:noFill/>
                    </a:lnT>
                    <a:lnB>
                      <a:noFill/>
                    </a:lnB>
                  </a:tcPr>
                </a:tc>
                <a:tc>
                  <a:txBody>
                    <a:bodyPr/>
                    <a:lstStyle/>
                    <a:p>
                      <a:pPr algn="r" fontAlgn="base"/>
                      <a:r>
                        <a:rPr lang="en-US">
                          <a:effectLst/>
                        </a:rPr>
                        <a:t>-0.96</a:t>
                      </a:r>
                    </a:p>
                  </a:txBody>
                  <a:tcPr marL="66675" marR="66675" marT="28575" marB="28575" anchor="ctr">
                    <a:lnL w="28575" cap="flat" cmpd="sng" algn="ctr">
                      <a:solidFill>
                        <a:srgbClr val="60882C"/>
                      </a:solidFill>
                      <a:prstDash val="solid"/>
                      <a:round/>
                      <a:headEnd type="none" w="med" len="med"/>
                      <a:tailEnd type="none" w="med" len="med"/>
                    </a:lnL>
                    <a:lnR w="28575" cap="flat" cmpd="sng" algn="ctr">
                      <a:solidFill>
                        <a:srgbClr val="500522"/>
                      </a:solidFill>
                      <a:prstDash val="solid"/>
                      <a:round/>
                      <a:headEnd type="none" w="med" len="med"/>
                      <a:tailEnd type="none" w="med" len="med"/>
                    </a:lnR>
                    <a:lnT>
                      <a:noFill/>
                    </a:lnT>
                    <a:lnB>
                      <a:noFill/>
                    </a:lnB>
                  </a:tcPr>
                </a:tc>
              </a:tr>
              <a:tr h="0">
                <a:tc>
                  <a:txBody>
                    <a:bodyPr/>
                    <a:lstStyle/>
                    <a:p>
                      <a:pPr algn="l" fontAlgn="base"/>
                      <a:r>
                        <a:rPr lang="en-US">
                          <a:effectLst/>
                        </a:rPr>
                        <a:t>nginx</a:t>
                      </a:r>
                    </a:p>
                  </a:txBody>
                  <a:tcPr marL="66675" marR="66675" marT="28575" marB="28575" anchor="ctr">
                    <a:lnL>
                      <a:noFill/>
                    </a:lnL>
                    <a:lnR w="28575" cap="flat" cmpd="sng" algn="ctr">
                      <a:solidFill>
                        <a:srgbClr val="70892C"/>
                      </a:solidFill>
                      <a:prstDash val="solid"/>
                      <a:round/>
                      <a:headEnd type="none" w="med" len="med"/>
                      <a:tailEnd type="none" w="med" len="med"/>
                    </a:lnR>
                    <a:lnT>
                      <a:noFill/>
                    </a:lnT>
                    <a:lnB>
                      <a:noFill/>
                    </a:lnB>
                  </a:tcPr>
                </a:tc>
                <a:tc>
                  <a:txBody>
                    <a:bodyPr/>
                    <a:lstStyle/>
                    <a:p>
                      <a:pPr algn="r" fontAlgn="base"/>
                      <a:r>
                        <a:rPr lang="en-US">
                          <a:effectLst/>
                        </a:rPr>
                        <a:t>23,357,497</a:t>
                      </a:r>
                    </a:p>
                  </a:txBody>
                  <a:tcPr marL="66675" marR="66675" marT="28575" marB="28575" anchor="ctr">
                    <a:lnL w="28575" cap="flat" cmpd="sng" algn="ctr">
                      <a:solidFill>
                        <a:srgbClr val="70892C"/>
                      </a:solidFill>
                      <a:prstDash val="solid"/>
                      <a:round/>
                      <a:headEnd type="none" w="med" len="med"/>
                      <a:tailEnd type="none" w="med" len="med"/>
                    </a:lnL>
                    <a:lnR w="28575" cap="flat" cmpd="sng" algn="ctr">
                      <a:solidFill>
                        <a:srgbClr val="300D2A"/>
                      </a:solidFill>
                      <a:prstDash val="solid"/>
                      <a:round/>
                      <a:headEnd type="none" w="med" len="med"/>
                      <a:tailEnd type="none" w="med" len="med"/>
                    </a:lnR>
                    <a:lnT>
                      <a:noFill/>
                    </a:lnT>
                    <a:lnB>
                      <a:noFill/>
                    </a:lnB>
                  </a:tcPr>
                </a:tc>
                <a:tc>
                  <a:txBody>
                    <a:bodyPr/>
                    <a:lstStyle/>
                    <a:p>
                      <a:pPr algn="r" fontAlgn="base"/>
                      <a:r>
                        <a:rPr lang="en-US">
                          <a:effectLst/>
                        </a:rPr>
                        <a:t>6.54%</a:t>
                      </a:r>
                    </a:p>
                  </a:txBody>
                  <a:tcPr marL="66675" marR="66675" marT="28575" marB="28575" anchor="ctr">
                    <a:lnL w="28575" cap="flat" cmpd="sng" algn="ctr">
                      <a:solidFill>
                        <a:srgbClr val="300D2A"/>
                      </a:solidFill>
                      <a:prstDash val="solid"/>
                      <a:round/>
                      <a:headEnd type="none" w="med" len="med"/>
                      <a:tailEnd type="none" w="med" len="med"/>
                    </a:lnL>
                    <a:lnR w="28575" cap="flat" cmpd="sng" algn="ctr">
                      <a:solidFill>
                        <a:srgbClr val="400122"/>
                      </a:solidFill>
                      <a:prstDash val="solid"/>
                      <a:round/>
                      <a:headEnd type="none" w="med" len="med"/>
                      <a:tailEnd type="none" w="med" len="med"/>
                    </a:lnR>
                    <a:lnT>
                      <a:noFill/>
                    </a:lnT>
                    <a:lnB>
                      <a:noFill/>
                    </a:lnB>
                  </a:tcPr>
                </a:tc>
                <a:tc>
                  <a:txBody>
                    <a:bodyPr/>
                    <a:lstStyle/>
                    <a:p>
                      <a:pPr algn="r" fontAlgn="base"/>
                      <a:r>
                        <a:rPr lang="en-US" dirty="0">
                          <a:effectLst/>
                        </a:rPr>
                        <a:t>35,533,439</a:t>
                      </a:r>
                    </a:p>
                  </a:txBody>
                  <a:tcPr marL="66675" marR="66675" marT="28575" marB="28575" anchor="ctr">
                    <a:lnL w="28575" cap="flat" cmpd="sng" algn="ctr">
                      <a:solidFill>
                        <a:srgbClr val="400122"/>
                      </a:solidFill>
                      <a:prstDash val="solid"/>
                      <a:round/>
                      <a:headEnd type="none" w="med" len="med"/>
                      <a:tailEnd type="none" w="med" len="med"/>
                    </a:lnL>
                    <a:lnR w="28575" cap="flat" cmpd="sng" algn="ctr">
                      <a:solidFill>
                        <a:srgbClr val="404E86"/>
                      </a:solidFill>
                      <a:prstDash val="solid"/>
                      <a:round/>
                      <a:headEnd type="none" w="med" len="med"/>
                      <a:tailEnd type="none" w="med" len="med"/>
                    </a:lnR>
                    <a:lnT>
                      <a:noFill/>
                    </a:lnT>
                    <a:lnB>
                      <a:noFill/>
                    </a:lnB>
                  </a:tcPr>
                </a:tc>
                <a:tc>
                  <a:txBody>
                    <a:bodyPr/>
                    <a:lstStyle/>
                    <a:p>
                      <a:pPr algn="r" fontAlgn="base"/>
                      <a:r>
                        <a:rPr lang="en-US">
                          <a:effectLst/>
                        </a:rPr>
                        <a:t>7.67%</a:t>
                      </a:r>
                    </a:p>
                  </a:txBody>
                  <a:tcPr marL="66675" marR="66675" marT="28575" marB="28575" anchor="ctr">
                    <a:lnL w="28575" cap="flat" cmpd="sng" algn="ctr">
                      <a:solidFill>
                        <a:srgbClr val="404E86"/>
                      </a:solidFill>
                      <a:prstDash val="solid"/>
                      <a:round/>
                      <a:headEnd type="none" w="med" len="med"/>
                      <a:tailEnd type="none" w="med" len="med"/>
                    </a:lnL>
                    <a:lnR w="28575" cap="flat" cmpd="sng" algn="ctr">
                      <a:solidFill>
                        <a:srgbClr val="600122"/>
                      </a:solidFill>
                      <a:prstDash val="solid"/>
                      <a:round/>
                      <a:headEnd type="none" w="med" len="med"/>
                      <a:tailEnd type="none" w="med" len="med"/>
                    </a:lnR>
                    <a:lnT>
                      <a:noFill/>
                    </a:lnT>
                    <a:lnB>
                      <a:noFill/>
                    </a:lnB>
                  </a:tcPr>
                </a:tc>
                <a:tc>
                  <a:txBody>
                    <a:bodyPr/>
                    <a:lstStyle/>
                    <a:p>
                      <a:pPr algn="r" fontAlgn="base"/>
                      <a:r>
                        <a:rPr lang="en-US">
                          <a:effectLst/>
                        </a:rPr>
                        <a:t>1.14</a:t>
                      </a:r>
                    </a:p>
                  </a:txBody>
                  <a:tcPr marL="66675" marR="66675" marT="28575" marB="28575" anchor="ctr">
                    <a:lnL w="28575" cap="flat" cmpd="sng" algn="ctr">
                      <a:solidFill>
                        <a:srgbClr val="600122"/>
                      </a:solidFill>
                      <a:prstDash val="solid"/>
                      <a:round/>
                      <a:headEnd type="none" w="med" len="med"/>
                      <a:tailEnd type="none" w="med" len="med"/>
                    </a:lnL>
                    <a:lnR w="28575" cap="flat" cmpd="sng" algn="ctr">
                      <a:solidFill>
                        <a:srgbClr val="900E22"/>
                      </a:solidFill>
                      <a:prstDash val="solid"/>
                      <a:round/>
                      <a:headEnd type="none" w="med" len="med"/>
                      <a:tailEnd type="none" w="med" len="med"/>
                    </a:lnR>
                    <a:lnT>
                      <a:noFill/>
                    </a:lnT>
                    <a:lnB>
                      <a:noFill/>
                    </a:lnB>
                  </a:tcPr>
                </a:tc>
              </a:tr>
              <a:tr h="0">
                <a:tc>
                  <a:txBody>
                    <a:bodyPr/>
                    <a:lstStyle/>
                    <a:p>
                      <a:pPr algn="l" fontAlgn="base"/>
                      <a:r>
                        <a:rPr lang="en-US">
                          <a:effectLst/>
                        </a:rPr>
                        <a:t>Google</a:t>
                      </a:r>
                    </a:p>
                  </a:txBody>
                  <a:tcPr marL="66675" marR="66675" marT="28575" marB="28575" anchor="ctr">
                    <a:lnL>
                      <a:noFill/>
                    </a:lnL>
                    <a:lnR w="28575" cap="flat" cmpd="sng" algn="ctr">
                      <a:solidFill>
                        <a:srgbClr val="20892C"/>
                      </a:solidFill>
                      <a:prstDash val="solid"/>
                      <a:round/>
                      <a:headEnd type="none" w="med" len="med"/>
                      <a:tailEnd type="none" w="med" len="med"/>
                    </a:lnR>
                    <a:lnT>
                      <a:noFill/>
                    </a:lnT>
                    <a:lnB>
                      <a:noFill/>
                    </a:lnB>
                  </a:tcPr>
                </a:tc>
                <a:tc>
                  <a:txBody>
                    <a:bodyPr/>
                    <a:lstStyle/>
                    <a:p>
                      <a:pPr algn="r" fontAlgn="base"/>
                      <a:r>
                        <a:rPr lang="en-US">
                          <a:effectLst/>
                        </a:rPr>
                        <a:t>15,641,574</a:t>
                      </a:r>
                    </a:p>
                  </a:txBody>
                  <a:tcPr marL="66675" marR="66675" marT="28575" marB="28575" anchor="ctr">
                    <a:lnL w="28575" cap="flat" cmpd="sng" algn="ctr">
                      <a:solidFill>
                        <a:srgbClr val="20892C"/>
                      </a:solidFill>
                      <a:prstDash val="solid"/>
                      <a:round/>
                      <a:headEnd type="none" w="med" len="med"/>
                      <a:tailEnd type="none" w="med" len="med"/>
                    </a:lnL>
                    <a:lnR w="28575" cap="flat" cmpd="sng" algn="ctr">
                      <a:solidFill>
                        <a:srgbClr val="300122"/>
                      </a:solidFill>
                      <a:prstDash val="solid"/>
                      <a:round/>
                      <a:headEnd type="none" w="med" len="med"/>
                      <a:tailEnd type="none" w="med" len="med"/>
                    </a:lnR>
                    <a:lnT>
                      <a:noFill/>
                    </a:lnT>
                    <a:lnB>
                      <a:noFill/>
                    </a:lnB>
                  </a:tcPr>
                </a:tc>
                <a:tc>
                  <a:txBody>
                    <a:bodyPr/>
                    <a:lstStyle/>
                    <a:p>
                      <a:pPr algn="r" fontAlgn="base"/>
                      <a:r>
                        <a:rPr lang="en-US">
                          <a:effectLst/>
                        </a:rPr>
                        <a:t>4.38%</a:t>
                      </a:r>
                    </a:p>
                  </a:txBody>
                  <a:tcPr marL="66675" marR="66675" marT="28575" marB="28575" anchor="ctr">
                    <a:lnL w="28575" cap="flat" cmpd="sng" algn="ctr">
                      <a:solidFill>
                        <a:srgbClr val="300122"/>
                      </a:solidFill>
                      <a:prstDash val="solid"/>
                      <a:round/>
                      <a:headEnd type="none" w="med" len="med"/>
                      <a:tailEnd type="none" w="med" len="med"/>
                    </a:lnL>
                    <a:lnR w="28575" cap="flat" cmpd="sng" algn="ctr">
                      <a:solidFill>
                        <a:srgbClr val="103AEF"/>
                      </a:solidFill>
                      <a:prstDash val="solid"/>
                      <a:round/>
                      <a:headEnd type="none" w="med" len="med"/>
                      <a:tailEnd type="none" w="med" len="med"/>
                    </a:lnR>
                    <a:lnT>
                      <a:noFill/>
                    </a:lnT>
                    <a:lnB>
                      <a:noFill/>
                    </a:lnB>
                  </a:tcPr>
                </a:tc>
                <a:tc>
                  <a:txBody>
                    <a:bodyPr/>
                    <a:lstStyle/>
                    <a:p>
                      <a:pPr algn="r" fontAlgn="base"/>
                      <a:r>
                        <a:rPr lang="en-US">
                          <a:effectLst/>
                        </a:rPr>
                        <a:t>17,061,003</a:t>
                      </a:r>
                    </a:p>
                  </a:txBody>
                  <a:tcPr marL="66675" marR="66675" marT="28575" marB="28575" anchor="ctr">
                    <a:lnL w="28575" cap="flat" cmpd="sng" algn="ctr">
                      <a:solidFill>
                        <a:srgbClr val="103AEF"/>
                      </a:solidFill>
                      <a:prstDash val="solid"/>
                      <a:round/>
                      <a:headEnd type="none" w="med" len="med"/>
                      <a:tailEnd type="none" w="med" len="med"/>
                    </a:lnL>
                    <a:lnR w="28575" cap="flat" cmpd="sng" algn="ctr">
                      <a:solidFill>
                        <a:srgbClr val="908421"/>
                      </a:solidFill>
                      <a:prstDash val="solid"/>
                      <a:round/>
                      <a:headEnd type="none" w="med" len="med"/>
                      <a:tailEnd type="none" w="med" len="med"/>
                    </a:lnR>
                    <a:lnT>
                      <a:noFill/>
                    </a:lnT>
                    <a:lnB>
                      <a:noFill/>
                    </a:lnB>
                  </a:tcPr>
                </a:tc>
                <a:tc>
                  <a:txBody>
                    <a:bodyPr/>
                    <a:lstStyle/>
                    <a:p>
                      <a:pPr algn="r" fontAlgn="base"/>
                      <a:r>
                        <a:rPr lang="en-US">
                          <a:effectLst/>
                        </a:rPr>
                        <a:t>3.68%</a:t>
                      </a:r>
                    </a:p>
                  </a:txBody>
                  <a:tcPr marL="66675" marR="66675" marT="28575" marB="28575" anchor="ctr">
                    <a:lnL w="28575" cap="flat" cmpd="sng" algn="ctr">
                      <a:solidFill>
                        <a:srgbClr val="908421"/>
                      </a:solidFill>
                      <a:prstDash val="solid"/>
                      <a:round/>
                      <a:headEnd type="none" w="med" len="med"/>
                      <a:tailEnd type="none" w="med" len="med"/>
                    </a:lnL>
                    <a:lnR w="28575" cap="flat" cmpd="sng" algn="ctr">
                      <a:solidFill>
                        <a:srgbClr val="304486"/>
                      </a:solidFill>
                      <a:prstDash val="solid"/>
                      <a:round/>
                      <a:headEnd type="none" w="med" len="med"/>
                      <a:tailEnd type="none" w="med" len="med"/>
                    </a:lnR>
                    <a:lnT>
                      <a:noFill/>
                    </a:lnT>
                    <a:lnB>
                      <a:noFill/>
                    </a:lnB>
                  </a:tcPr>
                </a:tc>
                <a:tc>
                  <a:txBody>
                    <a:bodyPr/>
                    <a:lstStyle/>
                    <a:p>
                      <a:pPr algn="r" fontAlgn="base"/>
                      <a:r>
                        <a:rPr lang="en-US" dirty="0">
                          <a:effectLst/>
                        </a:rPr>
                        <a:t>-0.69</a:t>
                      </a:r>
                    </a:p>
                  </a:txBody>
                  <a:tcPr marL="66675" marR="66675" marT="28575" marB="28575" anchor="ctr">
                    <a:lnL w="28575" cap="flat" cmpd="sng" algn="ctr">
                      <a:solidFill>
                        <a:srgbClr val="304486"/>
                      </a:solidFill>
                      <a:prstDash val="solid"/>
                      <a:round/>
                      <a:headEnd type="none" w="med" len="med"/>
                      <a:tailEnd type="none" w="med" len="med"/>
                    </a:lnL>
                    <a:lnR w="28575" cap="flat" cmpd="sng" algn="ctr">
                      <a:solidFill>
                        <a:srgbClr val="507B93"/>
                      </a:solidFill>
                      <a:prstDash val="solid"/>
                      <a:round/>
                      <a:headEnd type="none" w="med" len="med"/>
                      <a:tailEnd type="none" w="med" len="med"/>
                    </a:lnR>
                    <a:lnT>
                      <a:noFill/>
                    </a:lnT>
                    <a:lnB>
                      <a:noFill/>
                    </a:lnB>
                  </a:tcPr>
                </a:tc>
              </a:tr>
            </a:tbl>
          </a:graphicData>
        </a:graphic>
      </p:graphicFrame>
      <p:sp>
        <p:nvSpPr>
          <p:cNvPr id="5" name="Rectangle 5"/>
          <p:cNvSpPr>
            <a:spLocks noChangeArrowheads="1"/>
          </p:cNvSpPr>
          <p:nvPr/>
        </p:nvSpPr>
        <p:spPr bwMode="auto">
          <a:xfrm>
            <a:off x="457200" y="30337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66634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Defacements</a:t>
            </a:r>
            <a:endParaRPr lang="en-US" dirty="0"/>
          </a:p>
        </p:txBody>
      </p:sp>
      <p:sp>
        <p:nvSpPr>
          <p:cNvPr id="3" name="Content Placeholder 2"/>
          <p:cNvSpPr>
            <a:spLocks noGrp="1"/>
          </p:cNvSpPr>
          <p:nvPr>
            <p:ph idx="1"/>
          </p:nvPr>
        </p:nvSpPr>
        <p:spPr/>
        <p:txBody>
          <a:bodyPr>
            <a:normAutofit/>
          </a:bodyPr>
          <a:lstStyle/>
          <a:p>
            <a:pPr marL="400050" lvl="1" indent="0">
              <a:buNone/>
            </a:pPr>
            <a:r>
              <a:rPr lang="en-US" sz="1600" i="1" dirty="0" smtClean="0"/>
              <a:t>“Defacements </a:t>
            </a:r>
            <a:r>
              <a:rPr lang="en-US" sz="1600" i="1" dirty="0"/>
              <a:t>Statistics 2010: Almost 1,5 million websites defaced, what's happening</a:t>
            </a:r>
            <a:r>
              <a:rPr lang="en-US" sz="1600" i="1" dirty="0" smtClean="0"/>
              <a:t>?”</a:t>
            </a:r>
          </a:p>
          <a:p>
            <a:pPr marL="400050" lvl="1" indent="0" algn="ctr">
              <a:buNone/>
            </a:pPr>
            <a:r>
              <a:rPr lang="en-US" sz="1600" dirty="0" smtClean="0"/>
              <a:t>Zone-H.org</a:t>
            </a:r>
          </a:p>
          <a:p>
            <a:pPr marL="400050" lvl="1" indent="0" algn="ctr">
              <a:buNone/>
            </a:pPr>
            <a:endParaRPr lang="en-US" sz="1600" dirty="0"/>
          </a:p>
          <a:p>
            <a:pPr marL="400050" lvl="1" indent="0">
              <a:buNone/>
            </a:pPr>
            <a:endParaRPr lang="en-US" sz="1600" dirty="0"/>
          </a:p>
        </p:txBody>
      </p:sp>
      <p:cxnSp>
        <p:nvCxnSpPr>
          <p:cNvPr id="5" name="Straight Arrow Connector 4"/>
          <p:cNvCxnSpPr/>
          <p:nvPr/>
        </p:nvCxnSpPr>
        <p:spPr>
          <a:xfrm>
            <a:off x="3962400" y="20574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AutoShape 4" descr="http://www.zone-h.org/showstats/monthl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5386" y="2514600"/>
            <a:ext cx="5715000"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84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Defacements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28219761"/>
              </p:ext>
            </p:extLst>
          </p:nvPr>
        </p:nvGraphicFramePr>
        <p:xfrm>
          <a:off x="457200" y="1905000"/>
          <a:ext cx="8229600" cy="2926080"/>
        </p:xfrm>
        <a:graphic>
          <a:graphicData uri="http://schemas.openxmlformats.org/drawingml/2006/table">
            <a:tbl>
              <a:tblPr/>
              <a:tblGrid>
                <a:gridCol w="4114800"/>
                <a:gridCol w="4114800"/>
              </a:tblGrid>
              <a:tr h="0">
                <a:tc>
                  <a:txBody>
                    <a:bodyPr/>
                    <a:lstStyle/>
                    <a:p>
                      <a:pPr algn="ctr"/>
                      <a:r>
                        <a:rPr lang="en-US" b="1" dirty="0"/>
                        <a:t>Attack Reason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a:t>Year 2010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algn="ctr"/>
                      <a:r>
                        <a:rPr lang="en-US" i="1" dirty="0" err="1"/>
                        <a:t>Heh</a:t>
                      </a:r>
                      <a:r>
                        <a:rPr lang="en-US" i="1" dirty="0"/>
                        <a:t>…just for fun!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829.975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algn="ctr"/>
                      <a:r>
                        <a:rPr lang="en-US" i="1" dirty="0"/>
                        <a:t>I just want to be the best defacer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289.630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algn="ctr"/>
                      <a:r>
                        <a:rPr lang="en-US" i="1" dirty="0"/>
                        <a:t>Not available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94.017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algn="ctr"/>
                      <a:r>
                        <a:rPr lang="en-US" i="1" dirty="0"/>
                        <a:t>Patriotism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t>58.970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algn="ctr"/>
                      <a:r>
                        <a:rPr lang="en-US" i="1" dirty="0"/>
                        <a:t>Polit­i­cal reasons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t>57.083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algn="ctr"/>
                      <a:r>
                        <a:rPr lang="en-US" i="1" dirty="0"/>
                        <a:t>Revenge against that website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t>45.093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algn="ctr"/>
                      <a:r>
                        <a:rPr lang="en-US" i="1" dirty="0"/>
                        <a:t>As a challenge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44.457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Rectangle 1"/>
          <p:cNvSpPr>
            <a:spLocks noChangeArrowheads="1"/>
          </p:cNvSpPr>
          <p:nvPr/>
        </p:nvSpPr>
        <p:spPr bwMode="auto">
          <a:xfrm>
            <a:off x="457200" y="24003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14350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Vulnerabilities</a:t>
            </a:r>
            <a:endParaRPr lang="en-US" dirty="0"/>
          </a:p>
        </p:txBody>
      </p:sp>
      <p:sp>
        <p:nvSpPr>
          <p:cNvPr id="3" name="Content Placeholder 2"/>
          <p:cNvSpPr>
            <a:spLocks noGrp="1"/>
          </p:cNvSpPr>
          <p:nvPr>
            <p:ph idx="1"/>
          </p:nvPr>
        </p:nvSpPr>
        <p:spPr/>
        <p:txBody>
          <a:bodyPr/>
          <a:lstStyle/>
          <a:p>
            <a:r>
              <a:rPr lang="en-US" sz="2800" dirty="0" smtClean="0"/>
              <a:t>Why website administrators need to be vigilant?</a:t>
            </a:r>
          </a:p>
          <a:p>
            <a:pPr lvl="1"/>
            <a:r>
              <a:rPr lang="en-US" sz="2400" dirty="0" smtClean="0"/>
              <a:t>The web is home to </a:t>
            </a:r>
            <a:r>
              <a:rPr lang="en-US" sz="2400" dirty="0"/>
              <a:t>2.08 billion </a:t>
            </a:r>
            <a:r>
              <a:rPr lang="en-US" sz="2400" dirty="0" err="1" smtClean="0"/>
              <a:t>netizens</a:t>
            </a:r>
            <a:r>
              <a:rPr lang="en-US" sz="2400" dirty="0" smtClean="0"/>
              <a:t>.</a:t>
            </a:r>
          </a:p>
          <a:p>
            <a:pPr lvl="1"/>
            <a:r>
              <a:rPr lang="en-US" sz="2400" dirty="0" smtClean="0"/>
              <a:t>Information is widely, freely available to anyone who wants it.</a:t>
            </a:r>
            <a:endParaRPr lang="en-US" dirty="0" smtClean="0"/>
          </a:p>
          <a:p>
            <a:r>
              <a:rPr lang="en-US" sz="2800" dirty="0" smtClean="0"/>
              <a:t>Why is it “always” important to protect our websites?</a:t>
            </a:r>
          </a:p>
          <a:p>
            <a:pPr lvl="1"/>
            <a:r>
              <a:rPr lang="en-US" sz="2400" dirty="0" smtClean="0"/>
              <a:t>This contains personal information.</a:t>
            </a:r>
          </a:p>
          <a:p>
            <a:pPr lvl="2"/>
            <a:r>
              <a:rPr lang="en-US" sz="2000" dirty="0" smtClean="0"/>
              <a:t>Even an IP is personal information. (privacy *disputable)</a:t>
            </a:r>
          </a:p>
          <a:p>
            <a:pPr lvl="1"/>
            <a:r>
              <a:rPr lang="en-US" sz="2400" dirty="0" smtClean="0"/>
              <a:t>This can be used by crackers to host their botnets, etc…</a:t>
            </a:r>
          </a:p>
          <a:p>
            <a:pPr lvl="1"/>
            <a:endParaRPr lang="en-US" sz="2400" dirty="0" smtClean="0"/>
          </a:p>
        </p:txBody>
      </p:sp>
    </p:spTree>
    <p:extLst>
      <p:ext uri="{BB962C8B-B14F-4D97-AF65-F5344CB8AC3E}">
        <p14:creationId xmlns:p14="http://schemas.microsoft.com/office/powerpoint/2010/main" val="1326917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Website Vulnerabilities</a:t>
            </a:r>
            <a:endParaRPr lang="en-US" dirty="0"/>
          </a:p>
        </p:txBody>
      </p:sp>
      <p:sp>
        <p:nvSpPr>
          <p:cNvPr id="3" name="Content Placeholder 2"/>
          <p:cNvSpPr>
            <a:spLocks noGrp="1"/>
          </p:cNvSpPr>
          <p:nvPr>
            <p:ph idx="1"/>
          </p:nvPr>
        </p:nvSpPr>
        <p:spPr/>
        <p:txBody>
          <a:bodyPr/>
          <a:lstStyle/>
          <a:p>
            <a:r>
              <a:rPr lang="en-US" sz="2800" dirty="0" smtClean="0"/>
              <a:t>Is not limited to script and system exploitation.</a:t>
            </a:r>
          </a:p>
          <a:p>
            <a:pPr lvl="1"/>
            <a:r>
              <a:rPr lang="en-US" sz="2000" dirty="0" smtClean="0"/>
              <a:t>Systems can also be compromised by admin(human) errors.</a:t>
            </a:r>
          </a:p>
          <a:p>
            <a:pPr lvl="2"/>
            <a:r>
              <a:rPr lang="en-US" sz="1600" dirty="0" smtClean="0"/>
              <a:t>Easy passwords. </a:t>
            </a:r>
            <a:endParaRPr lang="en-US" sz="1200" dirty="0" smtClean="0"/>
          </a:p>
          <a:p>
            <a:pPr lvl="2"/>
            <a:r>
              <a:rPr lang="en-US" sz="1600" dirty="0" smtClean="0"/>
              <a:t>Multiple systems/sites with the same passwords.</a:t>
            </a:r>
          </a:p>
          <a:p>
            <a:pPr lvl="2"/>
            <a:r>
              <a:rPr lang="en-US" sz="1600" dirty="0" smtClean="0"/>
              <a:t>Faulty password storing or password sharing.</a:t>
            </a:r>
          </a:p>
          <a:p>
            <a:pPr lvl="2"/>
            <a:r>
              <a:rPr lang="en-US" sz="1600" dirty="0" smtClean="0"/>
              <a:t>Failed/No firewall or anti-virus on personal computer.</a:t>
            </a:r>
          </a:p>
          <a:p>
            <a:pPr marL="914400" lvl="2" indent="0">
              <a:buNone/>
            </a:pPr>
            <a:endParaRPr lang="en-US" sz="2000" dirty="0" smtClean="0"/>
          </a:p>
          <a:p>
            <a:pPr lvl="2"/>
            <a:endParaRPr lang="en-US" sz="1600" dirty="0" smtClean="0"/>
          </a:p>
          <a:p>
            <a:pPr lvl="1"/>
            <a:endParaRPr lang="en-US" dirty="0"/>
          </a:p>
        </p:txBody>
      </p:sp>
    </p:spTree>
    <p:extLst>
      <p:ext uri="{BB962C8B-B14F-4D97-AF65-F5344CB8AC3E}">
        <p14:creationId xmlns:p14="http://schemas.microsoft.com/office/powerpoint/2010/main" val="42163062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Targeted Attacks</a:t>
            </a:r>
            <a:endParaRPr lang="en-US" dirty="0"/>
          </a:p>
        </p:txBody>
      </p:sp>
      <p:sp>
        <p:nvSpPr>
          <p:cNvPr id="3" name="Content Placeholder 2"/>
          <p:cNvSpPr>
            <a:spLocks noGrp="1"/>
          </p:cNvSpPr>
          <p:nvPr>
            <p:ph idx="1"/>
          </p:nvPr>
        </p:nvSpPr>
        <p:spPr/>
        <p:txBody>
          <a:bodyPr/>
          <a:lstStyle/>
          <a:p>
            <a:r>
              <a:rPr lang="en-US" sz="2800" dirty="0" smtClean="0"/>
              <a:t>Open Source</a:t>
            </a:r>
          </a:p>
          <a:p>
            <a:pPr lvl="1"/>
            <a:r>
              <a:rPr lang="en-US" sz="2400" dirty="0" smtClean="0"/>
              <a:t>Exploiting</a:t>
            </a:r>
          </a:p>
          <a:p>
            <a:pPr lvl="2"/>
            <a:r>
              <a:rPr lang="en-US" sz="2000" dirty="0" smtClean="0"/>
              <a:t>Can take minutes if an exploit is already available.</a:t>
            </a:r>
          </a:p>
          <a:p>
            <a:pPr lvl="2"/>
            <a:r>
              <a:rPr lang="en-US" sz="2000" dirty="0" smtClean="0"/>
              <a:t>Can take weeks if you are trying to exploit from scratch.</a:t>
            </a:r>
          </a:p>
          <a:p>
            <a:pPr lvl="1"/>
            <a:r>
              <a:rPr lang="en-US" sz="2400" dirty="0" smtClean="0"/>
              <a:t>Dorks, Tools</a:t>
            </a:r>
          </a:p>
          <a:p>
            <a:r>
              <a:rPr lang="en-US" sz="2800" dirty="0" smtClean="0"/>
              <a:t>Non Open Source</a:t>
            </a:r>
          </a:p>
          <a:p>
            <a:pPr lvl="1"/>
            <a:r>
              <a:rPr lang="en-US" sz="2400" dirty="0" smtClean="0"/>
              <a:t>Exploiting</a:t>
            </a:r>
          </a:p>
          <a:p>
            <a:pPr lvl="2"/>
            <a:r>
              <a:rPr lang="en-US" sz="2000" dirty="0" smtClean="0"/>
              <a:t>Can take minutes if web-app is badly coded.</a:t>
            </a:r>
          </a:p>
          <a:p>
            <a:pPr lvl="2"/>
            <a:r>
              <a:rPr lang="en-US" sz="2000" dirty="0" smtClean="0"/>
              <a:t>Can take months if web-app is secured(but not well enough).</a:t>
            </a:r>
          </a:p>
          <a:p>
            <a:pPr lvl="1"/>
            <a:r>
              <a:rPr lang="en-US" sz="2400" dirty="0" smtClean="0"/>
              <a:t>Dorks, Tools</a:t>
            </a:r>
          </a:p>
        </p:txBody>
      </p:sp>
    </p:spTree>
    <p:extLst>
      <p:ext uri="{BB962C8B-B14F-4D97-AF65-F5344CB8AC3E}">
        <p14:creationId xmlns:p14="http://schemas.microsoft.com/office/powerpoint/2010/main" val="3873876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Attacks</a:t>
            </a:r>
            <a:endParaRPr lang="en-US" dirty="0"/>
          </a:p>
        </p:txBody>
      </p:sp>
      <p:sp>
        <p:nvSpPr>
          <p:cNvPr id="3" name="Content Placeholder 2"/>
          <p:cNvSpPr>
            <a:spLocks noGrp="1"/>
          </p:cNvSpPr>
          <p:nvPr>
            <p:ph idx="1"/>
          </p:nvPr>
        </p:nvSpPr>
        <p:spPr/>
        <p:txBody>
          <a:bodyPr numCol="2"/>
          <a:lstStyle/>
          <a:p>
            <a:r>
              <a:rPr lang="en-US" dirty="0" smtClean="0"/>
              <a:t>Google Dorks</a:t>
            </a:r>
          </a:p>
          <a:p>
            <a:pPr lvl="1"/>
            <a:r>
              <a:rPr lang="en-US" b="1" dirty="0"/>
              <a:t>cache</a:t>
            </a:r>
            <a:r>
              <a:rPr lang="en-US" b="1" dirty="0" smtClean="0"/>
              <a:t>:</a:t>
            </a:r>
          </a:p>
          <a:p>
            <a:pPr lvl="1"/>
            <a:r>
              <a:rPr lang="en-US" b="1" dirty="0"/>
              <a:t>link</a:t>
            </a:r>
            <a:r>
              <a:rPr lang="en-US" b="1" dirty="0" smtClean="0"/>
              <a:t>:</a:t>
            </a:r>
          </a:p>
          <a:p>
            <a:pPr lvl="1"/>
            <a:r>
              <a:rPr lang="en-US" b="1" dirty="0"/>
              <a:t>related</a:t>
            </a:r>
            <a:r>
              <a:rPr lang="en-US" b="1" dirty="0" smtClean="0"/>
              <a:t>:</a:t>
            </a:r>
          </a:p>
          <a:p>
            <a:pPr lvl="1"/>
            <a:r>
              <a:rPr lang="en-US" b="1" dirty="0"/>
              <a:t>info</a:t>
            </a:r>
            <a:r>
              <a:rPr lang="en-US" b="1" dirty="0" smtClean="0"/>
              <a:t>:</a:t>
            </a:r>
          </a:p>
          <a:p>
            <a:pPr lvl="1"/>
            <a:r>
              <a:rPr lang="en-US" b="1" dirty="0"/>
              <a:t>define</a:t>
            </a:r>
            <a:r>
              <a:rPr lang="en-US" b="1" dirty="0" smtClean="0"/>
              <a:t>:</a:t>
            </a:r>
          </a:p>
          <a:p>
            <a:pPr lvl="1"/>
            <a:r>
              <a:rPr lang="en-US" b="1" dirty="0"/>
              <a:t>stocks</a:t>
            </a:r>
            <a:r>
              <a:rPr lang="en-US" b="1" dirty="0" smtClean="0"/>
              <a:t>:</a:t>
            </a:r>
          </a:p>
          <a:p>
            <a:pPr lvl="1"/>
            <a:r>
              <a:rPr lang="en-US" b="1" dirty="0"/>
              <a:t>site</a:t>
            </a:r>
            <a:r>
              <a:rPr lang="en-US" b="1" dirty="0" smtClean="0"/>
              <a:t>:</a:t>
            </a:r>
          </a:p>
          <a:p>
            <a:pPr lvl="1"/>
            <a:endParaRPr lang="en-US" b="1" dirty="0"/>
          </a:p>
          <a:p>
            <a:pPr lvl="1"/>
            <a:r>
              <a:rPr lang="en-US" b="1" dirty="0" err="1"/>
              <a:t>allintitle</a:t>
            </a:r>
            <a:r>
              <a:rPr lang="en-US" b="1" dirty="0"/>
              <a:t>:</a:t>
            </a:r>
            <a:r>
              <a:rPr lang="en-US" dirty="0"/>
              <a:t>  </a:t>
            </a:r>
            <a:endParaRPr lang="en-US" dirty="0" smtClean="0"/>
          </a:p>
          <a:p>
            <a:pPr lvl="1"/>
            <a:r>
              <a:rPr lang="en-US" b="1" dirty="0" err="1"/>
              <a:t>intitle</a:t>
            </a:r>
            <a:r>
              <a:rPr lang="en-US" b="1" dirty="0" smtClean="0"/>
              <a:t>:</a:t>
            </a:r>
          </a:p>
          <a:p>
            <a:pPr lvl="1"/>
            <a:r>
              <a:rPr lang="en-US" b="1" dirty="0" err="1"/>
              <a:t>allinurl</a:t>
            </a:r>
            <a:r>
              <a:rPr lang="en-US" b="1" dirty="0" smtClean="0"/>
              <a:t>:</a:t>
            </a:r>
          </a:p>
          <a:p>
            <a:pPr lvl="1"/>
            <a:r>
              <a:rPr lang="en-US" b="1" dirty="0" err="1"/>
              <a:t>inurl</a:t>
            </a:r>
            <a:r>
              <a:rPr lang="en-US" b="1" dirty="0" smtClean="0"/>
              <a:t>:</a:t>
            </a:r>
            <a:endParaRPr lang="en-US" dirty="0" smtClean="0"/>
          </a:p>
          <a:p>
            <a:pPr lvl="1"/>
            <a:endParaRPr lang="en-US" dirty="0" smtClean="0"/>
          </a:p>
          <a:p>
            <a:pPr marL="457200" lvl="1" indent="0">
              <a:buNone/>
            </a:pPr>
            <a:endParaRPr lang="en-US" dirty="0"/>
          </a:p>
        </p:txBody>
      </p:sp>
    </p:spTree>
    <p:extLst>
      <p:ext uri="{BB962C8B-B14F-4D97-AF65-F5344CB8AC3E}">
        <p14:creationId xmlns:p14="http://schemas.microsoft.com/office/powerpoint/2010/main" val="3368058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683</Words>
  <Application>Microsoft Office PowerPoint</Application>
  <PresentationFormat>On-screen Show (4:3)</PresentationFormat>
  <Paragraphs>166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Spotting Web Vulnerabilities</vt:lpstr>
      <vt:lpstr>Disclaimer</vt:lpstr>
      <vt:lpstr>Websites</vt:lpstr>
      <vt:lpstr>Defacements</vt:lpstr>
      <vt:lpstr>Defacements</vt:lpstr>
      <vt:lpstr>Web Vulnerabilities</vt:lpstr>
      <vt:lpstr>Website Vulnerabilities</vt:lpstr>
      <vt:lpstr>Targeted Attacks</vt:lpstr>
      <vt:lpstr>Random Attacks</vt:lpstr>
      <vt:lpstr>Attack Vectors</vt:lpstr>
      <vt:lpstr>Demo</vt:lpstr>
      <vt:lpstr>Demo</vt:lpstr>
      <vt:lpstr>Demo</vt:lpstr>
      <vt:lpstr>The top Web vulnerability we face</vt:lpstr>
      <vt:lpstr>Spotting Web Vulnerabilities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Spotting Web Vulnerabities</dc:title>
  <dc:creator>Majid</dc:creator>
  <cp:lastModifiedBy>Majid</cp:lastModifiedBy>
  <cp:revision>124</cp:revision>
  <dcterms:created xsi:type="dcterms:W3CDTF">2011-09-09T15:13:12Z</dcterms:created>
  <dcterms:modified xsi:type="dcterms:W3CDTF">2011-09-09T17:37:45Z</dcterms:modified>
</cp:coreProperties>
</file>