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7"/>
  </p:notesMasterIdLst>
  <p:sldIdLst>
    <p:sldId id="316" r:id="rId2"/>
    <p:sldId id="381" r:id="rId3"/>
    <p:sldId id="396" r:id="rId4"/>
    <p:sldId id="395" r:id="rId5"/>
    <p:sldId id="397" r:id="rId6"/>
    <p:sldId id="385" r:id="rId7"/>
    <p:sldId id="324" r:id="rId8"/>
    <p:sldId id="32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26" r:id="rId17"/>
    <p:sldId id="327" r:id="rId18"/>
    <p:sldId id="328" r:id="rId19"/>
    <p:sldId id="329" r:id="rId20"/>
    <p:sldId id="330" r:id="rId21"/>
    <p:sldId id="393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94" r:id="rId39"/>
    <p:sldId id="347" r:id="rId40"/>
    <p:sldId id="348" r:id="rId41"/>
    <p:sldId id="349" r:id="rId42"/>
    <p:sldId id="375" r:id="rId43"/>
    <p:sldId id="376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8" r:id="rId53"/>
    <p:sldId id="359" r:id="rId54"/>
    <p:sldId id="360" r:id="rId55"/>
    <p:sldId id="377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1" d="100"/>
          <a:sy n="151" d="100"/>
        </p:scale>
        <p:origin x="-2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C13BC-2A64-A84E-9594-9A71FA418877}" type="datetimeFigureOut">
              <a:rPr lang="en-US" smtClean="0"/>
              <a:t>27/11/11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4EFF3-A6BD-5048-A29D-A17BFAD1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12-D801-4C89-89E6-B7C6D7BCC144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27/11/11</a:t>
            </a:fld>
            <a:endParaRPr lang="en-IN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7FAA-BC9F-4AF8-92F3-D162921C0DC3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mtClean="0">
                <a:solidFill>
                  <a:prstClr val="black"/>
                </a:solidFill>
                <a:latin typeface="Calibri"/>
              </a:rPr>
              <a:t>©SecurityTube.net</a:t>
            </a:r>
            <a:endParaRPr lang="en-IN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305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12-D801-4C89-89E6-B7C6D7BCC144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27/11/11</a:t>
            </a:fld>
            <a:endParaRPr lang="en-IN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7FAA-BC9F-4AF8-92F3-D162921C0DC3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027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12-D801-4C89-89E6-B7C6D7BCC144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27/11/11</a:t>
            </a:fld>
            <a:endParaRPr lang="en-IN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7FAA-BC9F-4AF8-92F3-D162921C0DC3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609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12-D801-4C89-89E6-B7C6D7BCC144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27/11/11</a:t>
            </a:fld>
            <a:endParaRPr lang="en-IN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7FAA-BC9F-4AF8-92F3-D162921C0DC3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mtClean="0">
                <a:solidFill>
                  <a:prstClr val="black"/>
                </a:solidFill>
                <a:latin typeface="Calibri"/>
              </a:rPr>
              <a:t>©SecurityTube.net</a:t>
            </a:r>
            <a:endParaRPr lang="en-IN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69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12-D801-4C89-89E6-B7C6D7BCC144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27/11/11</a:t>
            </a:fld>
            <a:endParaRPr lang="en-IN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7FAA-BC9F-4AF8-92F3-D162921C0DC3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666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12-D801-4C89-89E6-B7C6D7BCC144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27/11/11</a:t>
            </a:fld>
            <a:endParaRPr lang="en-IN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7FAA-BC9F-4AF8-92F3-D162921C0DC3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4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12-D801-4C89-89E6-B7C6D7BCC144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27/11/11</a:t>
            </a:fld>
            <a:endParaRPr lang="en-IN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7FAA-BC9F-4AF8-92F3-D162921C0DC3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104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12-D801-4C89-89E6-B7C6D7BCC144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27/11/11</a:t>
            </a:fld>
            <a:endParaRPr lang="en-IN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7FAA-BC9F-4AF8-92F3-D162921C0DC3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126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12-D801-4C89-89E6-B7C6D7BCC144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27/11/11</a:t>
            </a:fld>
            <a:endParaRPr lang="en-IN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7FAA-BC9F-4AF8-92F3-D162921C0DC3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208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12-D801-4C89-89E6-B7C6D7BCC144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27/11/11</a:t>
            </a:fld>
            <a:endParaRPr lang="en-IN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7FAA-BC9F-4AF8-92F3-D162921C0DC3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849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12-D801-4C89-89E6-B7C6D7BCC144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27/11/11</a:t>
            </a:fld>
            <a:endParaRPr lang="en-IN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7FAA-BC9F-4AF8-92F3-D162921C0DC3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305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432DC12-D801-4C89-89E6-B7C6D7BCC144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27/11/11</a:t>
            </a:fld>
            <a:endParaRPr lang="en-IN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 defTabSz="914400"/>
            <a:r>
              <a:rPr lang="en-IN" dirty="0" smtClean="0">
                <a:solidFill>
                  <a:prstClr val="black"/>
                </a:solidFill>
                <a:latin typeface="Calibri"/>
              </a:rPr>
              <a:t>©SecurityTube.net</a:t>
            </a:r>
            <a:endParaRPr lang="en-IN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9FF7FAA-BC9F-4AF8-92F3-D162921C0DC3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IN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751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sdn.microsoft.com/en-us/library/dd815243(v=vs.85).aspx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emf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emf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0.emf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zitstif.no-ip.org/meterpreter/rogueap.txt" TargetMode="External"/><Relationship Id="rId4" Type="http://schemas.openxmlformats.org/officeDocument/2006/relationships/hyperlink" Target="http://www.digininja.org/projects.php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41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41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41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41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41.png"/><Relationship Id="rId5" Type="http://schemas.openxmlformats.org/officeDocument/2006/relationships/image" Target="../media/image40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hyperlink" Target="http://www.securitytube.net/downloads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2"/>
            <a:ext cx="9144000" cy="1875262"/>
          </a:xfrm>
        </p:spPr>
        <p:txBody>
          <a:bodyPr>
            <a:normAutofit/>
          </a:bodyPr>
          <a:lstStyle/>
          <a:p>
            <a:r>
              <a:rPr lang="nl-NL" dirty="0"/>
              <a:t>Enterprise Wi-Fi Worms, </a:t>
            </a:r>
            <a:r>
              <a:rPr lang="nl-NL" dirty="0" err="1"/>
              <a:t>Backdoors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Botnets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Fun </a:t>
            </a:r>
            <a:r>
              <a:rPr lang="nl-NL" dirty="0" err="1"/>
              <a:t>and</a:t>
            </a:r>
            <a:r>
              <a:rPr lang="nl-NL" dirty="0"/>
              <a:t> Profit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3687" y="3589867"/>
            <a:ext cx="64008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Vivek Ramachandran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Founder, SecurityTube.net</a:t>
            </a: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84" y="2282266"/>
            <a:ext cx="4541978" cy="348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8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All Wi-Fi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62296"/>
            <a:ext cx="8229600" cy="86386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Netsh</a:t>
            </a:r>
            <a:r>
              <a:rPr lang="en-US" dirty="0" smtClean="0"/>
              <a:t> </a:t>
            </a:r>
            <a:r>
              <a:rPr lang="en-US" dirty="0" err="1" smtClean="0"/>
              <a:t>wlan</a:t>
            </a:r>
            <a:r>
              <a:rPr lang="en-US" dirty="0" smtClean="0"/>
              <a:t> show interfaces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21" y="1270000"/>
            <a:ext cx="7880456" cy="394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7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 and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9999"/>
            <a:ext cx="8229600" cy="70616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Netsh</a:t>
            </a:r>
            <a:r>
              <a:rPr lang="en-US" dirty="0" smtClean="0"/>
              <a:t> </a:t>
            </a:r>
            <a:r>
              <a:rPr lang="en-US" dirty="0" err="1" smtClean="0"/>
              <a:t>wlan</a:t>
            </a:r>
            <a:r>
              <a:rPr lang="en-US" dirty="0" smtClean="0"/>
              <a:t> show drivers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282700"/>
            <a:ext cx="85979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9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for Available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6997"/>
            <a:ext cx="8229600" cy="78916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Netsh</a:t>
            </a:r>
            <a:r>
              <a:rPr lang="en-US" dirty="0" smtClean="0"/>
              <a:t> </a:t>
            </a:r>
            <a:r>
              <a:rPr lang="en-US" dirty="0" err="1" smtClean="0"/>
              <a:t>wlan</a:t>
            </a:r>
            <a:r>
              <a:rPr lang="en-US" dirty="0" smtClean="0"/>
              <a:t> show networks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199700"/>
            <a:ext cx="86106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1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Existing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78498"/>
            <a:ext cx="8229600" cy="74766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Netsh</a:t>
            </a:r>
            <a:r>
              <a:rPr lang="en-US" dirty="0" smtClean="0"/>
              <a:t> </a:t>
            </a:r>
            <a:r>
              <a:rPr lang="en-US" dirty="0" err="1" smtClean="0"/>
              <a:t>wlan</a:t>
            </a:r>
            <a:r>
              <a:rPr lang="en-US" dirty="0" smtClean="0"/>
              <a:t> show profiles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82700"/>
            <a:ext cx="85344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44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a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11300"/>
            <a:ext cx="8229600" cy="6148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Netsh</a:t>
            </a:r>
            <a:r>
              <a:rPr lang="en-US" dirty="0" smtClean="0"/>
              <a:t> </a:t>
            </a:r>
            <a:r>
              <a:rPr lang="en-US" dirty="0" err="1" smtClean="0"/>
              <a:t>wlan</a:t>
            </a:r>
            <a:r>
              <a:rPr lang="en-US" dirty="0" smtClean="0"/>
              <a:t> connect name=“</a:t>
            </a:r>
            <a:r>
              <a:rPr lang="en-US" dirty="0" err="1" smtClean="0"/>
              <a:t>vivek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308100"/>
            <a:ext cx="85471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1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a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36201"/>
            <a:ext cx="8229600" cy="58996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Netsh</a:t>
            </a:r>
            <a:r>
              <a:rPr lang="en-US" dirty="0" smtClean="0"/>
              <a:t> </a:t>
            </a:r>
            <a:r>
              <a:rPr lang="en-US" dirty="0" err="1" smtClean="0"/>
              <a:t>wlan</a:t>
            </a:r>
            <a:r>
              <a:rPr lang="en-US" dirty="0" smtClean="0"/>
              <a:t> export profile name=“</a:t>
            </a:r>
            <a:r>
              <a:rPr lang="en-US" dirty="0" err="1" smtClean="0"/>
              <a:t>vivek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317495"/>
            <a:ext cx="85852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0" y="1143001"/>
            <a:ext cx="4495800" cy="4759568"/>
          </a:xfrm>
        </p:spPr>
        <p:txBody>
          <a:bodyPr/>
          <a:lstStyle/>
          <a:p>
            <a:r>
              <a:rPr lang="en-US" sz="2800" dirty="0" smtClean="0"/>
              <a:t>Requirement for special drivers and supported cards</a:t>
            </a:r>
          </a:p>
          <a:p>
            <a:endParaRPr lang="en-US" sz="2800" dirty="0"/>
          </a:p>
          <a:p>
            <a:r>
              <a:rPr lang="en-US" sz="2800" dirty="0" smtClean="0"/>
              <a:t>Custom software used – </a:t>
            </a:r>
            <a:r>
              <a:rPr lang="en-US" sz="2800" dirty="0" err="1" smtClean="0"/>
              <a:t>HostAPd</a:t>
            </a:r>
            <a:r>
              <a:rPr lang="en-US" sz="2800" dirty="0" smtClean="0"/>
              <a:t>, Airbase-NG</a:t>
            </a:r>
          </a:p>
          <a:p>
            <a:endParaRPr lang="en-US" sz="2800" dirty="0"/>
          </a:p>
          <a:p>
            <a:r>
              <a:rPr lang="en-US" sz="2800" dirty="0" smtClean="0"/>
              <a:t>More feasible on Linux based systems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an Access Point on a Client Device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66" y="1676400"/>
            <a:ext cx="3725834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4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Available Windows 7 and Server 2008 R2 onwards</a:t>
            </a:r>
          </a:p>
          <a:p>
            <a:r>
              <a:rPr lang="en-US" dirty="0"/>
              <a:t>Virtual adapters on the same physical adapter</a:t>
            </a:r>
          </a:p>
          <a:p>
            <a:r>
              <a:rPr lang="en-US" dirty="0" err="1"/>
              <a:t>SoftAP</a:t>
            </a:r>
            <a:r>
              <a:rPr lang="en-US" dirty="0"/>
              <a:t> can be created using virtual adapters</a:t>
            </a:r>
          </a:p>
          <a:p>
            <a:pPr lvl="1"/>
            <a:r>
              <a:rPr lang="en-US" dirty="0"/>
              <a:t>DHCP server included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i="1" dirty="0"/>
              <a:t>With this feature, a Windows computer can use a single physical wireless adapter to connect as a client to a hardware access point (AP), while at the same time acting as a software AP allowing other wireless-capable devices to connect to it.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100" dirty="0">
                <a:hlinkClick r:id="rId2"/>
              </a:rPr>
              <a:t>http://msdn.microsoft.com/en-us/library/dd815243%28v=vs.85%29.aspx</a:t>
            </a:r>
            <a:r>
              <a:rPr lang="en-US" sz="21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Generation 2.0 of Client Software – Hosted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46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allow creation of a wireless Personal Area Network (PAN)</a:t>
            </a:r>
          </a:p>
          <a:p>
            <a:pPr lvl="1"/>
            <a:r>
              <a:rPr lang="en-US" dirty="0" smtClean="0"/>
              <a:t>Share data with devices</a:t>
            </a:r>
          </a:p>
          <a:p>
            <a:pPr lvl="1"/>
            <a:endParaRPr lang="en-US" dirty="0"/>
          </a:p>
          <a:p>
            <a:r>
              <a:rPr lang="en-US" dirty="0" smtClean="0"/>
              <a:t>Network connection sharing (ICS) with other devices on the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6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Demo of Hosted Network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9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Vivek </a:t>
            </a:r>
            <a:r>
              <a:rPr lang="en-US" dirty="0" smtClean="0"/>
              <a:t>Ramachandran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18" y="1412777"/>
            <a:ext cx="1387187" cy="129614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208" y="1412776"/>
            <a:ext cx="1630040" cy="1369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976" y="4077072"/>
            <a:ext cx="1340212" cy="18966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18224" y="2954854"/>
            <a:ext cx="1470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WEP Cloaking</a:t>
            </a:r>
          </a:p>
          <a:p>
            <a:pPr algn="ctr"/>
            <a:r>
              <a:rPr lang="en-US" dirty="0" err="1" smtClean="0"/>
              <a:t>Defcon</a:t>
            </a:r>
            <a:r>
              <a:rPr lang="en-US" smtClean="0"/>
              <a:t> 15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74310" y="2926685"/>
            <a:ext cx="1834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Caffe</a:t>
            </a:r>
            <a:r>
              <a:rPr lang="en-US" dirty="0" smtClean="0"/>
              <a:t> Latte Attack</a:t>
            </a:r>
          </a:p>
          <a:p>
            <a:pPr algn="ctr"/>
            <a:r>
              <a:rPr lang="en-US" dirty="0" err="1" smtClean="0"/>
              <a:t>Toorcon</a:t>
            </a:r>
            <a:r>
              <a:rPr lang="en-US" dirty="0" smtClean="0"/>
              <a:t> 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19355" y="5951021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Microsoft </a:t>
            </a:r>
          </a:p>
          <a:p>
            <a:pPr algn="ctr"/>
            <a:r>
              <a:rPr lang="en-US" dirty="0" smtClean="0"/>
              <a:t>Security Shootout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63577" y="5899338"/>
            <a:ext cx="213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Wi-Fi Malware, 2011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1412776"/>
            <a:ext cx="1637391" cy="14603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01438" y="2998693"/>
            <a:ext cx="1570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802.1x, Cat65k</a:t>
            </a:r>
          </a:p>
          <a:p>
            <a:pPr algn="ctr"/>
            <a:r>
              <a:rPr lang="en-US" dirty="0" smtClean="0"/>
              <a:t>Cisco Systems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1484784"/>
            <a:ext cx="1411243" cy="13681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7633" y="2924944"/>
            <a:ext cx="1368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B.Tech</a:t>
            </a:r>
            <a:r>
              <a:rPr lang="en-US" dirty="0" smtClean="0"/>
              <a:t>, ECE</a:t>
            </a:r>
          </a:p>
          <a:p>
            <a:pPr algn="ctr"/>
            <a:r>
              <a:rPr lang="en-US" dirty="0" smtClean="0"/>
              <a:t>IIT Guwahati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4293096"/>
            <a:ext cx="1700560" cy="129845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9367" y="5734997"/>
            <a:ext cx="1712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Media Coverage</a:t>
            </a:r>
          </a:p>
          <a:p>
            <a:pPr algn="ctr"/>
            <a:r>
              <a:rPr lang="en-US" dirty="0" smtClean="0"/>
              <a:t>CBS5, BBC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3577" y="4249221"/>
            <a:ext cx="2017994" cy="14857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4910" y="4158914"/>
            <a:ext cx="2170545" cy="15760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936106" y="5858716"/>
            <a:ext cx="143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Trainer,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1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Hosted Network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133" y="1583266"/>
            <a:ext cx="6513047" cy="49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6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Support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765300"/>
            <a:ext cx="84709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5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Client still remains connected to hard AP!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787" y="1473200"/>
            <a:ext cx="6483593" cy="490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Backdoor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Easy for malware to create a backdoor</a:t>
            </a:r>
          </a:p>
          <a:p>
            <a:r>
              <a:rPr lang="en-US" dirty="0" smtClean="0"/>
              <a:t>They key could be:</a:t>
            </a:r>
          </a:p>
          <a:p>
            <a:pPr lvl="1"/>
            <a:r>
              <a:rPr lang="en-US" dirty="0" smtClean="0"/>
              <a:t>Fixed</a:t>
            </a:r>
          </a:p>
          <a:p>
            <a:pPr lvl="1"/>
            <a:r>
              <a:rPr lang="en-US" dirty="0" smtClean="0"/>
              <a:t>Derived based on MAC address of host, time of day etc.</a:t>
            </a:r>
          </a:p>
          <a:p>
            <a:r>
              <a:rPr lang="en-US" dirty="0" smtClean="0"/>
              <a:t>As host remains connected to authorized network, user does not notice a break in connection</a:t>
            </a:r>
          </a:p>
          <a:p>
            <a:r>
              <a:rPr lang="en-US" dirty="0" smtClean="0"/>
              <a:t>No Message or Prompt displayed</a:t>
            </a:r>
          </a:p>
        </p:txBody>
      </p:sp>
    </p:spTree>
    <p:extLst>
      <p:ext uri="{BB962C8B-B14F-4D97-AF65-F5344CB8AC3E}">
        <p14:creationId xmlns:p14="http://schemas.microsoft.com/office/powerpoint/2010/main" val="107890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Understanding Rogue Access Points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47800"/>
            <a:ext cx="1300622" cy="212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828800"/>
            <a:ext cx="981385" cy="901700"/>
          </a:xfrm>
          <a:prstGeom prst="rect">
            <a:avLst/>
          </a:prstGeom>
        </p:spPr>
      </p:pic>
      <p:sp>
        <p:nvSpPr>
          <p:cNvPr id="12" name="Trapezoid 11"/>
          <p:cNvSpPr/>
          <p:nvPr/>
        </p:nvSpPr>
        <p:spPr>
          <a:xfrm rot="16028236">
            <a:off x="2743517" y="1187622"/>
            <a:ext cx="1219200" cy="244055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734" y="1619250"/>
            <a:ext cx="1949843" cy="146050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7" name="Straight Connector 6"/>
          <p:cNvCxnSpPr>
            <a:stCxn id="5" idx="3"/>
          </p:cNvCxnSpPr>
          <p:nvPr/>
        </p:nvCxnSpPr>
        <p:spPr>
          <a:xfrm>
            <a:off x="5880577" y="2349500"/>
            <a:ext cx="901223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19433" y="1527228"/>
            <a:ext cx="1220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Rogue AP</a:t>
            </a:r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0586" y="3886200"/>
            <a:ext cx="11430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7" descr="RFwave-blue_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1424">
            <a:off x="7193264" y="3016816"/>
            <a:ext cx="479425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95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Makes a Rogue AP on every Client!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47800"/>
            <a:ext cx="1300622" cy="212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414" y="3243541"/>
            <a:ext cx="414670" cy="381000"/>
          </a:xfrm>
          <a:prstGeom prst="rect">
            <a:avLst/>
          </a:prstGeom>
        </p:spPr>
      </p:pic>
      <p:sp>
        <p:nvSpPr>
          <p:cNvPr id="6" name="Trapezoid 5"/>
          <p:cNvSpPr/>
          <p:nvPr/>
        </p:nvSpPr>
        <p:spPr>
          <a:xfrm rot="16028236">
            <a:off x="2743517" y="1187622"/>
            <a:ext cx="1219200" cy="244055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734" y="1619250"/>
            <a:ext cx="1949843" cy="146050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8" name="Straight Connector 7"/>
          <p:cNvCxnSpPr>
            <a:endCxn id="5" idx="3"/>
          </p:cNvCxnSpPr>
          <p:nvPr/>
        </p:nvCxnSpPr>
        <p:spPr>
          <a:xfrm flipH="1">
            <a:off x="4020084" y="2743200"/>
            <a:ext cx="582235" cy="6908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29000" y="3593601"/>
            <a:ext cx="7598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Rogue AP</a:t>
            </a:r>
            <a:endParaRPr lang="en-US" sz="10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740" y="4191000"/>
            <a:ext cx="11430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7" descr="RFwave-blue_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1424">
            <a:off x="6951036" y="2501653"/>
            <a:ext cx="479425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289919"/>
            <a:ext cx="414670" cy="381000"/>
          </a:xfrm>
          <a:prstGeom prst="rect">
            <a:avLst/>
          </a:prstGeom>
        </p:spPr>
      </p:pic>
      <p:cxnSp>
        <p:nvCxnSpPr>
          <p:cNvPr id="14" name="Straight Connector 13"/>
          <p:cNvCxnSpPr>
            <a:endCxn id="13" idx="3"/>
          </p:cNvCxnSpPr>
          <p:nvPr/>
        </p:nvCxnSpPr>
        <p:spPr>
          <a:xfrm>
            <a:off x="5492705" y="2667000"/>
            <a:ext cx="103565" cy="8134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98881" y="3639979"/>
            <a:ext cx="7598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Rogue AP</a:t>
            </a:r>
            <a:endParaRPr lang="en-US" sz="1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695" y="1719541"/>
            <a:ext cx="414670" cy="3810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5596270" y="1910042"/>
            <a:ext cx="1277609" cy="452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75281" y="2069601"/>
            <a:ext cx="7598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Rogue AP</a:t>
            </a:r>
            <a:endParaRPr lang="en-US" sz="1000" dirty="0"/>
          </a:p>
        </p:txBody>
      </p:sp>
      <p:pic>
        <p:nvPicPr>
          <p:cNvPr id="22" name="Picture 7" descr="RFwave-blue_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1424">
            <a:off x="5209868" y="3910260"/>
            <a:ext cx="479425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RFwave-blue_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8553">
            <a:off x="3812598" y="3874185"/>
            <a:ext cx="479425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3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Best Part – No Extra Hardware!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689100"/>
            <a:ext cx="3810000" cy="3479800"/>
          </a:xfrm>
          <a:prstGeom prst="rect">
            <a:avLst/>
          </a:prstGeom>
        </p:spPr>
      </p:pic>
      <p:sp>
        <p:nvSpPr>
          <p:cNvPr id="5" name="&quot;No&quot; Symbol 4"/>
          <p:cNvSpPr/>
          <p:nvPr/>
        </p:nvSpPr>
        <p:spPr>
          <a:xfrm>
            <a:off x="3429000" y="2971800"/>
            <a:ext cx="2133600" cy="2133600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Advantages?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14" y="1337744"/>
            <a:ext cx="1511300" cy="15113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498614" y="1794944"/>
            <a:ext cx="3048000" cy="1295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470414" y="2252144"/>
            <a:ext cx="83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64" y="4690544"/>
            <a:ext cx="1409700" cy="1055914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19869261">
            <a:off x="4241814" y="3090344"/>
            <a:ext cx="381000" cy="144780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2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Advantages?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557886"/>
            <a:ext cx="1511300" cy="15113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143000" y="2015086"/>
            <a:ext cx="3048000" cy="1295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114800" y="2472286"/>
            <a:ext cx="83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241" y="4529686"/>
            <a:ext cx="1409700" cy="1055914"/>
          </a:xfrm>
          <a:prstGeom prst="rect">
            <a:avLst/>
          </a:prstGeom>
        </p:spPr>
      </p:pic>
      <p:pic>
        <p:nvPicPr>
          <p:cNvPr id="10" name="Picture 7" descr="RFwave-blue_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1116">
            <a:off x="4902899" y="3033467"/>
            <a:ext cx="479425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RFwave-blue_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74345">
            <a:off x="5893500" y="2434934"/>
            <a:ext cx="479425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RFwave-blue_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94789">
            <a:off x="5733239" y="1749743"/>
            <a:ext cx="479425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&quot;No&quot; Symbol 1"/>
          <p:cNvSpPr/>
          <p:nvPr/>
        </p:nvSpPr>
        <p:spPr>
          <a:xfrm>
            <a:off x="2209800" y="2436416"/>
            <a:ext cx="838200" cy="797870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4166" y="2076415"/>
            <a:ext cx="1852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Wicked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8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cool?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Victim will never notice anything unusual unless he visits his network settings</a:t>
            </a:r>
          </a:p>
          <a:p>
            <a:pPr lvl="1"/>
            <a:r>
              <a:rPr lang="en-US" dirty="0" smtClean="0"/>
              <a:t>has to be decently technical to understand</a:t>
            </a:r>
          </a:p>
          <a:p>
            <a:pPr lvl="1"/>
            <a:endParaRPr lang="en-US" dirty="0"/>
          </a:p>
          <a:p>
            <a:r>
              <a:rPr lang="en-US" dirty="0" smtClean="0"/>
              <a:t>Attacker connects to victim over a private network</a:t>
            </a:r>
          </a:p>
          <a:p>
            <a:pPr lvl="1"/>
            <a:r>
              <a:rPr lang="en-US" dirty="0" smtClean="0"/>
              <a:t>no wired side network logs: firewalls, IDS, IPS</a:t>
            </a:r>
          </a:p>
          <a:p>
            <a:pPr lvl="1"/>
            <a:r>
              <a:rPr lang="en-US" dirty="0" smtClean="0"/>
              <a:t>Difficult, if not impossible to trace back</a:t>
            </a:r>
          </a:p>
          <a:p>
            <a:pPr lvl="1"/>
            <a:r>
              <a:rPr lang="en-US" dirty="0" smtClean="0"/>
              <a:t>Difficult to detect even while attack is ongoing </a:t>
            </a:r>
            <a:r>
              <a:rPr lang="en-US" dirty="0" smtClean="0">
                <a:sym typeface="Wingdings"/>
              </a:rPr>
              <a:t>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Abusing legitimate feature, not picked up by AVs, Anti-Malware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More Stealth? Monitor air for other networks, when a specific network comes up, then start the Backdoor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7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In-Person Trainings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3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35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Chaining Hosted Networks like a proxy?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Each node has client and AP capability</a:t>
            </a:r>
          </a:p>
          <a:p>
            <a:endParaRPr lang="en-US" dirty="0" smtClean="0"/>
          </a:p>
          <a:p>
            <a:r>
              <a:rPr lang="en-US" dirty="0" smtClean="0"/>
              <a:t>We can chain them to “hop” machines</a:t>
            </a:r>
          </a:p>
          <a:p>
            <a:endParaRPr lang="en-US" dirty="0" smtClean="0"/>
          </a:p>
          <a:p>
            <a:r>
              <a:rPr lang="en-US" dirty="0" smtClean="0"/>
              <a:t>Final machine can provide Internet access</a:t>
            </a:r>
          </a:p>
          <a:p>
            <a:endParaRPr lang="en-US" dirty="0"/>
          </a:p>
          <a:p>
            <a:r>
              <a:rPr lang="en-US" dirty="0" smtClean="0"/>
              <a:t>Like Wi-Fi Repeaters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4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Chaining Infected Laptops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09" y="1828800"/>
            <a:ext cx="1339457" cy="100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652" y="1828800"/>
            <a:ext cx="1339457" cy="100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743" y="1816100"/>
            <a:ext cx="1339457" cy="1003300"/>
          </a:xfrm>
          <a:prstGeom prst="rect">
            <a:avLst/>
          </a:prstGeom>
        </p:spPr>
      </p:pic>
      <p:pic>
        <p:nvPicPr>
          <p:cNvPr id="7" name="Picture 7" descr="RFwave-blue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9485" y="2020094"/>
            <a:ext cx="479425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RFwave-blue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76815" y="2020094"/>
            <a:ext cx="479425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RFwave-blue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80906" y="2007394"/>
            <a:ext cx="479425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716" y="4495800"/>
            <a:ext cx="11430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6309" y="1828800"/>
            <a:ext cx="353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AP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3368109" y="1828800"/>
            <a:ext cx="353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AP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1828800"/>
            <a:ext cx="353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AP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2024089" y="1828800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Client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4755018" y="1828800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Client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7772400" y="1828800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Client</a:t>
            </a:r>
            <a:endParaRPr lang="en-US" sz="1000" dirty="0"/>
          </a:p>
        </p:txBody>
      </p:sp>
      <p:sp>
        <p:nvSpPr>
          <p:cNvPr id="18" name="Right Arrow 17"/>
          <p:cNvSpPr/>
          <p:nvPr/>
        </p:nvSpPr>
        <p:spPr>
          <a:xfrm>
            <a:off x="2133600" y="2133600"/>
            <a:ext cx="914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062841" y="2133600"/>
            <a:ext cx="914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396309" y="2819400"/>
            <a:ext cx="228600" cy="1447800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7996" y="2057400"/>
            <a:ext cx="639283" cy="5873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229600" y="2667000"/>
            <a:ext cx="797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Authorized</a:t>
            </a:r>
          </a:p>
          <a:p>
            <a:pPr algn="ctr"/>
            <a:r>
              <a:rPr lang="en-US" sz="1000" dirty="0" smtClean="0"/>
              <a:t>AP</a:t>
            </a:r>
            <a:endParaRPr lang="en-US" sz="1000" dirty="0"/>
          </a:p>
        </p:txBody>
      </p:sp>
      <p:sp>
        <p:nvSpPr>
          <p:cNvPr id="24" name="Right Arrow 23"/>
          <p:cNvSpPr/>
          <p:nvPr/>
        </p:nvSpPr>
        <p:spPr>
          <a:xfrm>
            <a:off x="7620000" y="2209800"/>
            <a:ext cx="6096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3" grpId="0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 </a:t>
            </a:r>
            <a:r>
              <a:rPr lang="en-US" dirty="0" err="1" smtClean="0"/>
              <a:t>Meterpreter</a:t>
            </a:r>
            <a:r>
              <a:rPr lang="en-US" dirty="0" smtClean="0"/>
              <a:t> for full access?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attacker connects to his victim, he would want to have access to everything</a:t>
            </a:r>
          </a:p>
          <a:p>
            <a:endParaRPr lang="en-US" dirty="0"/>
          </a:p>
          <a:p>
            <a:r>
              <a:rPr lang="en-US" dirty="0" smtClean="0"/>
              <a:t>Why not package a </a:t>
            </a:r>
            <a:r>
              <a:rPr lang="en-US" dirty="0" err="1" smtClean="0"/>
              <a:t>Meterpreter</a:t>
            </a:r>
            <a:r>
              <a:rPr lang="en-US" dirty="0" smtClean="0"/>
              <a:t> with this? </a:t>
            </a:r>
            <a:r>
              <a:rPr lang="en-US" dirty="0" smtClean="0">
                <a:sym typeface="Wingdings"/>
              </a:rPr>
              <a:t>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How about a Backdoor post-exploitation script for Metasploit? 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15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Coupling Hosted Network with Metasploit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6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Passive Monitoring for SSIDs available</a:t>
            </a:r>
          </a:p>
          <a:p>
            <a:endParaRPr lang="en-US" dirty="0"/>
          </a:p>
          <a:p>
            <a:r>
              <a:rPr lang="en-US" dirty="0" smtClean="0"/>
              <a:t>Trigger SSID causes Wicked Hosted Network to start and create application level backdoor</a:t>
            </a:r>
          </a:p>
          <a:p>
            <a:endParaRPr lang="en-US" dirty="0"/>
          </a:p>
          <a:p>
            <a:r>
              <a:rPr lang="en-US" dirty="0" smtClean="0"/>
              <a:t>Attacker connects and does his job</a:t>
            </a:r>
          </a:p>
          <a:p>
            <a:endParaRPr lang="en-US" dirty="0"/>
          </a:p>
          <a:p>
            <a:r>
              <a:rPr lang="en-US" dirty="0" smtClean="0"/>
              <a:t>Shuts off Trigger SSID and Malware goes to Passive Monitoring again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Increasing Stealth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94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Victim connects by mistake or </a:t>
            </a:r>
            <a:r>
              <a:rPr lang="en-US" dirty="0" err="1" smtClean="0"/>
              <a:t>misassociation</a:t>
            </a:r>
            <a:endParaRPr lang="en-US" dirty="0" smtClean="0"/>
          </a:p>
          <a:p>
            <a:r>
              <a:rPr lang="en-US" dirty="0" smtClean="0"/>
              <a:t>Victim opens browser, Metasploit </a:t>
            </a:r>
            <a:r>
              <a:rPr lang="en-US" dirty="0" err="1" smtClean="0"/>
              <a:t>Browser_Autopwn</a:t>
            </a:r>
            <a:r>
              <a:rPr lang="en-US" dirty="0" smtClean="0"/>
              <a:t> exploits the system</a:t>
            </a:r>
          </a:p>
          <a:p>
            <a:r>
              <a:rPr lang="en-US" dirty="0" smtClean="0"/>
              <a:t>Hacker gets access!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Biggest Challenge </a:t>
            </a:r>
            <a:r>
              <a:rPr lang="en-US" dirty="0" smtClean="0"/>
              <a:t>– Victim notices he is connected to the wrong network and disconnects himself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Karmetasploit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2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Upon Exploitation, create the hosted network backdoor</a:t>
            </a:r>
          </a:p>
          <a:p>
            <a:endParaRPr lang="en-US" dirty="0"/>
          </a:p>
          <a:p>
            <a:r>
              <a:rPr lang="en-US" dirty="0" smtClean="0"/>
              <a:t>User disconnects, but this hosted network still remains active</a:t>
            </a:r>
          </a:p>
          <a:p>
            <a:endParaRPr lang="en-US" dirty="0"/>
          </a:p>
          <a:p>
            <a:r>
              <a:rPr lang="en-US" dirty="0" smtClean="0"/>
              <a:t>Attacker connects via this network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Enhancing </a:t>
            </a:r>
            <a:r>
              <a:rPr lang="en-US" dirty="0" err="1" smtClean="0"/>
              <a:t>Karmetasploit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older clients and other OSs?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&lt; 7, Mac OS do not have the Hosted Network or alike feature</a:t>
            </a:r>
          </a:p>
          <a:p>
            <a:pPr lvl="1"/>
            <a:r>
              <a:rPr lang="en-US" dirty="0" smtClean="0"/>
              <a:t>Use Ad-Hoc networks</a:t>
            </a:r>
          </a:p>
          <a:p>
            <a:pPr lvl="1"/>
            <a:r>
              <a:rPr lang="en-US" dirty="0" smtClean="0"/>
              <a:t>Use Connect Back mechanism </a:t>
            </a:r>
            <a:r>
              <a:rPr lang="en-US" dirty="0" smtClean="0">
                <a:sym typeface="Wingdings"/>
              </a:rPr>
              <a:t></a:t>
            </a:r>
          </a:p>
          <a:p>
            <a:pPr lvl="2"/>
            <a:r>
              <a:rPr lang="en-US" dirty="0" smtClean="0">
                <a:sym typeface="Wingdings"/>
              </a:rPr>
              <a:t>When a particular SSID is seen, connect to it automatically</a:t>
            </a:r>
          </a:p>
          <a:p>
            <a:pPr lvl="2"/>
            <a:r>
              <a:rPr lang="en-US" dirty="0" smtClean="0">
                <a:sym typeface="Wingdings"/>
              </a:rPr>
              <a:t>Blurb reporting “Connected to ABC”</a:t>
            </a:r>
          </a:p>
          <a:p>
            <a:pPr lvl="3"/>
            <a:r>
              <a:rPr lang="en-US" dirty="0" smtClean="0">
                <a:sym typeface="Wingdings"/>
              </a:rPr>
              <a:t>Could we kill it? 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4876800"/>
            <a:ext cx="2006600" cy="80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0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Hosted Network </a:t>
            </a:r>
            <a:r>
              <a:rPr lang="en-US" dirty="0" err="1" smtClean="0"/>
              <a:t>Meterpreter</a:t>
            </a:r>
            <a:r>
              <a:rPr lang="en-US" dirty="0" smtClean="0"/>
              <a:t> Scripts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8879"/>
            <a:ext cx="9144000" cy="3332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9883" y="4861474"/>
            <a:ext cx="4673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3"/>
              </a:rPr>
              <a:t>http://zitstif.no-ip.org/meterpreter/</a:t>
            </a:r>
            <a:r>
              <a:rPr lang="fr-FR" dirty="0" smtClean="0">
                <a:hlinkClick r:id="rId3"/>
              </a:rPr>
              <a:t>rogueap.txt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r>
              <a:rPr lang="hr-HR" dirty="0">
                <a:hlinkClick r:id="rId4"/>
              </a:rPr>
              <a:t>http://www.digininja.org/</a:t>
            </a:r>
            <a:r>
              <a:rPr lang="hr-HR" dirty="0" smtClean="0">
                <a:hlinkClick r:id="rId4"/>
              </a:rPr>
              <a:t>projects.php</a:t>
            </a:r>
            <a:r>
              <a:rPr lang="hr-H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415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Dissecting Worm Functionality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3708411"/>
            <a:ext cx="7162800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xplosion 2 9"/>
          <p:cNvSpPr/>
          <p:nvPr/>
        </p:nvSpPr>
        <p:spPr>
          <a:xfrm>
            <a:off x="2743200" y="3884073"/>
            <a:ext cx="3276600" cy="228600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Exploit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0911" y="3479811"/>
            <a:ext cx="79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Worm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651011"/>
            <a:ext cx="2324100" cy="17408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49461" y="2155245"/>
            <a:ext cx="1429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Propagation</a:t>
            </a:r>
          </a:p>
          <a:p>
            <a:pPr algn="ctr"/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362200" y="1346211"/>
            <a:ext cx="5867400" cy="22098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7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SecurityTube Online Certifications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625" y="3868663"/>
            <a:ext cx="3488791" cy="1978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21926" y="5881242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25+ Countries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764" y="1617594"/>
            <a:ext cx="3444474" cy="15381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561" y="1569157"/>
            <a:ext cx="3389313" cy="158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162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Hosted Network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WPA2-PSK for encryption</a:t>
            </a:r>
          </a:p>
          <a:p>
            <a:r>
              <a:rPr lang="en-US" dirty="0" smtClean="0"/>
              <a:t>Key is encrypted in configuration file</a:t>
            </a:r>
          </a:p>
          <a:p>
            <a:r>
              <a:rPr lang="en-US" dirty="0" smtClean="0"/>
              <a:t>Can be decrypted </a:t>
            </a:r>
            <a:r>
              <a:rPr lang="en-US" dirty="0" smtClean="0">
                <a:sym typeface="Wingdings"/>
              </a:rPr>
              <a:t>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What if there is an office network configured on the same machine with WPA2-PSK?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1. Infect Authorized Computer and Decrypt Passphrase</a:t>
            </a:r>
            <a:endParaRPr lang="en-US" sz="36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295400" y="2302949"/>
            <a:ext cx="26670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674549"/>
            <a:ext cx="6527800" cy="21642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477449"/>
            <a:ext cx="667004" cy="825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390" y="1496163"/>
            <a:ext cx="1117600" cy="11176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800600" y="2455349"/>
            <a:ext cx="29718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12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Decryption Routine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932" y="1531805"/>
            <a:ext cx="6447166" cy="486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6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– Dump and Copy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70000"/>
            <a:ext cx="85344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9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Create a Soft Access Point with the same Credentials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757" y="2413363"/>
            <a:ext cx="1339457" cy="1003300"/>
          </a:xfrm>
          <a:prstGeom prst="rect">
            <a:avLst/>
          </a:prstGeom>
        </p:spPr>
      </p:pic>
      <p:pic>
        <p:nvPicPr>
          <p:cNvPr id="5" name="Picture 7" descr="RFwave-blue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9056">
            <a:off x="3375060" y="2521252"/>
            <a:ext cx="889957" cy="10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RFwave-blue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4881">
            <a:off x="708059" y="2203933"/>
            <a:ext cx="889957" cy="10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24608" y="1854486"/>
            <a:ext cx="108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OfficeAP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600" y="3886200"/>
            <a:ext cx="1117600" cy="111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015" y="1524000"/>
            <a:ext cx="981385" cy="901700"/>
          </a:xfrm>
          <a:prstGeom prst="rect">
            <a:avLst/>
          </a:prstGeom>
        </p:spPr>
      </p:pic>
      <p:pic>
        <p:nvPicPr>
          <p:cNvPr id="10" name="Picture 7" descr="RFwave-blue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1424">
            <a:off x="6059479" y="2712016"/>
            <a:ext cx="479425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72785" y="1917335"/>
            <a:ext cx="108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OfficeAP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39068" y="3540969"/>
            <a:ext cx="2306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Worm Infected Laptop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86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3. Signal Strength Game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28800"/>
            <a:ext cx="1339457" cy="1003300"/>
          </a:xfrm>
          <a:prstGeom prst="rect">
            <a:avLst/>
          </a:prstGeom>
        </p:spPr>
      </p:pic>
      <p:pic>
        <p:nvPicPr>
          <p:cNvPr id="5" name="Picture 7" descr="RFwave-blue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49257">
            <a:off x="4252537" y="1942339"/>
            <a:ext cx="1013682" cy="247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RFwave-blue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4881">
            <a:off x="1081102" y="1619370"/>
            <a:ext cx="889957" cy="10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97651" y="1269923"/>
            <a:ext cx="108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OfficeAP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600" y="3886200"/>
            <a:ext cx="1117600" cy="111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015" y="1524000"/>
            <a:ext cx="981385" cy="901700"/>
          </a:xfrm>
          <a:prstGeom prst="rect">
            <a:avLst/>
          </a:prstGeom>
        </p:spPr>
      </p:pic>
      <p:pic>
        <p:nvPicPr>
          <p:cNvPr id="10" name="Picture 7" descr="RFwave-blue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1424">
            <a:off x="6059479" y="2712016"/>
            <a:ext cx="479425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72785" y="1917335"/>
            <a:ext cx="108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OfficeAP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98479" y="2926977"/>
            <a:ext cx="2306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Worm Infected Laptop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49257" y="2514600"/>
            <a:ext cx="2537768" cy="14478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92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4. Hop and Exploit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92881"/>
            <a:ext cx="1339457" cy="1003300"/>
          </a:xfrm>
          <a:prstGeom prst="rect">
            <a:avLst/>
          </a:prstGeom>
        </p:spPr>
      </p:pic>
      <p:pic>
        <p:nvPicPr>
          <p:cNvPr id="5" name="Picture 7" descr="RFwave-blue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49257">
            <a:off x="4252537" y="2306420"/>
            <a:ext cx="1013682" cy="247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RFwave-blue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4881">
            <a:off x="1081102" y="1983451"/>
            <a:ext cx="889957" cy="10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97651" y="1634004"/>
            <a:ext cx="108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OfficeAP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600" y="4250281"/>
            <a:ext cx="1117600" cy="1117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3335" y="1367381"/>
            <a:ext cx="667004" cy="825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698" y="3444955"/>
            <a:ext cx="667004" cy="825500"/>
          </a:xfrm>
          <a:prstGeom prst="rect">
            <a:avLst/>
          </a:prstGeom>
        </p:spPr>
      </p:pic>
      <p:sp>
        <p:nvSpPr>
          <p:cNvPr id="10" name="Explosion 2 9"/>
          <p:cNvSpPr/>
          <p:nvPr/>
        </p:nvSpPr>
        <p:spPr>
          <a:xfrm>
            <a:off x="5006432" y="1810500"/>
            <a:ext cx="1828800" cy="1166262"/>
          </a:xfrm>
          <a:prstGeom prst="irregularSeal2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Exploit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808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5. Replicate and Spread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032008"/>
            <a:ext cx="1339457" cy="1003300"/>
          </a:xfrm>
          <a:prstGeom prst="rect">
            <a:avLst/>
          </a:prstGeom>
        </p:spPr>
      </p:pic>
      <p:pic>
        <p:nvPicPr>
          <p:cNvPr id="5" name="Picture 7" descr="RFwave-blue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49257">
            <a:off x="4252537" y="2145547"/>
            <a:ext cx="1013682" cy="247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RFwave-blue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4881">
            <a:off x="1081102" y="1822578"/>
            <a:ext cx="889957" cy="10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97651" y="1473131"/>
            <a:ext cx="108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OfficeAP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600" y="4089408"/>
            <a:ext cx="1117600" cy="111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698" y="3284082"/>
            <a:ext cx="667004" cy="825500"/>
          </a:xfrm>
          <a:prstGeom prst="rect">
            <a:avLst/>
          </a:prstGeom>
        </p:spPr>
      </p:pic>
      <p:pic>
        <p:nvPicPr>
          <p:cNvPr id="10" name="Picture 7" descr="RFwave-blue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4881">
            <a:off x="4746658" y="4213698"/>
            <a:ext cx="889957" cy="10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RFwave-blue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40707">
            <a:off x="7222637" y="3734616"/>
            <a:ext cx="889957" cy="10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49461" y="5473804"/>
            <a:ext cx="108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OfficeAP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195" y="1346208"/>
            <a:ext cx="667004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4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Worms Wi-Fi Network Signal Strength &gt; 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398" y="2040475"/>
            <a:ext cx="1339457" cy="1003300"/>
          </a:xfrm>
          <a:prstGeom prst="rect">
            <a:avLst/>
          </a:prstGeom>
        </p:spPr>
      </p:pic>
      <p:pic>
        <p:nvPicPr>
          <p:cNvPr id="5" name="Picture 7" descr="RFwave-blue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36406" y="1920268"/>
            <a:ext cx="1013682" cy="12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RFwave-blue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4881">
            <a:off x="200057" y="1961564"/>
            <a:ext cx="889957" cy="10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6249" y="1481598"/>
            <a:ext cx="108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OfficeAP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999" y="1888075"/>
            <a:ext cx="1117600" cy="111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097" y="1310221"/>
            <a:ext cx="667004" cy="825500"/>
          </a:xfrm>
          <a:prstGeom prst="rect">
            <a:avLst/>
          </a:prstGeom>
        </p:spPr>
      </p:pic>
      <p:pic>
        <p:nvPicPr>
          <p:cNvPr id="10" name="Picture 7" descr="RFwave-blue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4881">
            <a:off x="4391057" y="2012365"/>
            <a:ext cx="889957" cy="10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RFwave-blue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04381" y="1868146"/>
            <a:ext cx="889957" cy="102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06998" y="1481598"/>
            <a:ext cx="108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OfficeAP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9793" y="1354675"/>
            <a:ext cx="667004" cy="825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0798" y="4669375"/>
            <a:ext cx="1484826" cy="1193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1900" y="4669375"/>
            <a:ext cx="1779198" cy="1257300"/>
          </a:xfrm>
          <a:prstGeom prst="rect">
            <a:avLst/>
          </a:prstGeom>
        </p:spPr>
      </p:pic>
      <p:pic>
        <p:nvPicPr>
          <p:cNvPr id="16" name="Picture 7" descr="RFwave-blue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77708" y="4678485"/>
            <a:ext cx="1013682" cy="12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RFwave-blue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4881">
            <a:off x="241359" y="4719781"/>
            <a:ext cx="889957" cy="10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RFwave-blue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44908" y="4669131"/>
            <a:ext cx="1013682" cy="12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RFwave-blue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4881">
            <a:off x="4508559" y="4710427"/>
            <a:ext cx="889957" cy="10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1813" y="1278475"/>
            <a:ext cx="981385" cy="9017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006054" y="2217038"/>
            <a:ext cx="108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OfficeAP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111" y="4174075"/>
            <a:ext cx="667004" cy="825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3998" y="4174075"/>
            <a:ext cx="667004" cy="825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198" y="3488275"/>
            <a:ext cx="838200" cy="838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62456" y="3989409"/>
            <a:ext cx="108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OfficeAP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14999" y="3944705"/>
            <a:ext cx="108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OfficeAP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5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Worm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Retrieve the network key for the network</a:t>
            </a:r>
          </a:p>
          <a:p>
            <a:r>
              <a:rPr lang="en-US" dirty="0" smtClean="0"/>
              <a:t>Create a hosted network with the same name</a:t>
            </a:r>
          </a:p>
          <a:p>
            <a:r>
              <a:rPr lang="en-US" dirty="0" smtClean="0"/>
              <a:t>When the victim is in the vicinity of his office, worm can be activated</a:t>
            </a:r>
          </a:p>
          <a:p>
            <a:r>
              <a:rPr lang="en-US" dirty="0" smtClean="0"/>
              <a:t>At some point the signal strength may be higher than real AP</a:t>
            </a:r>
          </a:p>
          <a:p>
            <a:r>
              <a:rPr lang="en-US" dirty="0" smtClean="0"/>
              <a:t>Other colleagues laptops may hop and connect</a:t>
            </a:r>
          </a:p>
          <a:p>
            <a:pPr lvl="1"/>
            <a:r>
              <a:rPr lang="en-US" dirty="0" smtClean="0"/>
              <a:t>Conference rooms, Coffee and Break areas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1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DVD (12+ Hours of HD Videos)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02272"/>
            <a:ext cx="7453064" cy="4751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8667" y="6096000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http://www.securitytube.net/downloads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interesting?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Worm uses its own private Wi-Fi network to propagate</a:t>
            </a:r>
          </a:p>
          <a:p>
            <a:endParaRPr lang="en-US" dirty="0"/>
          </a:p>
          <a:p>
            <a:r>
              <a:rPr lang="en-US" dirty="0" smtClean="0"/>
              <a:t>Does not use the Wired LAN at all </a:t>
            </a:r>
          </a:p>
          <a:p>
            <a:endParaRPr lang="en-US" dirty="0" smtClean="0"/>
          </a:p>
          <a:p>
            <a:r>
              <a:rPr lang="en-US" dirty="0" smtClean="0"/>
              <a:t>Difficult for network defenses to detect and mitigate </a:t>
            </a:r>
            <a:r>
              <a:rPr lang="en-US" dirty="0" smtClean="0">
                <a:sym typeface="Wingdings"/>
              </a:rPr>
              <a:t>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Targeted APT against an Enterprise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3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37741"/>
            <a:ext cx="7683500" cy="483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6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 the Run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828800"/>
            <a:ext cx="3613658" cy="3124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108524"/>
            <a:ext cx="1773274" cy="1742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296" y="3048000"/>
            <a:ext cx="575304" cy="57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5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APIs for the Hosted Network Feature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4100"/>
            <a:ext cx="9144000" cy="218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7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2"/>
            <a:ext cx="9144000" cy="1875262"/>
          </a:xfrm>
        </p:spPr>
        <p:txBody>
          <a:bodyPr>
            <a:normAutofit/>
          </a:bodyPr>
          <a:lstStyle/>
          <a:p>
            <a:r>
              <a:rPr lang="nl-NL" dirty="0"/>
              <a:t>Enterprise Wi-Fi Worms, </a:t>
            </a:r>
            <a:r>
              <a:rPr lang="nl-NL" dirty="0" err="1"/>
              <a:t>Backdoors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Botnets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Fun </a:t>
            </a:r>
            <a:r>
              <a:rPr lang="nl-NL" dirty="0" err="1"/>
              <a:t>and</a:t>
            </a:r>
            <a:r>
              <a:rPr lang="nl-NL" dirty="0"/>
              <a:t> Profit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3687" y="3589867"/>
            <a:ext cx="64008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rgbClr val="800000"/>
                </a:solidFill>
              </a:rPr>
              <a:t>Thank You!</a:t>
            </a: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84" y="2282266"/>
            <a:ext cx="4541978" cy="348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3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2"/>
            <a:ext cx="9144000" cy="1875262"/>
          </a:xfrm>
        </p:spPr>
        <p:txBody>
          <a:bodyPr>
            <a:normAutofit/>
          </a:bodyPr>
          <a:lstStyle/>
          <a:p>
            <a:r>
              <a:rPr lang="nl-NL" dirty="0"/>
              <a:t>Enterprise Wi-Fi Worms, </a:t>
            </a:r>
            <a:r>
              <a:rPr lang="nl-NL" dirty="0" err="1"/>
              <a:t>Backdoors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Botnets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Fun </a:t>
            </a:r>
            <a:r>
              <a:rPr lang="nl-NL" dirty="0" err="1"/>
              <a:t>and</a:t>
            </a:r>
            <a:r>
              <a:rPr lang="nl-NL" dirty="0"/>
              <a:t> Profit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3687" y="3589867"/>
            <a:ext cx="64008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Vivek Ramachandran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Founder, SecurityTube.net</a:t>
            </a: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84" y="2282266"/>
            <a:ext cx="4541978" cy="348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Malware could leverage Wi-Fi to create</a:t>
            </a:r>
          </a:p>
          <a:p>
            <a:pPr lvl="1"/>
            <a:r>
              <a:rPr lang="en-US" dirty="0" smtClean="0"/>
              <a:t>Backdoors</a:t>
            </a:r>
          </a:p>
          <a:p>
            <a:pPr lvl="1"/>
            <a:r>
              <a:rPr lang="en-US" dirty="0" smtClean="0"/>
              <a:t>Worms</a:t>
            </a:r>
          </a:p>
          <a:p>
            <a:pPr lvl="1"/>
            <a:r>
              <a:rPr lang="en-US" dirty="0" smtClean="0"/>
              <a:t>Botnets</a:t>
            </a:r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3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43400" y="1143001"/>
            <a:ext cx="4343400" cy="4759568"/>
          </a:xfrm>
        </p:spPr>
        <p:txBody>
          <a:bodyPr/>
          <a:lstStyle/>
          <a:p>
            <a:r>
              <a:rPr lang="en-US" sz="2800" dirty="0" smtClean="0"/>
              <a:t>Allows Client to connect to an Access Point</a:t>
            </a:r>
          </a:p>
          <a:p>
            <a:endParaRPr lang="en-US" sz="2800" dirty="0" smtClean="0"/>
          </a:p>
          <a:p>
            <a:r>
              <a:rPr lang="en-US" sz="2800" dirty="0" smtClean="0"/>
              <a:t>First time user approves it, Auto-Connect for future instances</a:t>
            </a:r>
          </a:p>
          <a:p>
            <a:endParaRPr lang="en-US" sz="2800" dirty="0" smtClean="0"/>
          </a:p>
          <a:p>
            <a:r>
              <a:rPr lang="en-US" sz="2800" dirty="0" smtClean="0"/>
              <a:t>Details are stored in Configuration Files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736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Background – Understanding Wi-Fi Client Software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66800"/>
            <a:ext cx="1803400" cy="180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83" y="3275822"/>
            <a:ext cx="2616200" cy="170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1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Line Interaction?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Scanning the air for stored profiles</a:t>
            </a:r>
          </a:p>
          <a:p>
            <a:r>
              <a:rPr lang="en-US" dirty="0" smtClean="0"/>
              <a:t>Profiling the clients based on searches</a:t>
            </a:r>
          </a:p>
          <a:p>
            <a:r>
              <a:rPr lang="en-US" dirty="0" smtClean="0"/>
              <a:t>Different clients behave differently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687989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3294</TotalTime>
  <Words>1098</Words>
  <Application>Microsoft Macintosh PowerPoint</Application>
  <PresentationFormat>On-screen Show (4:3)</PresentationFormat>
  <Paragraphs>234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1_Office Theme</vt:lpstr>
      <vt:lpstr>Enterprise Wi-Fi Worms, Backdoors and Botnets for Fun and Profit</vt:lpstr>
      <vt:lpstr>Vivek Ramachandran</vt:lpstr>
      <vt:lpstr>In-Person Trainings</vt:lpstr>
      <vt:lpstr>SecurityTube Online Certifications</vt:lpstr>
      <vt:lpstr>Free DVD (12+ Hours of HD Videos)</vt:lpstr>
      <vt:lpstr>Enterprise Wi-Fi Worms, Backdoors and Botnets for Fun and Profit</vt:lpstr>
      <vt:lpstr>Objective</vt:lpstr>
      <vt:lpstr>Background – Understanding Wi-Fi Client Software</vt:lpstr>
      <vt:lpstr>Command Line Interaction?</vt:lpstr>
      <vt:lpstr>See All Wi-Fi Interfaces</vt:lpstr>
      <vt:lpstr>Drivers and Capabilities</vt:lpstr>
      <vt:lpstr>Scan for Available Networks</vt:lpstr>
      <vt:lpstr>View Existing Profiles</vt:lpstr>
      <vt:lpstr>Starting a Profile</vt:lpstr>
      <vt:lpstr>Export a Profile</vt:lpstr>
      <vt:lpstr>Creating an Access Point on a Client Device</vt:lpstr>
      <vt:lpstr>Generation 2.0 of Client Software – Hosted Network</vt:lpstr>
      <vt:lpstr>Feature Objective</vt:lpstr>
      <vt:lpstr>Demonstration</vt:lpstr>
      <vt:lpstr>Creating a Hosted Network</vt:lpstr>
      <vt:lpstr>Driver Support</vt:lpstr>
      <vt:lpstr>Client still remains connected to hard AP!</vt:lpstr>
      <vt:lpstr>Wi-Fi Backdoor</vt:lpstr>
      <vt:lpstr>Understanding Rogue Access Points</vt:lpstr>
      <vt:lpstr>Makes a Rogue AP on every Client!</vt:lpstr>
      <vt:lpstr>Best Part – No Extra Hardware!</vt:lpstr>
      <vt:lpstr>Advantages?</vt:lpstr>
      <vt:lpstr>Advantages?</vt:lpstr>
      <vt:lpstr>Why is this cool?</vt:lpstr>
      <vt:lpstr>Chaining Hosted Networks like a proxy?</vt:lpstr>
      <vt:lpstr>Chaining Infected Laptops</vt:lpstr>
      <vt:lpstr>Package Meterpreter for full access?</vt:lpstr>
      <vt:lpstr>Demo</vt:lpstr>
      <vt:lpstr>Increasing Stealth</vt:lpstr>
      <vt:lpstr>Karmetasploit</vt:lpstr>
      <vt:lpstr>Enhancing Karmetasploit</vt:lpstr>
      <vt:lpstr>What about older clients and other OSs?</vt:lpstr>
      <vt:lpstr>Hosted Network Meterpreter Scripts</vt:lpstr>
      <vt:lpstr>Dissecting Worm Functionality</vt:lpstr>
      <vt:lpstr>Hosted Network Encryption</vt:lpstr>
      <vt:lpstr>1. Infect Authorized Computer and Decrypt Passphrase</vt:lpstr>
      <vt:lpstr>Decryption Routine</vt:lpstr>
      <vt:lpstr>Alternate – Dump and Copy</vt:lpstr>
      <vt:lpstr>2. Create a Soft Access Point with the same Credentials</vt:lpstr>
      <vt:lpstr>3. Signal Strength Game</vt:lpstr>
      <vt:lpstr>4. Hop and Exploit</vt:lpstr>
      <vt:lpstr>5. Replicate and Spread</vt:lpstr>
      <vt:lpstr>Worms Wi-Fi Network Signal Strength &gt; AP</vt:lpstr>
      <vt:lpstr>Wi-Fi Worm</vt:lpstr>
      <vt:lpstr>Why is this interesting?</vt:lpstr>
      <vt:lpstr>Demo</vt:lpstr>
      <vt:lpstr>On the Run </vt:lpstr>
      <vt:lpstr>APIs for the Hosted Network Feature</vt:lpstr>
      <vt:lpstr>Questions</vt:lpstr>
      <vt:lpstr>Enterprise Wi-Fi Worms, Backdoors and Botnets for Fun and Profit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SecurityTube: The Journey so Far and the Road Ahead</dc:title>
  <dc:creator>Security Tube</dc:creator>
  <cp:lastModifiedBy>Vivek Ramachandran</cp:lastModifiedBy>
  <cp:revision>257</cp:revision>
  <dcterms:created xsi:type="dcterms:W3CDTF">2011-05-21T11:54:15Z</dcterms:created>
  <dcterms:modified xsi:type="dcterms:W3CDTF">2011-11-28T12:07:47Z</dcterms:modified>
</cp:coreProperties>
</file>