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58" r:id="rId3"/>
    <p:sldId id="257" r:id="rId4"/>
    <p:sldId id="262" r:id="rId5"/>
    <p:sldId id="259" r:id="rId6"/>
    <p:sldId id="296" r:id="rId7"/>
    <p:sldId id="308" r:id="rId8"/>
    <p:sldId id="271" r:id="rId9"/>
    <p:sldId id="272" r:id="rId10"/>
    <p:sldId id="273" r:id="rId11"/>
    <p:sldId id="274" r:id="rId12"/>
    <p:sldId id="309" r:id="rId13"/>
    <p:sldId id="310" r:id="rId14"/>
    <p:sldId id="311" r:id="rId15"/>
    <p:sldId id="275" r:id="rId16"/>
    <p:sldId id="270" r:id="rId17"/>
    <p:sldId id="279" r:id="rId18"/>
    <p:sldId id="281" r:id="rId19"/>
    <p:sldId id="280" r:id="rId20"/>
    <p:sldId id="282" r:id="rId21"/>
    <p:sldId id="283" r:id="rId22"/>
    <p:sldId id="276" r:id="rId23"/>
    <p:sldId id="313" r:id="rId24"/>
    <p:sldId id="315" r:id="rId25"/>
    <p:sldId id="318" r:id="rId26"/>
    <p:sldId id="317" r:id="rId27"/>
    <p:sldId id="319" r:id="rId28"/>
    <p:sldId id="324" r:id="rId29"/>
    <p:sldId id="325" r:id="rId30"/>
    <p:sldId id="326" r:id="rId31"/>
    <p:sldId id="328" r:id="rId32"/>
    <p:sldId id="329" r:id="rId33"/>
    <p:sldId id="268" r:id="rId34"/>
    <p:sldId id="277" r:id="rId35"/>
    <p:sldId id="286" r:id="rId36"/>
    <p:sldId id="267" r:id="rId37"/>
    <p:sldId id="302" r:id="rId38"/>
    <p:sldId id="284" r:id="rId39"/>
    <p:sldId id="303" r:id="rId40"/>
    <p:sldId id="269" r:id="rId41"/>
    <p:sldId id="330" r:id="rId42"/>
    <p:sldId id="287" r:id="rId43"/>
    <p:sldId id="291" r:id="rId44"/>
    <p:sldId id="292" r:id="rId45"/>
    <p:sldId id="278" r:id="rId46"/>
    <p:sldId id="293" r:id="rId47"/>
    <p:sldId id="294"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7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30" d="100"/>
          <a:sy n="130" d="100"/>
        </p:scale>
        <p:origin x="-1160"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57B214-146A-8B4C-ABB2-4C3CA6CB921F}" type="datetimeFigureOut">
              <a:rPr lang="en-US" smtClean="0"/>
              <a:t>4/12/13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B63061-0928-7341-A210-666BAA84C602}" type="slidenum">
              <a:rPr lang="en-US" smtClean="0"/>
              <a:t>‹#›</a:t>
            </a:fld>
            <a:endParaRPr lang="en-US"/>
          </a:p>
        </p:txBody>
      </p:sp>
    </p:spTree>
    <p:extLst>
      <p:ext uri="{BB962C8B-B14F-4D97-AF65-F5344CB8AC3E}">
        <p14:creationId xmlns:p14="http://schemas.microsoft.com/office/powerpoint/2010/main" val="17217739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B63061-0928-7341-A210-666BAA84C602}" type="slidenum">
              <a:rPr lang="en-US" smtClean="0"/>
              <a:t>1</a:t>
            </a:fld>
            <a:endParaRPr lang="en-US"/>
          </a:p>
        </p:txBody>
      </p:sp>
    </p:spTree>
    <p:extLst>
      <p:ext uri="{BB962C8B-B14F-4D97-AF65-F5344CB8AC3E}">
        <p14:creationId xmlns:p14="http://schemas.microsoft.com/office/powerpoint/2010/main" val="480049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Eindbazen</a:t>
            </a:r>
            <a:r>
              <a:rPr lang="en-US" dirty="0" smtClean="0"/>
              <a:t> </a:t>
            </a:r>
            <a:r>
              <a:rPr lang="en-US" dirty="0" err="1" smtClean="0"/>
              <a:t>writeup</a:t>
            </a:r>
            <a:r>
              <a:rPr lang="en-US" dirty="0" smtClean="0"/>
              <a:t>: http://</a:t>
            </a:r>
            <a:r>
              <a:rPr lang="en-US" dirty="0" err="1" smtClean="0"/>
              <a:t>eindbazen.net</a:t>
            </a:r>
            <a:r>
              <a:rPr lang="en-US" smtClean="0"/>
              <a:t>/2013/01/gits-2013-teaser-what-the-hell-is-keming/#more-1626</a:t>
            </a:r>
          </a:p>
          <a:p>
            <a:endParaRPr lang="en-US"/>
          </a:p>
        </p:txBody>
      </p:sp>
      <p:sp>
        <p:nvSpPr>
          <p:cNvPr id="4" name="Slide Number Placeholder 3"/>
          <p:cNvSpPr>
            <a:spLocks noGrp="1"/>
          </p:cNvSpPr>
          <p:nvPr>
            <p:ph type="sldNum" sz="quarter" idx="10"/>
          </p:nvPr>
        </p:nvSpPr>
        <p:spPr/>
        <p:txBody>
          <a:bodyPr/>
          <a:lstStyle/>
          <a:p>
            <a:fld id="{45B63061-0928-7341-A210-666BAA84C602}" type="slidenum">
              <a:rPr lang="en-US" smtClean="0"/>
              <a:t>30</a:t>
            </a:fld>
            <a:endParaRPr lang="en-US"/>
          </a:p>
        </p:txBody>
      </p:sp>
    </p:spTree>
    <p:extLst>
      <p:ext uri="{BB962C8B-B14F-4D97-AF65-F5344CB8AC3E}">
        <p14:creationId xmlns:p14="http://schemas.microsoft.com/office/powerpoint/2010/main" val="449919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Eindbazen</a:t>
            </a:r>
            <a:r>
              <a:rPr lang="en-US" dirty="0" smtClean="0"/>
              <a:t> </a:t>
            </a:r>
            <a:r>
              <a:rPr lang="en-US" dirty="0" err="1" smtClean="0"/>
              <a:t>writeup</a:t>
            </a:r>
            <a:r>
              <a:rPr lang="en-US" dirty="0" smtClean="0"/>
              <a:t>: http://</a:t>
            </a:r>
            <a:r>
              <a:rPr lang="en-US" dirty="0" err="1" smtClean="0"/>
              <a:t>eindbazen.net</a:t>
            </a:r>
            <a:r>
              <a:rPr lang="en-US" smtClean="0"/>
              <a:t>/2013/01/gits-2013-teaser-what-the-hell-is-keming/#more-1626</a:t>
            </a:r>
          </a:p>
          <a:p>
            <a:endParaRPr lang="en-US"/>
          </a:p>
        </p:txBody>
      </p:sp>
      <p:sp>
        <p:nvSpPr>
          <p:cNvPr id="4" name="Slide Number Placeholder 3"/>
          <p:cNvSpPr>
            <a:spLocks noGrp="1"/>
          </p:cNvSpPr>
          <p:nvPr>
            <p:ph type="sldNum" sz="quarter" idx="10"/>
          </p:nvPr>
        </p:nvSpPr>
        <p:spPr/>
        <p:txBody>
          <a:bodyPr/>
          <a:lstStyle/>
          <a:p>
            <a:fld id="{45B63061-0928-7341-A210-666BAA84C602}" type="slidenum">
              <a:rPr lang="en-US" smtClean="0"/>
              <a:t>31</a:t>
            </a:fld>
            <a:endParaRPr lang="en-US"/>
          </a:p>
        </p:txBody>
      </p:sp>
    </p:spTree>
    <p:extLst>
      <p:ext uri="{BB962C8B-B14F-4D97-AF65-F5344CB8AC3E}">
        <p14:creationId xmlns:p14="http://schemas.microsoft.com/office/powerpoint/2010/main" val="449919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Eindbazen</a:t>
            </a:r>
            <a:r>
              <a:rPr lang="en-US" dirty="0" smtClean="0"/>
              <a:t> </a:t>
            </a:r>
            <a:r>
              <a:rPr lang="en-US" dirty="0" err="1" smtClean="0"/>
              <a:t>writeup</a:t>
            </a:r>
            <a:r>
              <a:rPr lang="en-US" dirty="0" smtClean="0"/>
              <a:t>: http://</a:t>
            </a:r>
            <a:r>
              <a:rPr lang="en-US" dirty="0" err="1" smtClean="0"/>
              <a:t>eindbazen.net</a:t>
            </a:r>
            <a:r>
              <a:rPr lang="en-US" smtClean="0"/>
              <a:t>/2013/01/gits-2013-teaser-what-the-hell-is-keming/#more-1626</a:t>
            </a:r>
          </a:p>
          <a:p>
            <a:endParaRPr lang="en-US"/>
          </a:p>
        </p:txBody>
      </p:sp>
      <p:sp>
        <p:nvSpPr>
          <p:cNvPr id="4" name="Slide Number Placeholder 3"/>
          <p:cNvSpPr>
            <a:spLocks noGrp="1"/>
          </p:cNvSpPr>
          <p:nvPr>
            <p:ph type="sldNum" sz="quarter" idx="10"/>
          </p:nvPr>
        </p:nvSpPr>
        <p:spPr/>
        <p:txBody>
          <a:bodyPr/>
          <a:lstStyle/>
          <a:p>
            <a:fld id="{45B63061-0928-7341-A210-666BAA84C602}" type="slidenum">
              <a:rPr lang="en-US" smtClean="0"/>
              <a:t>32</a:t>
            </a:fld>
            <a:endParaRPr lang="en-US"/>
          </a:p>
        </p:txBody>
      </p:sp>
    </p:spTree>
    <p:extLst>
      <p:ext uri="{BB962C8B-B14F-4D97-AF65-F5344CB8AC3E}">
        <p14:creationId xmlns:p14="http://schemas.microsoft.com/office/powerpoint/2010/main" val="449919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 this list to scare you,</a:t>
            </a:r>
            <a:r>
              <a:rPr lang="en-US" baseline="0" dirty="0" smtClean="0"/>
              <a:t> let’s talk about why it’s not so hard after all.  For every skill that someone has in computers, there’s probably been a CTF challenge related to it. You could get anything. That’s part of the fun. </a:t>
            </a:r>
            <a:endParaRPr lang="en-US" dirty="0"/>
          </a:p>
        </p:txBody>
      </p:sp>
      <p:sp>
        <p:nvSpPr>
          <p:cNvPr id="4" name="Slide Number Placeholder 3"/>
          <p:cNvSpPr>
            <a:spLocks noGrp="1"/>
          </p:cNvSpPr>
          <p:nvPr>
            <p:ph type="sldNum" sz="quarter" idx="10"/>
          </p:nvPr>
        </p:nvSpPr>
        <p:spPr/>
        <p:txBody>
          <a:bodyPr/>
          <a:lstStyle/>
          <a:p>
            <a:fld id="{45B63061-0928-7341-A210-666BAA84C602}" type="slidenum">
              <a:rPr lang="en-US" smtClean="0"/>
              <a:t>34</a:t>
            </a:fld>
            <a:endParaRPr lang="en-US"/>
          </a:p>
        </p:txBody>
      </p:sp>
    </p:spTree>
    <p:extLst>
      <p:ext uri="{BB962C8B-B14F-4D97-AF65-F5344CB8AC3E}">
        <p14:creationId xmlns:p14="http://schemas.microsoft.com/office/powerpoint/2010/main" val="336732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Likes:</a:t>
            </a:r>
            <a:r>
              <a:rPr lang="en-US" baseline="0" dirty="0" smtClean="0"/>
              <a:t> </a:t>
            </a:r>
            <a:r>
              <a:rPr lang="en-US" dirty="0" smtClean="0"/>
              <a:t>Presenting, </a:t>
            </a:r>
            <a:r>
              <a:rPr lang="en-US" dirty="0" err="1" smtClean="0"/>
              <a:t>NERFing</a:t>
            </a:r>
            <a:r>
              <a:rPr lang="en-US" dirty="0" smtClean="0"/>
              <a:t>, hacking, </a:t>
            </a:r>
            <a:r>
              <a:rPr lang="en-US" dirty="0" err="1" smtClean="0"/>
              <a:t>CTFing</a:t>
            </a:r>
            <a:r>
              <a:rPr lang="en-US" dirty="0" smtClean="0"/>
              <a:t>, Parenting, Husbanding (not </a:t>
            </a:r>
            <a:r>
              <a:rPr lang="en-US" dirty="0" err="1" smtClean="0"/>
              <a:t>husbandring</a:t>
            </a:r>
            <a:r>
              <a:rPr lang="en-US" dirty="0" smtClean="0"/>
              <a:t>!)</a:t>
            </a:r>
          </a:p>
          <a:p>
            <a:endParaRPr lang="en-US" dirty="0"/>
          </a:p>
        </p:txBody>
      </p:sp>
      <p:sp>
        <p:nvSpPr>
          <p:cNvPr id="4" name="Slide Number Placeholder 3"/>
          <p:cNvSpPr>
            <a:spLocks noGrp="1"/>
          </p:cNvSpPr>
          <p:nvPr>
            <p:ph type="sldNum" sz="quarter" idx="10"/>
          </p:nvPr>
        </p:nvSpPr>
        <p:spPr/>
        <p:txBody>
          <a:bodyPr/>
          <a:lstStyle/>
          <a:p>
            <a:fld id="{45B63061-0928-7341-A210-666BAA84C602}" type="slidenum">
              <a:rPr lang="en-US" smtClean="0"/>
              <a:t>2</a:t>
            </a:fld>
            <a:endParaRPr lang="en-US"/>
          </a:p>
        </p:txBody>
      </p:sp>
    </p:spTree>
    <p:extLst>
      <p:ext uri="{BB962C8B-B14F-4D97-AF65-F5344CB8AC3E}">
        <p14:creationId xmlns:p14="http://schemas.microsoft.com/office/powerpoint/2010/main" val="277359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 First, if preaching to the choir, my apologies.</a:t>
            </a:r>
            <a:r>
              <a:rPr lang="en-US" baseline="0" dirty="0" smtClean="0"/>
              <a:t> For those that aren’t convinced? </a:t>
            </a:r>
            <a:r>
              <a:rPr lang="en-US" dirty="0" smtClean="0"/>
              <a:t>Why do I like playing</a:t>
            </a:r>
            <a:r>
              <a:rPr lang="en-US" baseline="0" dirty="0" smtClean="0"/>
              <a:t> CTFs? </a:t>
            </a:r>
            <a:r>
              <a:rPr lang="en-US" dirty="0" smtClean="0"/>
              <a:t>Because hacking is fun.</a:t>
            </a:r>
            <a:r>
              <a:rPr lang="en-US" baseline="0" dirty="0" smtClean="0"/>
              <a:t> CTF is basically a hacking game. If you like solving puzzles, if you like solutions no one’s ever thought of before, if you like doing things most folks assume are impossible, then you will too. </a:t>
            </a:r>
          </a:p>
          <a:p>
            <a:endParaRPr lang="en-US" baseline="0" dirty="0" smtClean="0"/>
          </a:p>
        </p:txBody>
      </p:sp>
      <p:sp>
        <p:nvSpPr>
          <p:cNvPr id="4" name="Slide Number Placeholder 3"/>
          <p:cNvSpPr>
            <a:spLocks noGrp="1"/>
          </p:cNvSpPr>
          <p:nvPr>
            <p:ph type="sldNum" sz="quarter" idx="10"/>
          </p:nvPr>
        </p:nvSpPr>
        <p:spPr/>
        <p:txBody>
          <a:bodyPr/>
          <a:lstStyle/>
          <a:p>
            <a:fld id="{45B63061-0928-7341-A210-666BAA84C602}" type="slidenum">
              <a:rPr lang="en-US" smtClean="0"/>
              <a:t>5</a:t>
            </a:fld>
            <a:endParaRPr lang="en-US"/>
          </a:p>
        </p:txBody>
      </p:sp>
    </p:spTree>
    <p:extLst>
      <p:ext uri="{BB962C8B-B14F-4D97-AF65-F5344CB8AC3E}">
        <p14:creationId xmlns:p14="http://schemas.microsoft.com/office/powerpoint/2010/main" val="13719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should be noticed that there’s an interesting paper from the Defense Science Board outlining some interesting concepts and they use the phrase “full spectrum” to</a:t>
            </a:r>
            <a:r>
              <a:rPr lang="en-US" baseline="0" dirty="0" smtClean="0"/>
              <a:t> mean adding in guys with guns. Not what I mean here.</a:t>
            </a:r>
            <a:endParaRPr lang="en-US" dirty="0"/>
          </a:p>
        </p:txBody>
      </p:sp>
      <p:sp>
        <p:nvSpPr>
          <p:cNvPr id="4" name="Slide Number Placeholder 3"/>
          <p:cNvSpPr>
            <a:spLocks noGrp="1"/>
          </p:cNvSpPr>
          <p:nvPr>
            <p:ph type="sldNum" sz="quarter" idx="10"/>
          </p:nvPr>
        </p:nvSpPr>
        <p:spPr/>
        <p:txBody>
          <a:bodyPr/>
          <a:lstStyle/>
          <a:p>
            <a:fld id="{45B63061-0928-7341-A210-666BAA84C602}" type="slidenum">
              <a:rPr lang="en-US" smtClean="0"/>
              <a:t>10</a:t>
            </a:fld>
            <a:endParaRPr lang="en-US"/>
          </a:p>
        </p:txBody>
      </p:sp>
    </p:spTree>
    <p:extLst>
      <p:ext uri="{BB962C8B-B14F-4D97-AF65-F5344CB8AC3E}">
        <p14:creationId xmlns:p14="http://schemas.microsoft.com/office/powerpoint/2010/main" val="421680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probably hundreds of others. It’s worth pointing</a:t>
            </a:r>
            <a:r>
              <a:rPr lang="en-US" baseline="0" dirty="0" smtClean="0"/>
              <a:t> out there is massive diversity among the types of CTFs. Web-based CTFs, single challenge based CTFs, shell exploitation with progressive levels, programming CTFs, there are more challenges available than any person could possible solve. </a:t>
            </a:r>
            <a:endParaRPr lang="en-US" dirty="0"/>
          </a:p>
        </p:txBody>
      </p:sp>
      <p:sp>
        <p:nvSpPr>
          <p:cNvPr id="4" name="Slide Number Placeholder 3"/>
          <p:cNvSpPr>
            <a:spLocks noGrp="1"/>
          </p:cNvSpPr>
          <p:nvPr>
            <p:ph type="sldNum" sz="quarter" idx="10"/>
          </p:nvPr>
        </p:nvSpPr>
        <p:spPr/>
        <p:txBody>
          <a:bodyPr/>
          <a:lstStyle/>
          <a:p>
            <a:fld id="{45B63061-0928-7341-A210-666BAA84C602}" type="slidenum">
              <a:rPr lang="en-US" smtClean="0"/>
              <a:t>11</a:t>
            </a:fld>
            <a:endParaRPr lang="en-US"/>
          </a:p>
        </p:txBody>
      </p:sp>
    </p:spTree>
    <p:extLst>
      <p:ext uri="{BB962C8B-B14F-4D97-AF65-F5344CB8AC3E}">
        <p14:creationId xmlns:p14="http://schemas.microsoft.com/office/powerpoint/2010/main" val="3209658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consider this really a subset of the RED team</a:t>
            </a:r>
            <a:r>
              <a:rPr lang="en-US" baseline="0" dirty="0" smtClean="0"/>
              <a:t> style CTFs. Everyone’s an “attacker”, no one is defending, though arguable, the skills are often more varied. </a:t>
            </a:r>
            <a:endParaRPr lang="en-US" dirty="0"/>
          </a:p>
        </p:txBody>
      </p:sp>
      <p:sp>
        <p:nvSpPr>
          <p:cNvPr id="4" name="Slide Number Placeholder 3"/>
          <p:cNvSpPr>
            <a:spLocks noGrp="1"/>
          </p:cNvSpPr>
          <p:nvPr>
            <p:ph type="sldNum" sz="quarter" idx="10"/>
          </p:nvPr>
        </p:nvSpPr>
        <p:spPr/>
        <p:txBody>
          <a:bodyPr/>
          <a:lstStyle/>
          <a:p>
            <a:fld id="{45B63061-0928-7341-A210-666BAA84C602}" type="slidenum">
              <a:rPr lang="en-US" smtClean="0"/>
              <a:t>15</a:t>
            </a:fld>
            <a:endParaRPr lang="en-US"/>
          </a:p>
        </p:txBody>
      </p:sp>
    </p:spTree>
    <p:extLst>
      <p:ext uri="{BB962C8B-B14F-4D97-AF65-F5344CB8AC3E}">
        <p14:creationId xmlns:p14="http://schemas.microsoft.com/office/powerpoint/2010/main" val="2946181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money! Well,</a:t>
            </a:r>
            <a:r>
              <a:rPr lang="en-US" baseline="0" dirty="0" smtClean="0"/>
              <a:t> not really. With the exception of PPP who’s made some very good money out of it (but even their numbers – over 100k isn’t nearly as much when you divide it up amongst the many players, the many years, and the costs of participating in many of the competitions). Nobody does it for the money.</a:t>
            </a:r>
            <a:endParaRPr lang="en-US" dirty="0"/>
          </a:p>
        </p:txBody>
      </p:sp>
      <p:sp>
        <p:nvSpPr>
          <p:cNvPr id="4" name="Slide Number Placeholder 3"/>
          <p:cNvSpPr>
            <a:spLocks noGrp="1"/>
          </p:cNvSpPr>
          <p:nvPr>
            <p:ph type="sldNum" sz="quarter" idx="10"/>
          </p:nvPr>
        </p:nvSpPr>
        <p:spPr/>
        <p:txBody>
          <a:bodyPr/>
          <a:lstStyle/>
          <a:p>
            <a:fld id="{45B63061-0928-7341-A210-666BAA84C602}" type="slidenum">
              <a:rPr lang="en-US" smtClean="0"/>
              <a:t>19</a:t>
            </a:fld>
            <a:endParaRPr lang="en-US"/>
          </a:p>
        </p:txBody>
      </p:sp>
    </p:spTree>
    <p:extLst>
      <p:ext uri="{BB962C8B-B14F-4D97-AF65-F5344CB8AC3E}">
        <p14:creationId xmlns:p14="http://schemas.microsoft.com/office/powerpoint/2010/main" val="304413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Eindbazen</a:t>
            </a:r>
            <a:r>
              <a:rPr lang="en-US" dirty="0" smtClean="0"/>
              <a:t> </a:t>
            </a:r>
            <a:r>
              <a:rPr lang="en-US" dirty="0" err="1" smtClean="0"/>
              <a:t>writeup</a:t>
            </a:r>
            <a:r>
              <a:rPr lang="en-US" dirty="0" smtClean="0"/>
              <a:t>: http://</a:t>
            </a:r>
            <a:r>
              <a:rPr lang="en-US" dirty="0" err="1" smtClean="0"/>
              <a:t>eindbazen.net</a:t>
            </a:r>
            <a:r>
              <a:rPr lang="en-US" smtClean="0"/>
              <a:t>/2013/01/gits-2013-teaser-what-the-hell-is-keming/#more-1626</a:t>
            </a:r>
          </a:p>
          <a:p>
            <a:endParaRPr lang="en-US"/>
          </a:p>
        </p:txBody>
      </p:sp>
      <p:sp>
        <p:nvSpPr>
          <p:cNvPr id="4" name="Slide Number Placeholder 3"/>
          <p:cNvSpPr>
            <a:spLocks noGrp="1"/>
          </p:cNvSpPr>
          <p:nvPr>
            <p:ph type="sldNum" sz="quarter" idx="10"/>
          </p:nvPr>
        </p:nvSpPr>
        <p:spPr/>
        <p:txBody>
          <a:bodyPr/>
          <a:lstStyle/>
          <a:p>
            <a:fld id="{45B63061-0928-7341-A210-666BAA84C602}" type="slidenum">
              <a:rPr lang="en-US" smtClean="0"/>
              <a:t>28</a:t>
            </a:fld>
            <a:endParaRPr lang="en-US"/>
          </a:p>
        </p:txBody>
      </p:sp>
    </p:spTree>
    <p:extLst>
      <p:ext uri="{BB962C8B-B14F-4D97-AF65-F5344CB8AC3E}">
        <p14:creationId xmlns:p14="http://schemas.microsoft.com/office/powerpoint/2010/main" val="449919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Eindbazen</a:t>
            </a:r>
            <a:r>
              <a:rPr lang="en-US" dirty="0" smtClean="0"/>
              <a:t> </a:t>
            </a:r>
            <a:r>
              <a:rPr lang="en-US" dirty="0" err="1" smtClean="0"/>
              <a:t>writeup</a:t>
            </a:r>
            <a:r>
              <a:rPr lang="en-US" dirty="0" smtClean="0"/>
              <a:t>: http://</a:t>
            </a:r>
            <a:r>
              <a:rPr lang="en-US" dirty="0" err="1" smtClean="0"/>
              <a:t>eindbazen.net</a:t>
            </a:r>
            <a:r>
              <a:rPr lang="en-US" smtClean="0"/>
              <a:t>/2013/01/gits-2013-teaser-what-the-hell-is-keming/#more-1626</a:t>
            </a:r>
          </a:p>
          <a:p>
            <a:endParaRPr lang="en-US"/>
          </a:p>
        </p:txBody>
      </p:sp>
      <p:sp>
        <p:nvSpPr>
          <p:cNvPr id="4" name="Slide Number Placeholder 3"/>
          <p:cNvSpPr>
            <a:spLocks noGrp="1"/>
          </p:cNvSpPr>
          <p:nvPr>
            <p:ph type="sldNum" sz="quarter" idx="10"/>
          </p:nvPr>
        </p:nvSpPr>
        <p:spPr/>
        <p:txBody>
          <a:bodyPr/>
          <a:lstStyle/>
          <a:p>
            <a:fld id="{45B63061-0928-7341-A210-666BAA84C602}" type="slidenum">
              <a:rPr lang="en-US" smtClean="0"/>
              <a:t>29</a:t>
            </a:fld>
            <a:endParaRPr lang="en-US"/>
          </a:p>
        </p:txBody>
      </p:sp>
    </p:spTree>
    <p:extLst>
      <p:ext uri="{BB962C8B-B14F-4D97-AF65-F5344CB8AC3E}">
        <p14:creationId xmlns:p14="http://schemas.microsoft.com/office/powerpoint/2010/main" val="44991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pPr algn="l" eaLnBrk="1" latinLnBrk="0" hangingPunct="1"/>
            <a:fld id="{48D92626-37D2-4832-BF7A-BC283494A20D}" type="datetimeFigureOut">
              <a:rPr lang="en-US" smtClean="0"/>
              <a:t>4/12/13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pPr algn="l" eaLnBrk="1" latinLnBrk="0" hangingPunct="1"/>
            <a:fld id="{48D92626-37D2-4832-BF7A-BC283494A20D}" type="datetimeFigureOut">
              <a:rPr lang="en-US" smtClean="0"/>
              <a:t>4/12/13</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8D92626-37D2-4832-BF7A-BC283494A20D}" type="datetimeFigureOut">
              <a:rPr lang="en-US" smtClean="0"/>
              <a:t>4/12/13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horz"/>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fld id="{48D92626-37D2-4832-BF7A-BC283494A20D}" type="datetimeFigureOut">
              <a:rPr lang="en-US" smtClean="0"/>
              <a:t>4/12/13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Tree>
    <p:extLst>
      <p:ext uri="{BB962C8B-B14F-4D97-AF65-F5344CB8AC3E}">
        <p14:creationId xmlns:p14="http://schemas.microsoft.com/office/powerpoint/2010/main" val="126019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8D92626-37D2-4832-BF7A-BC283494A20D}" type="datetimeFigureOut">
              <a:rPr lang="en-US" smtClean="0"/>
              <a:t>4/12/13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8D92626-37D2-4832-BF7A-BC283494A20D}" type="datetimeFigureOut">
              <a:rPr lang="en-US" smtClean="0"/>
              <a:t>4/12/13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8C592886-E571-45D5-8B56-343DC94F8FA6}" type="slidenum">
              <a:rPr kumimoji="0" lang="en-US" smtClean="0"/>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pPr algn="l" eaLnBrk="1" latinLnBrk="0" hangingPunct="1"/>
            <a:fld id="{48D92626-37D2-4832-BF7A-BC283494A20D}" type="datetimeFigureOut">
              <a:rPr lang="en-US" smtClean="0"/>
              <a:t>4/12/13</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8D92626-37D2-4832-BF7A-BC283494A20D}" type="datetimeFigureOut">
              <a:rPr lang="en-US" smtClean="0"/>
              <a:t>4/12/13</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8C592886-E571-45D5-8B56-343DC94F8FA6}" type="slidenum">
              <a:rPr kumimoji="0" lang="en-US" smtClean="0"/>
              <a:t>‹#›</a:t>
            </a:fld>
            <a:endParaRPr kumimoji="0"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8D92626-37D2-4832-BF7A-BC283494A20D}" type="datetimeFigureOut">
              <a:rPr lang="en-US" smtClean="0"/>
              <a:t>4/12/13</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8C592886-E571-45D5-8B56-343DC94F8FA6}" type="slidenum">
              <a:rPr kumimoji="0" lang="en-US" smtClean="0"/>
              <a:t>‹#›</a:t>
            </a:fld>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8D92626-37D2-4832-BF7A-BC283494A20D}" type="datetimeFigureOut">
              <a:rPr lang="en-US" smtClean="0"/>
              <a:t>4/12/13</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8D92626-37D2-4832-BF7A-BC283494A20D}" type="datetimeFigureOut">
              <a:rPr lang="en-US" smtClean="0"/>
              <a:t>4/12/13</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Wor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8D92626-37D2-4832-BF7A-BC283494A20D}" type="datetimeFigureOut">
              <a:rPr lang="en-US" smtClean="0"/>
              <a:t>4/12/13</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8C592886-E571-45D5-8B56-343DC94F8FA6}" type="slidenum">
              <a:rPr kumimoji="0" lang="en-US" smtClean="0"/>
              <a:t>‹#›</a:t>
            </a:fld>
            <a:endParaRPr kumimoji="0" lang="en-US"/>
          </a:p>
        </p:txBody>
      </p:sp>
      <p:sp>
        <p:nvSpPr>
          <p:cNvPr id="6" name="Text Placeholder 5"/>
          <p:cNvSpPr>
            <a:spLocks noGrp="1"/>
          </p:cNvSpPr>
          <p:nvPr>
            <p:ph type="body" sz="quarter" idx="13"/>
          </p:nvPr>
        </p:nvSpPr>
        <p:spPr>
          <a:xfrm>
            <a:off x="1295400" y="2037390"/>
            <a:ext cx="6641525" cy="3055310"/>
          </a:xfrm>
        </p:spPr>
        <p:txBody>
          <a:bodyPr vert="horz">
            <a:noAutofit/>
          </a:bodyPr>
          <a:lstStyle>
            <a:lvl1pPr marL="0" indent="0" algn="ctr">
              <a:buFontTx/>
              <a:buNone/>
              <a:defRPr sz="6600" baseline="0"/>
            </a:lvl1pPr>
            <a:lvl2pPr marL="411480" indent="0">
              <a:buFontTx/>
              <a:buNone/>
              <a:defRPr sz="5400"/>
            </a:lvl2pPr>
            <a:lvl3pPr marL="630936" indent="0">
              <a:buFontTx/>
              <a:buNone/>
              <a:defRPr sz="5400"/>
            </a:lvl3pPr>
            <a:lvl4pPr marL="822960" indent="0">
              <a:buFontTx/>
              <a:buNone/>
              <a:defRPr sz="5400"/>
            </a:lvl4pPr>
            <a:lvl5pPr marL="1005840" indent="0">
              <a:buFontTx/>
              <a:buNone/>
              <a:defRPr sz="5400"/>
            </a:lvl5pPr>
          </a:lstStyle>
          <a:p>
            <a:pPr lvl="0"/>
            <a:r>
              <a:rPr lang="en-US" dirty="0" smtClean="0"/>
              <a:t>Click to edit</a:t>
            </a:r>
            <a:endParaRPr lang="en-US" dirty="0"/>
          </a:p>
        </p:txBody>
      </p:sp>
    </p:spTree>
    <p:extLst>
      <p:ext uri="{BB962C8B-B14F-4D97-AF65-F5344CB8AC3E}">
        <p14:creationId xmlns:p14="http://schemas.microsoft.com/office/powerpoint/2010/main" val="3097445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pPr algn="l" eaLnBrk="1" latinLnBrk="0" hangingPunct="1"/>
            <a:fld id="{48D92626-37D2-4832-BF7A-BC283494A20D}" type="datetimeFigureOut">
              <a:rPr lang="en-US" smtClean="0"/>
              <a:t>4/12/13</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pPr algn="r" eaLnBrk="1" latinLnBrk="0" hangingPunct="1"/>
            <a:endParaRPr kumimoji="0" lang="en-US" sz="1300" dirty="0">
              <a:solidFill>
                <a:schemeClr val="bg2">
                  <a:tint val="60000"/>
                  <a:satMod val="155000"/>
                </a:scheme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pPr algn="l" eaLnBrk="1" latinLnBrk="0" hangingPunct="1"/>
            <a:fld id="{48D92626-37D2-4832-BF7A-BC283494A20D}" type="datetimeFigureOut">
              <a:rPr lang="en-US" smtClean="0"/>
              <a:t>4/12/13</a:t>
            </a:fld>
            <a:endParaRPr lang="en-US" sz="1300" dirty="0">
              <a:solidFill>
                <a:schemeClr val="bg2">
                  <a:tint val="60000"/>
                  <a:satMod val="155000"/>
                </a:scheme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lgn="r" eaLnBrk="1" latinLnBrk="0" hangingPunct="1"/>
            <a:fld id="{8C592886-E571-45D5-8B56-343DC94F8FA6}" type="slidenum">
              <a:rPr kumimoji="0" lang="en-US" smtClean="0"/>
              <a:t>‹#›</a:t>
            </a:fld>
            <a:endParaRPr kumimoji="0" lang="en-US" sz="1600" b="1" dirty="0">
              <a:solidFill>
                <a:schemeClr val="tx2">
                  <a:shade val="90000"/>
                </a:schemeClr>
              </a:solidFill>
              <a:effectLst/>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3" r:id="rId12"/>
    <p:sldLayoutId id="2147483671" r:id="rId13"/>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8.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receden.com/timelines/62839-DEF-CON-CT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hyperlink" Target="mailto:jordan@psifertex.com" TargetMode="External"/><Relationship Id="rId4" Type="http://schemas.openxmlformats.org/officeDocument/2006/relationships/image" Target="../media/image3.png"/><Relationship Id="rId5" Type="http://schemas.microsoft.com/office/2007/relationships/hdphoto" Target="../media/hdphoto2.wdp"/><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captf.com/calendar" TargetMode="External"/><Relationship Id="rId4" Type="http://schemas.openxmlformats.org/officeDocument/2006/relationships/hyperlink" Target="http://www.wechall.net/" TargetMode="External"/><Relationship Id="rId5" Type="http://schemas.openxmlformats.org/officeDocument/2006/relationships/hyperlink" Target="http://ctftime.org/ctfs/" TargetMode="External"/><Relationship Id="rId1" Type="http://schemas.openxmlformats.org/officeDocument/2006/relationships/slideLayout" Target="../slideLayouts/slideLayout12.xml"/><Relationship Id="rId2" Type="http://schemas.openxmlformats.org/officeDocument/2006/relationships/hyperlink" Target="http://captf.co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hell-storm.org/repo/CTF/" TargetMode="External"/><Relationship Id="rId4" Type="http://schemas.openxmlformats.org/officeDocument/2006/relationships/hyperlink" Target="http://ctftime.org/event/list/past/" TargetMode="External"/><Relationship Id="rId1" Type="http://schemas.openxmlformats.org/officeDocument/2006/relationships/slideLayout" Target="../slideLayouts/slideLayout12.xml"/><Relationship Id="rId2" Type="http://schemas.openxmlformats.org/officeDocument/2006/relationships/hyperlink" Target="http://captf.co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captf.com/practice-ctf/" TargetMode="External"/><Relationship Id="rId4" Type="http://schemas.openxmlformats.org/officeDocument/2006/relationships/hyperlink" Target="http://www.wechall.net/" TargetMode="External"/><Relationship Id="rId1" Type="http://schemas.openxmlformats.org/officeDocument/2006/relationships/slideLayout" Target="../slideLayouts/slideLayout12.xml"/><Relationship Id="rId2" Type="http://schemas.openxmlformats.org/officeDocument/2006/relationships/hyperlink" Target="http://captf.co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youtu.be/okPWY0FeUoU" TargetMode="External"/><Relationship Id="rId4" Type="http://schemas.openxmlformats.org/officeDocument/2006/relationships/hyperlink" Target="http://vimeo.com/29689138" TargetMode="External"/><Relationship Id="rId5" Type="http://schemas.openxmlformats.org/officeDocument/2006/relationships/hyperlink" Target="http://vimeo.com/30141771" TargetMode="External"/><Relationship Id="rId6" Type="http://schemas.openxmlformats.org/officeDocument/2006/relationships/hyperlink" Target="http://youtu.be/c9Rc6DjYJr8" TargetMode="External"/><Relationship Id="rId1" Type="http://schemas.openxmlformats.org/officeDocument/2006/relationships/slideLayout" Target="../slideLayouts/slideLayout12.xml"/><Relationship Id="rId2" Type="http://schemas.openxmlformats.org/officeDocument/2006/relationships/hyperlink" Target="http://youtu.be/6e4kJB4cth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hyperlink" Target="http://schlockmercenary.com/" TargetMode="External"/><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captf.com/maxims.htm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captf.com/intro-to-ct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64184078_286a284c44_o.jpg"/>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9985" r="89990">
                        <a14:backgroundMark x1="82690" y1="66410" x2="82690" y2="66410"/>
                        <a14:backgroundMark x1="57202" y1="52234" x2="57349" y2="52637"/>
                      </a14:backgroundRemoval>
                    </a14:imgEffect>
                  </a14:imgLayer>
                </a14:imgProps>
              </a:ext>
              <a:ext uri="{28A0092B-C50C-407E-A947-70E740481C1C}">
                <a14:useLocalDpi xmlns:a14="http://schemas.microsoft.com/office/drawing/2010/main" val="0"/>
              </a:ext>
            </a:extLst>
          </a:blip>
          <a:srcRect l="-4737" r="1"/>
          <a:stretch/>
        </p:blipFill>
        <p:spPr>
          <a:xfrm>
            <a:off x="-1153264" y="-131393"/>
            <a:ext cx="10983383" cy="6989393"/>
          </a:xfrm>
          <a:prstGeom prst="rect">
            <a:avLst/>
          </a:prstGeom>
        </p:spPr>
      </p:pic>
      <p:sp>
        <p:nvSpPr>
          <p:cNvPr id="2" name="Title 1"/>
          <p:cNvSpPr>
            <a:spLocks noGrp="1"/>
          </p:cNvSpPr>
          <p:nvPr>
            <p:ph type="ctrTitle"/>
          </p:nvPr>
        </p:nvSpPr>
        <p:spPr>
          <a:xfrm>
            <a:off x="464234" y="-115365"/>
            <a:ext cx="8229600" cy="2209800"/>
          </a:xfrm>
        </p:spPr>
        <p:txBody>
          <a:bodyPr/>
          <a:lstStyle/>
          <a:p>
            <a:r>
              <a:rPr lang="en-US" dirty="0" smtClean="0">
                <a:solidFill>
                  <a:schemeClr val="accent2"/>
                </a:solidFill>
              </a:rPr>
              <a:t>Capture The Flag</a:t>
            </a:r>
            <a:endParaRPr lang="en-US" dirty="0">
              <a:solidFill>
                <a:schemeClr val="accent2"/>
              </a:solidFill>
            </a:endParaRPr>
          </a:p>
        </p:txBody>
      </p:sp>
      <p:sp>
        <p:nvSpPr>
          <p:cNvPr id="3" name="Subtitle 2"/>
          <p:cNvSpPr>
            <a:spLocks noGrp="1"/>
          </p:cNvSpPr>
          <p:nvPr>
            <p:ph type="subTitle" idx="1"/>
          </p:nvPr>
        </p:nvSpPr>
        <p:spPr>
          <a:xfrm>
            <a:off x="2133600" y="2094435"/>
            <a:ext cx="6560234" cy="1752600"/>
          </a:xfrm>
        </p:spPr>
        <p:txBody>
          <a:bodyPr/>
          <a:lstStyle/>
          <a:p>
            <a:r>
              <a:rPr lang="en-US" dirty="0" smtClean="0">
                <a:solidFill>
                  <a:schemeClr val="tx2"/>
                </a:solidFill>
              </a:rPr>
              <a:t>An Introduction</a:t>
            </a:r>
            <a:endParaRPr lang="en-US" dirty="0">
              <a:solidFill>
                <a:schemeClr val="tx2"/>
              </a:solidFill>
            </a:endParaRPr>
          </a:p>
        </p:txBody>
      </p:sp>
      <p:sp>
        <p:nvSpPr>
          <p:cNvPr id="5" name="TextBox 4"/>
          <p:cNvSpPr txBox="1"/>
          <p:nvPr/>
        </p:nvSpPr>
        <p:spPr>
          <a:xfrm>
            <a:off x="0" y="6482069"/>
            <a:ext cx="5751724" cy="307777"/>
          </a:xfrm>
          <a:prstGeom prst="rect">
            <a:avLst/>
          </a:prstGeom>
          <a:noFill/>
        </p:spPr>
        <p:txBody>
          <a:bodyPr wrap="square" rtlCol="0">
            <a:spAutoFit/>
          </a:bodyPr>
          <a:lstStyle/>
          <a:p>
            <a:r>
              <a:rPr lang="en-US" sz="1400" dirty="0">
                <a:solidFill>
                  <a:schemeClr val="bg1"/>
                </a:solidFill>
              </a:rPr>
              <a:t>Image © http://</a:t>
            </a:r>
            <a:r>
              <a:rPr lang="en-US" sz="1400" dirty="0" err="1">
                <a:solidFill>
                  <a:schemeClr val="bg1"/>
                </a:solidFill>
              </a:rPr>
              <a:t>www.flickr.com</a:t>
            </a:r>
            <a:r>
              <a:rPr lang="en-US" sz="1400" dirty="0">
                <a:solidFill>
                  <a:schemeClr val="bg1"/>
                </a:solidFill>
              </a:rPr>
              <a:t>/photos/</a:t>
            </a:r>
            <a:r>
              <a:rPr lang="en-US" sz="1400" dirty="0" err="1">
                <a:solidFill>
                  <a:schemeClr val="bg1"/>
                </a:solidFill>
              </a:rPr>
              <a:t>janramroth</a:t>
            </a:r>
            <a:r>
              <a:rPr lang="en-US" sz="1400" dirty="0">
                <a:solidFill>
                  <a:schemeClr val="bg1"/>
                </a:solidFill>
              </a:rPr>
              <a:t>/2264184078/</a:t>
            </a:r>
          </a:p>
        </p:txBody>
      </p:sp>
    </p:spTree>
    <p:extLst>
      <p:ext uri="{BB962C8B-B14F-4D97-AF65-F5344CB8AC3E}">
        <p14:creationId xmlns:p14="http://schemas.microsoft.com/office/powerpoint/2010/main" val="25212341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SPECTRUM</a:t>
            </a:r>
            <a:endParaRPr lang="en-US" dirty="0"/>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7532" y="1615521"/>
            <a:ext cx="4572000" cy="4572000"/>
          </a:xfrm>
          <a:prstGeom prst="rect">
            <a:avLst/>
          </a:prstGeom>
        </p:spPr>
      </p:pic>
    </p:spTree>
    <p:extLst>
      <p:ext uri="{BB962C8B-B14F-4D97-AF65-F5344CB8AC3E}">
        <p14:creationId xmlns:p14="http://schemas.microsoft.com/office/powerpoint/2010/main" val="41766288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457201" y="4924163"/>
            <a:ext cx="8229600" cy="1459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457201" y="3109116"/>
            <a:ext cx="8229600" cy="16692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457201" y="1476445"/>
            <a:ext cx="8229600" cy="1459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CTFs</a:t>
            </a:r>
            <a:endParaRPr lang="en-US" dirty="0"/>
          </a:p>
        </p:txBody>
      </p:sp>
      <p:sp>
        <p:nvSpPr>
          <p:cNvPr id="74" name="TextBox 73"/>
          <p:cNvSpPr txBox="1"/>
          <p:nvPr/>
        </p:nvSpPr>
        <p:spPr>
          <a:xfrm>
            <a:off x="457201" y="1476445"/>
            <a:ext cx="8229599" cy="646331"/>
          </a:xfrm>
          <a:prstGeom prst="rect">
            <a:avLst/>
          </a:prstGeom>
          <a:noFill/>
        </p:spPr>
        <p:txBody>
          <a:bodyPr wrap="square" rtlCol="0">
            <a:spAutoFit/>
          </a:bodyPr>
          <a:lstStyle/>
          <a:p>
            <a:pPr algn="r"/>
            <a:r>
              <a:rPr lang="en-US" dirty="0" smtClean="0">
                <a:solidFill>
                  <a:schemeClr val="bg2"/>
                </a:solidFill>
              </a:rPr>
              <a:t>Collegiate Cyber Defense Competition (CCDC)</a:t>
            </a:r>
          </a:p>
          <a:p>
            <a:pPr algn="r"/>
            <a:r>
              <a:rPr lang="en-US" dirty="0">
                <a:solidFill>
                  <a:schemeClr val="bg2"/>
                </a:solidFill>
              </a:rPr>
              <a:t>Cyber Defense Exercise </a:t>
            </a:r>
            <a:r>
              <a:rPr lang="en-US" dirty="0" smtClean="0">
                <a:solidFill>
                  <a:schemeClr val="bg2"/>
                </a:solidFill>
              </a:rPr>
              <a:t>(CDX)</a:t>
            </a:r>
            <a:endParaRPr lang="en-US" dirty="0">
              <a:solidFill>
                <a:schemeClr val="bg2"/>
              </a:solidFill>
            </a:endParaRPr>
          </a:p>
        </p:txBody>
      </p:sp>
      <p:sp>
        <p:nvSpPr>
          <p:cNvPr id="78" name="TextBox 77"/>
          <p:cNvSpPr txBox="1"/>
          <p:nvPr/>
        </p:nvSpPr>
        <p:spPr>
          <a:xfrm>
            <a:off x="5591933" y="3109116"/>
            <a:ext cx="3094867" cy="1477328"/>
          </a:xfrm>
          <a:prstGeom prst="rect">
            <a:avLst/>
          </a:prstGeom>
          <a:noFill/>
        </p:spPr>
        <p:txBody>
          <a:bodyPr wrap="square" rtlCol="0">
            <a:spAutoFit/>
          </a:bodyPr>
          <a:lstStyle/>
          <a:p>
            <a:pPr algn="r"/>
            <a:r>
              <a:rPr lang="en-US" dirty="0" err="1">
                <a:solidFill>
                  <a:schemeClr val="bg2"/>
                </a:solidFill>
              </a:rPr>
              <a:t>Kommand</a:t>
            </a:r>
            <a:r>
              <a:rPr lang="en-US" dirty="0">
                <a:solidFill>
                  <a:schemeClr val="bg2"/>
                </a:solidFill>
              </a:rPr>
              <a:t> &amp;&amp; </a:t>
            </a:r>
            <a:r>
              <a:rPr lang="en-US" dirty="0" err="1" smtClean="0">
                <a:solidFill>
                  <a:schemeClr val="bg2"/>
                </a:solidFill>
              </a:rPr>
              <a:t>Kontroll</a:t>
            </a:r>
            <a:endParaRPr lang="en-US" dirty="0" smtClean="0">
              <a:solidFill>
                <a:schemeClr val="bg2"/>
              </a:solidFill>
            </a:endParaRPr>
          </a:p>
          <a:p>
            <a:pPr algn="r"/>
            <a:r>
              <a:rPr lang="en-US" dirty="0" err="1" smtClean="0">
                <a:solidFill>
                  <a:schemeClr val="bg2"/>
                </a:solidFill>
              </a:rPr>
              <a:t>RuCTF</a:t>
            </a:r>
            <a:r>
              <a:rPr lang="en-US" dirty="0" smtClean="0">
                <a:solidFill>
                  <a:schemeClr val="bg2"/>
                </a:solidFill>
              </a:rPr>
              <a:t> </a:t>
            </a:r>
            <a:r>
              <a:rPr lang="en-US" dirty="0" err="1" smtClean="0">
                <a:solidFill>
                  <a:schemeClr val="bg2"/>
                </a:solidFill>
              </a:rPr>
              <a:t>Quals</a:t>
            </a:r>
            <a:endParaRPr lang="en-US" dirty="0" smtClean="0">
              <a:solidFill>
                <a:schemeClr val="bg2"/>
              </a:solidFill>
            </a:endParaRPr>
          </a:p>
          <a:p>
            <a:pPr algn="r"/>
            <a:r>
              <a:rPr lang="en-US" dirty="0" err="1" smtClean="0">
                <a:solidFill>
                  <a:schemeClr val="bg2"/>
                </a:solidFill>
              </a:rPr>
              <a:t>Nuit</a:t>
            </a:r>
            <a:r>
              <a:rPr lang="en-US" dirty="0" smtClean="0">
                <a:solidFill>
                  <a:schemeClr val="bg2"/>
                </a:solidFill>
              </a:rPr>
              <a:t> du Hack </a:t>
            </a:r>
            <a:r>
              <a:rPr lang="en-US" dirty="0" err="1" smtClean="0">
                <a:solidFill>
                  <a:schemeClr val="bg2"/>
                </a:solidFill>
              </a:rPr>
              <a:t>Quals</a:t>
            </a:r>
            <a:endParaRPr lang="en-US" dirty="0" smtClean="0">
              <a:solidFill>
                <a:schemeClr val="bg2"/>
              </a:solidFill>
            </a:endParaRPr>
          </a:p>
          <a:p>
            <a:pPr algn="r"/>
            <a:r>
              <a:rPr lang="en-US" dirty="0" err="1">
                <a:solidFill>
                  <a:schemeClr val="bg2"/>
                </a:solidFill>
              </a:rPr>
              <a:t>Hack.lu</a:t>
            </a:r>
            <a:endParaRPr lang="en-US" dirty="0" smtClean="0">
              <a:solidFill>
                <a:schemeClr val="bg2"/>
              </a:solidFill>
            </a:endParaRPr>
          </a:p>
          <a:p>
            <a:pPr algn="r"/>
            <a:endParaRPr lang="en-US" dirty="0">
              <a:solidFill>
                <a:schemeClr val="bg2"/>
              </a:solidFill>
            </a:endParaRPr>
          </a:p>
        </p:txBody>
      </p:sp>
      <p:sp>
        <p:nvSpPr>
          <p:cNvPr id="79" name="TextBox 78"/>
          <p:cNvSpPr txBox="1"/>
          <p:nvPr/>
        </p:nvSpPr>
        <p:spPr>
          <a:xfrm>
            <a:off x="457202" y="4976404"/>
            <a:ext cx="4917456" cy="923330"/>
          </a:xfrm>
          <a:prstGeom prst="rect">
            <a:avLst/>
          </a:prstGeom>
          <a:noFill/>
        </p:spPr>
        <p:txBody>
          <a:bodyPr wrap="square" rtlCol="0">
            <a:spAutoFit/>
          </a:bodyPr>
          <a:lstStyle/>
          <a:p>
            <a:pPr algn="r"/>
            <a:r>
              <a:rPr lang="en-US" dirty="0" smtClean="0">
                <a:solidFill>
                  <a:schemeClr val="bg2"/>
                </a:solidFill>
              </a:rPr>
              <a:t>DEF CON Finals</a:t>
            </a:r>
          </a:p>
          <a:p>
            <a:pPr algn="r"/>
            <a:r>
              <a:rPr lang="en-US" dirty="0" smtClean="0">
                <a:solidFill>
                  <a:schemeClr val="bg2"/>
                </a:solidFill>
              </a:rPr>
              <a:t>CODEGATE YUT</a:t>
            </a:r>
          </a:p>
          <a:p>
            <a:pPr algn="r"/>
            <a:r>
              <a:rPr lang="en-US" dirty="0" err="1" smtClean="0">
                <a:solidFill>
                  <a:schemeClr val="bg2"/>
                </a:solidFill>
              </a:rPr>
              <a:t>RuCTF</a:t>
            </a:r>
            <a:r>
              <a:rPr lang="en-US" dirty="0" smtClean="0">
                <a:solidFill>
                  <a:schemeClr val="bg2"/>
                </a:solidFill>
              </a:rPr>
              <a:t> Finals</a:t>
            </a:r>
            <a:endParaRPr lang="en-US" dirty="0">
              <a:solidFill>
                <a:schemeClr val="bg2"/>
              </a:solidFill>
            </a:endParaRPr>
          </a:p>
        </p:txBody>
      </p:sp>
      <p:sp>
        <p:nvSpPr>
          <p:cNvPr id="100" name="TextBox 99"/>
          <p:cNvSpPr txBox="1"/>
          <p:nvPr/>
        </p:nvSpPr>
        <p:spPr>
          <a:xfrm>
            <a:off x="2375657" y="3109116"/>
            <a:ext cx="2998999" cy="1754327"/>
          </a:xfrm>
          <a:prstGeom prst="rect">
            <a:avLst/>
          </a:prstGeom>
          <a:noFill/>
        </p:spPr>
        <p:txBody>
          <a:bodyPr wrap="square" rtlCol="0">
            <a:spAutoFit/>
          </a:bodyPr>
          <a:lstStyle/>
          <a:p>
            <a:pPr algn="r"/>
            <a:r>
              <a:rPr lang="en-US" dirty="0" smtClean="0">
                <a:solidFill>
                  <a:schemeClr val="bg2"/>
                </a:solidFill>
              </a:rPr>
              <a:t>DEF CON </a:t>
            </a:r>
            <a:r>
              <a:rPr lang="en-US" dirty="0" err="1" smtClean="0">
                <a:solidFill>
                  <a:schemeClr val="bg2"/>
                </a:solidFill>
              </a:rPr>
              <a:t>Quals</a:t>
            </a:r>
            <a:endParaRPr lang="en-US" dirty="0" smtClean="0">
              <a:solidFill>
                <a:schemeClr val="bg2"/>
              </a:solidFill>
            </a:endParaRPr>
          </a:p>
          <a:p>
            <a:pPr algn="r"/>
            <a:r>
              <a:rPr lang="en-US" dirty="0" smtClean="0">
                <a:solidFill>
                  <a:schemeClr val="bg2"/>
                </a:solidFill>
              </a:rPr>
              <a:t>Ghost in the </a:t>
            </a:r>
            <a:r>
              <a:rPr lang="en-US" dirty="0" err="1" smtClean="0">
                <a:solidFill>
                  <a:schemeClr val="bg2"/>
                </a:solidFill>
              </a:rPr>
              <a:t>Shellcode</a:t>
            </a:r>
            <a:endParaRPr lang="en-US" dirty="0" smtClean="0">
              <a:solidFill>
                <a:schemeClr val="bg2"/>
              </a:solidFill>
            </a:endParaRPr>
          </a:p>
          <a:p>
            <a:pPr algn="r"/>
            <a:r>
              <a:rPr lang="en-US" dirty="0" err="1" smtClean="0">
                <a:solidFill>
                  <a:schemeClr val="bg2"/>
                </a:solidFill>
              </a:rPr>
              <a:t>PlaidCTF</a:t>
            </a:r>
            <a:endParaRPr lang="en-US" dirty="0" smtClean="0">
              <a:solidFill>
                <a:schemeClr val="bg2"/>
              </a:solidFill>
            </a:endParaRPr>
          </a:p>
          <a:p>
            <a:pPr algn="r"/>
            <a:r>
              <a:rPr lang="en-US" dirty="0" smtClean="0">
                <a:solidFill>
                  <a:schemeClr val="bg2"/>
                </a:solidFill>
              </a:rPr>
              <a:t>CSAW</a:t>
            </a:r>
          </a:p>
          <a:p>
            <a:pPr algn="r"/>
            <a:endParaRPr lang="en-US" dirty="0" smtClean="0">
              <a:solidFill>
                <a:schemeClr val="bg2"/>
              </a:solidFill>
            </a:endParaRPr>
          </a:p>
          <a:p>
            <a:pPr algn="r"/>
            <a:endParaRPr lang="en-US" dirty="0">
              <a:solidFill>
                <a:schemeClr val="bg2"/>
              </a:solidFill>
            </a:endParaRPr>
          </a:p>
        </p:txBody>
      </p:sp>
      <p:sp>
        <p:nvSpPr>
          <p:cNvPr id="101" name="TextBox 100"/>
          <p:cNvSpPr txBox="1"/>
          <p:nvPr/>
        </p:nvSpPr>
        <p:spPr>
          <a:xfrm>
            <a:off x="5674168" y="4976404"/>
            <a:ext cx="3009090" cy="923330"/>
          </a:xfrm>
          <a:prstGeom prst="rect">
            <a:avLst/>
          </a:prstGeom>
          <a:noFill/>
        </p:spPr>
        <p:txBody>
          <a:bodyPr wrap="square" rtlCol="0">
            <a:spAutoFit/>
          </a:bodyPr>
          <a:lstStyle/>
          <a:p>
            <a:pPr algn="r"/>
            <a:r>
              <a:rPr lang="en-US" dirty="0" err="1" smtClean="0">
                <a:solidFill>
                  <a:schemeClr val="bg2"/>
                </a:solidFill>
              </a:rPr>
              <a:t>Nuit</a:t>
            </a:r>
            <a:r>
              <a:rPr lang="en-US" dirty="0" smtClean="0">
                <a:solidFill>
                  <a:schemeClr val="bg2"/>
                </a:solidFill>
              </a:rPr>
              <a:t> du Hack Finals</a:t>
            </a:r>
          </a:p>
          <a:p>
            <a:pPr algn="r"/>
            <a:r>
              <a:rPr lang="en-US" dirty="0" err="1" smtClean="0">
                <a:solidFill>
                  <a:schemeClr val="bg2"/>
                </a:solidFill>
              </a:rPr>
              <a:t>rwthCTF</a:t>
            </a:r>
            <a:endParaRPr lang="en-US" dirty="0" smtClean="0">
              <a:solidFill>
                <a:schemeClr val="bg2"/>
              </a:solidFill>
            </a:endParaRPr>
          </a:p>
          <a:p>
            <a:pPr algn="r"/>
            <a:r>
              <a:rPr lang="en-US" dirty="0" err="1" smtClean="0">
                <a:solidFill>
                  <a:schemeClr val="bg2"/>
                </a:solidFill>
              </a:rPr>
              <a:t>iCTF</a:t>
            </a:r>
            <a:endParaRPr lang="en-US" dirty="0">
              <a:solidFill>
                <a:schemeClr val="bg2"/>
              </a:solidFill>
            </a:endParaRPr>
          </a:p>
        </p:txBody>
      </p:sp>
      <p:pic>
        <p:nvPicPr>
          <p:cNvPr id="102" name="Picture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82" y="5024420"/>
            <a:ext cx="1326225" cy="1326225"/>
          </a:xfrm>
          <a:prstGeom prst="rect">
            <a:avLst/>
          </a:prstGeom>
        </p:spPr>
      </p:pic>
      <p:pic>
        <p:nvPicPr>
          <p:cNvPr id="103" name="Picture 1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612" y="3219547"/>
            <a:ext cx="1510456" cy="1510456"/>
          </a:xfrm>
          <a:prstGeom prst="rect">
            <a:avLst/>
          </a:prstGeom>
        </p:spPr>
      </p:pic>
      <p:pic>
        <p:nvPicPr>
          <p:cNvPr id="104" name="Pictur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018" y="1527007"/>
            <a:ext cx="1331749" cy="1331749"/>
          </a:xfrm>
          <a:prstGeom prst="rect">
            <a:avLst/>
          </a:prstGeom>
        </p:spPr>
      </p:pic>
    </p:spTree>
    <p:extLst>
      <p:ext uri="{BB962C8B-B14F-4D97-AF65-F5344CB8AC3E}">
        <p14:creationId xmlns:p14="http://schemas.microsoft.com/office/powerpoint/2010/main" val="15558764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 CON CTF History</a:t>
            </a:r>
            <a:endParaRPr lang="en-US" dirty="0"/>
          </a:p>
        </p:txBody>
      </p:sp>
      <p:sp>
        <p:nvSpPr>
          <p:cNvPr id="5" name="Content Placeholder 4"/>
          <p:cNvSpPr>
            <a:spLocks noGrp="1"/>
          </p:cNvSpPr>
          <p:nvPr>
            <p:ph idx="1"/>
          </p:nvPr>
        </p:nvSpPr>
        <p:spPr>
          <a:xfrm>
            <a:off x="457200" y="2749825"/>
            <a:ext cx="8229600" cy="3422691"/>
          </a:xfrm>
        </p:spPr>
        <p:txBody>
          <a:bodyPr>
            <a:normAutofit/>
          </a:bodyPr>
          <a:lstStyle/>
          <a:p>
            <a:r>
              <a:rPr lang="en-US" dirty="0">
                <a:hlinkClick r:id="rId2"/>
              </a:rPr>
              <a:t>http:/</a:t>
            </a:r>
            <a:r>
              <a:rPr lang="en-US" dirty="0" smtClean="0">
                <a:hlinkClick r:id="rId2"/>
              </a:rPr>
              <a:t>/preceden.com</a:t>
            </a:r>
            <a:r>
              <a:rPr lang="en-US" dirty="0">
                <a:hlinkClick r:id="rId2"/>
              </a:rPr>
              <a:t>/timelines/</a:t>
            </a:r>
            <a:r>
              <a:rPr lang="en-US" dirty="0" smtClean="0">
                <a:hlinkClick r:id="rId2"/>
              </a:rPr>
              <a:t>62839</a:t>
            </a:r>
            <a:endParaRPr lang="en-US" dirty="0"/>
          </a:p>
        </p:txBody>
      </p:sp>
    </p:spTree>
    <p:extLst>
      <p:ext uri="{BB962C8B-B14F-4D97-AF65-F5344CB8AC3E}">
        <p14:creationId xmlns:p14="http://schemas.microsoft.com/office/powerpoint/2010/main" val="24606452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609" y="-77304"/>
            <a:ext cx="9475305" cy="703469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3-04-13 at 12.54.06 AM.png"/>
          <p:cNvPicPr>
            <a:picLocks noChangeAspect="1"/>
          </p:cNvPicPr>
          <p:nvPr/>
        </p:nvPicPr>
        <p:blipFill rotWithShape="1">
          <a:blip r:embed="rId2" cstate="print">
            <a:extLst>
              <a:ext uri="{28A0092B-C50C-407E-A947-70E740481C1C}">
                <a14:useLocalDpi xmlns:a14="http://schemas.microsoft.com/office/drawing/2010/main" val="0"/>
              </a:ext>
            </a:extLst>
          </a:blip>
          <a:srcRect r="2778"/>
          <a:stretch/>
        </p:blipFill>
        <p:spPr>
          <a:xfrm>
            <a:off x="209817" y="1479826"/>
            <a:ext cx="8890000" cy="3826387"/>
          </a:xfrm>
          <a:prstGeom prst="rect">
            <a:avLst/>
          </a:prstGeom>
        </p:spPr>
      </p:pic>
    </p:spTree>
    <p:extLst>
      <p:ext uri="{BB962C8B-B14F-4D97-AF65-F5344CB8AC3E}">
        <p14:creationId xmlns:p14="http://schemas.microsoft.com/office/powerpoint/2010/main" val="303248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4609" y="-77304"/>
            <a:ext cx="9475305" cy="703469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reen Shot 2013-04-13 at 12.57.36 AM.png"/>
          <p:cNvPicPr>
            <a:picLocks noChangeAspect="1"/>
          </p:cNvPicPr>
          <p:nvPr/>
        </p:nvPicPr>
        <p:blipFill rotWithShape="1">
          <a:blip r:embed="rId2">
            <a:extLst>
              <a:ext uri="{28A0092B-C50C-407E-A947-70E740481C1C}">
                <a14:useLocalDpi xmlns:a14="http://schemas.microsoft.com/office/drawing/2010/main" val="0"/>
              </a:ext>
            </a:extLst>
          </a:blip>
          <a:srcRect l="11111" r="846" b="6836"/>
          <a:stretch/>
        </p:blipFill>
        <p:spPr>
          <a:xfrm>
            <a:off x="-99347" y="1557128"/>
            <a:ext cx="8050651" cy="3710611"/>
          </a:xfrm>
          <a:prstGeom prst="rect">
            <a:avLst/>
          </a:prstGeom>
        </p:spPr>
      </p:pic>
    </p:spTree>
    <p:extLst>
      <p:ext uri="{BB962C8B-B14F-4D97-AF65-F5344CB8AC3E}">
        <p14:creationId xmlns:p14="http://schemas.microsoft.com/office/powerpoint/2010/main" val="422882635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“Jeopardy” (</a:t>
            </a:r>
            <a:r>
              <a:rPr lang="en-US" dirty="0" err="1" smtClean="0"/>
              <a:t>Defcon</a:t>
            </a:r>
            <a:r>
              <a:rPr lang="en-US" dirty="0" smtClean="0"/>
              <a:t> </a:t>
            </a:r>
            <a:r>
              <a:rPr lang="en-US" dirty="0" err="1" smtClean="0"/>
              <a:t>Quals</a:t>
            </a:r>
            <a:r>
              <a:rPr lang="en-US" dirty="0" smtClean="0"/>
              <a:t>)</a:t>
            </a:r>
            <a:endParaRPr lang="en-US" dirty="0"/>
          </a:p>
        </p:txBody>
      </p:sp>
      <p:sp>
        <p:nvSpPr>
          <p:cNvPr id="7" name="Vertical Text Placeholder 6"/>
          <p:cNvSpPr>
            <a:spLocks noGrp="1"/>
          </p:cNvSpPr>
          <p:nvPr>
            <p:ph type="body" orient="vert" idx="1"/>
          </p:nvPr>
        </p:nvSpPr>
        <p:spPr/>
        <p:txBody>
          <a:bodyPr/>
          <a:lstStyle/>
          <a:p>
            <a:endParaRPr lang="en-US"/>
          </a:p>
        </p:txBody>
      </p:sp>
      <p:pic>
        <p:nvPicPr>
          <p:cNvPr id="8" name="Picture 7" descr="scoreboar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21" y="1396536"/>
            <a:ext cx="8114158" cy="4841016"/>
          </a:xfrm>
          <a:prstGeom prst="rect">
            <a:avLst/>
          </a:prstGeom>
        </p:spPr>
      </p:pic>
    </p:spTree>
    <p:extLst>
      <p:ext uri="{BB962C8B-B14F-4D97-AF65-F5344CB8AC3E}">
        <p14:creationId xmlns:p14="http://schemas.microsoft.com/office/powerpoint/2010/main" val="16411448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CTF?</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780359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Jobs</a:t>
            </a:r>
            <a:endParaRPr lang="en-US" dirty="0"/>
          </a:p>
        </p:txBody>
      </p:sp>
    </p:spTree>
    <p:extLst>
      <p:ext uri="{BB962C8B-B14F-4D97-AF65-F5344CB8AC3E}">
        <p14:creationId xmlns:p14="http://schemas.microsoft.com/office/powerpoint/2010/main" val="14181111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err="1" smtClean="0"/>
              <a:t>Skillz</a:t>
            </a:r>
            <a:endParaRPr lang="en-US" dirty="0"/>
          </a:p>
        </p:txBody>
      </p:sp>
    </p:spTree>
    <p:extLst>
      <p:ext uri="{BB962C8B-B14F-4D97-AF65-F5344CB8AC3E}">
        <p14:creationId xmlns:p14="http://schemas.microsoft.com/office/powerpoint/2010/main" val="17287910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5969114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t>
            </a:r>
            <a:endParaRPr lang="en-US" dirty="0"/>
          </a:p>
        </p:txBody>
      </p:sp>
      <p:sp>
        <p:nvSpPr>
          <p:cNvPr id="6" name="Content Placeholder 5"/>
          <p:cNvSpPr>
            <a:spLocks noGrp="1"/>
          </p:cNvSpPr>
          <p:nvPr>
            <p:ph sz="half" idx="2"/>
          </p:nvPr>
        </p:nvSpPr>
        <p:spPr>
          <a:xfrm>
            <a:off x="3883289" y="1645920"/>
            <a:ext cx="4803512" cy="4526280"/>
          </a:xfrm>
        </p:spPr>
        <p:txBody>
          <a:bodyPr/>
          <a:lstStyle/>
          <a:p>
            <a:r>
              <a:rPr lang="en-US" dirty="0" smtClean="0"/>
              <a:t>Jordan Wiens</a:t>
            </a:r>
          </a:p>
          <a:p>
            <a:endParaRPr lang="en-US" dirty="0" smtClean="0"/>
          </a:p>
          <a:p>
            <a:endParaRPr lang="en-US" dirty="0" smtClean="0"/>
          </a:p>
          <a:p>
            <a:pPr marL="0" indent="0">
              <a:buNone/>
            </a:pPr>
            <a:r>
              <a:rPr lang="en-US" dirty="0" smtClean="0"/>
              <a:t>       </a:t>
            </a:r>
            <a:r>
              <a:rPr lang="en-US" dirty="0" smtClean="0">
                <a:hlinkClick r:id="rId3"/>
              </a:rPr>
              <a:t>jordan</a:t>
            </a:r>
            <a:r>
              <a:rPr lang="en-US" dirty="0" smtClean="0">
                <a:hlinkClick r:id="rId3"/>
              </a:rPr>
              <a:t>@psifertex.com</a:t>
            </a:r>
            <a:endParaRPr lang="en-US" dirty="0" smtClean="0"/>
          </a:p>
          <a:p>
            <a:pPr marL="0" indent="0">
              <a:buNone/>
            </a:pPr>
            <a:r>
              <a:rPr lang="en-US" dirty="0" smtClean="0"/>
              <a:t>       @</a:t>
            </a:r>
            <a:r>
              <a:rPr lang="en-US" dirty="0" err="1" smtClean="0"/>
              <a:t>psifertex</a:t>
            </a:r>
            <a:endParaRPr lang="en-US" dirty="0" smtClean="0"/>
          </a:p>
          <a:p>
            <a:endParaRPr lang="en-US" dirty="0" smtClean="0"/>
          </a:p>
          <a:p>
            <a:endParaRPr lang="en-US" dirty="0"/>
          </a:p>
          <a:p>
            <a:r>
              <a:rPr lang="en-US" dirty="0" smtClean="0"/>
              <a:t>Day: Work for The </a:t>
            </a:r>
            <a:r>
              <a:rPr lang="en-US" dirty="0" smtClean="0"/>
              <a:t>Man</a:t>
            </a:r>
            <a:endParaRPr lang="en-US" dirty="0" smtClean="0"/>
          </a:p>
          <a:p>
            <a:r>
              <a:rPr lang="en-US" dirty="0" smtClean="0"/>
              <a:t>Night: Hack for </a:t>
            </a:r>
            <a:r>
              <a:rPr lang="en-US" dirty="0" smtClean="0"/>
              <a:t>T</a:t>
            </a:r>
            <a:r>
              <a:rPr lang="en-US" dirty="0" smtClean="0"/>
              <a:t>he Fun</a:t>
            </a:r>
            <a:endParaRPr lang="en-US" dirty="0"/>
          </a:p>
        </p:txBody>
      </p:sp>
      <p:pic>
        <p:nvPicPr>
          <p:cNvPr id="7" name="Picture 6" descr="new.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879" b="74727" l="0" r="98182">
                        <a14:foregroundMark x1="15417" y1="16394" x2="21023" y2="16818"/>
                        <a14:foregroundMark x1="82235" y1="64727" x2="81970" y2="60242"/>
                      </a14:backgroundRemoval>
                    </a14:imgEffect>
                  </a14:imgLayer>
                </a14:imgProps>
              </a:ext>
              <a:ext uri="{28A0092B-C50C-407E-A947-70E740481C1C}">
                <a14:useLocalDpi xmlns:a14="http://schemas.microsoft.com/office/drawing/2010/main" val="0"/>
              </a:ext>
            </a:extLst>
          </a:blip>
          <a:srcRect r="22305"/>
          <a:stretch/>
        </p:blipFill>
        <p:spPr>
          <a:xfrm>
            <a:off x="-1708001" y="1854108"/>
            <a:ext cx="4262698" cy="6858000"/>
          </a:xfrm>
          <a:prstGeom prst="rect">
            <a:avLst/>
          </a:prstGeom>
        </p:spPr>
      </p:pic>
      <p:pic>
        <p:nvPicPr>
          <p:cNvPr id="3" name="Picture 2"/>
          <p:cNvPicPr>
            <a:picLocks noChangeAspect="1"/>
          </p:cNvPicPr>
          <p:nvPr/>
        </p:nvPicPr>
        <p:blipFill>
          <a:blip r:embed="rId6"/>
          <a:stretch>
            <a:fillRect/>
          </a:stretch>
        </p:blipFill>
        <p:spPr>
          <a:xfrm>
            <a:off x="4039407" y="2992765"/>
            <a:ext cx="419652" cy="419652"/>
          </a:xfrm>
          <a:prstGeom prst="rect">
            <a:avLst/>
          </a:prstGeom>
        </p:spPr>
      </p:pic>
      <p:pic>
        <p:nvPicPr>
          <p:cNvPr id="5" name="Picture 4"/>
          <p:cNvPicPr>
            <a:picLocks noChangeAspect="1"/>
          </p:cNvPicPr>
          <p:nvPr/>
        </p:nvPicPr>
        <p:blipFill>
          <a:blip r:embed="rId7"/>
          <a:stretch>
            <a:fillRect/>
          </a:stretch>
        </p:blipFill>
        <p:spPr>
          <a:xfrm>
            <a:off x="4096818" y="3528868"/>
            <a:ext cx="274320" cy="274320"/>
          </a:xfrm>
          <a:prstGeom prst="rect">
            <a:avLst/>
          </a:prstGeom>
        </p:spPr>
      </p:pic>
    </p:spTree>
    <p:extLst>
      <p:ext uri="{BB962C8B-B14F-4D97-AF65-F5344CB8AC3E}">
        <p14:creationId xmlns:p14="http://schemas.microsoft.com/office/powerpoint/2010/main" val="14958962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Cred</a:t>
            </a:r>
            <a:endParaRPr lang="en-US" dirty="0"/>
          </a:p>
        </p:txBody>
      </p:sp>
    </p:spTree>
    <p:extLst>
      <p:ext uri="{BB962C8B-B14F-4D97-AF65-F5344CB8AC3E}">
        <p14:creationId xmlns:p14="http://schemas.microsoft.com/office/powerpoint/2010/main" val="40591853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bad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2"/>
            <a:ext cx="9144000" cy="6829778"/>
          </a:xfrm>
          <a:prstGeom prst="rect">
            <a:avLst/>
          </a:prstGeom>
        </p:spPr>
      </p:pic>
      <p:sp>
        <p:nvSpPr>
          <p:cNvPr id="4" name="TextBox 3"/>
          <p:cNvSpPr txBox="1"/>
          <p:nvPr/>
        </p:nvSpPr>
        <p:spPr>
          <a:xfrm>
            <a:off x="5290408" y="3343917"/>
            <a:ext cx="3499528" cy="2585323"/>
          </a:xfrm>
          <a:prstGeom prst="rect">
            <a:avLst/>
          </a:prstGeom>
          <a:noFill/>
        </p:spPr>
        <p:txBody>
          <a:bodyPr wrap="square" rtlCol="0">
            <a:spAutoFit/>
          </a:bodyPr>
          <a:lstStyle/>
          <a:p>
            <a:r>
              <a:rPr lang="en-US" sz="5400" dirty="0" smtClean="0"/>
              <a:t>Sold for $3550.01 at auction</a:t>
            </a:r>
            <a:endParaRPr lang="en-US" sz="5400" dirty="0"/>
          </a:p>
        </p:txBody>
      </p:sp>
      <p:sp>
        <p:nvSpPr>
          <p:cNvPr id="5" name="TextBox 4"/>
          <p:cNvSpPr txBox="1"/>
          <p:nvPr/>
        </p:nvSpPr>
        <p:spPr>
          <a:xfrm>
            <a:off x="-1" y="6482069"/>
            <a:ext cx="8262630" cy="307777"/>
          </a:xfrm>
          <a:prstGeom prst="rect">
            <a:avLst/>
          </a:prstGeom>
          <a:noFill/>
        </p:spPr>
        <p:txBody>
          <a:bodyPr wrap="square" rtlCol="0">
            <a:spAutoFit/>
          </a:bodyPr>
          <a:lstStyle/>
          <a:p>
            <a:r>
              <a:rPr lang="en-US" sz="1400" dirty="0">
                <a:solidFill>
                  <a:schemeClr val="bg1"/>
                </a:solidFill>
              </a:rPr>
              <a:t>Image © http://</a:t>
            </a:r>
            <a:r>
              <a:rPr lang="en-US" sz="1400" dirty="0" err="1">
                <a:solidFill>
                  <a:schemeClr val="bg1"/>
                </a:solidFill>
              </a:rPr>
              <a:t>www.greatestcollectibles.com</a:t>
            </a:r>
            <a:r>
              <a:rPr lang="en-US" sz="1400" dirty="0">
                <a:solidFill>
                  <a:schemeClr val="bg1"/>
                </a:solidFill>
              </a:rPr>
              <a:t>/</a:t>
            </a:r>
            <a:r>
              <a:rPr lang="en-US" sz="1400" dirty="0" err="1">
                <a:solidFill>
                  <a:schemeClr val="bg1"/>
                </a:solidFill>
              </a:rPr>
              <a:t>wp</a:t>
            </a:r>
            <a:r>
              <a:rPr lang="en-US" sz="1400" dirty="0">
                <a:solidFill>
                  <a:schemeClr val="bg1"/>
                </a:solidFill>
              </a:rPr>
              <a:t>-content/uploads/2012/09/page-15.jpg</a:t>
            </a:r>
          </a:p>
        </p:txBody>
      </p:sp>
    </p:spTree>
    <p:extLst>
      <p:ext uri="{BB962C8B-B14F-4D97-AF65-F5344CB8AC3E}">
        <p14:creationId xmlns:p14="http://schemas.microsoft.com/office/powerpoint/2010/main" val="40937242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Fun!</a:t>
            </a:r>
            <a:endParaRPr lang="en-US" dirty="0"/>
          </a:p>
        </p:txBody>
      </p:sp>
    </p:spTree>
    <p:extLst>
      <p:ext uri="{BB962C8B-B14F-4D97-AF65-F5344CB8AC3E}">
        <p14:creationId xmlns:p14="http://schemas.microsoft.com/office/powerpoint/2010/main" val="11193313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2006 </a:t>
            </a:r>
            <a:r>
              <a:rPr lang="en-US" dirty="0" err="1" smtClean="0"/>
              <a:t>Quals</a:t>
            </a:r>
            <a:r>
              <a:rPr lang="en-US" dirty="0" smtClean="0"/>
              <a:t> – Reversing 400</a:t>
            </a:r>
            <a:endParaRPr lang="en-US" dirty="0"/>
          </a:p>
        </p:txBody>
      </p:sp>
      <p:pic>
        <p:nvPicPr>
          <p:cNvPr id="8" name="Picture 7" descr="Screen Shot 2013-04-13 at 1.29.06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44870"/>
            <a:ext cx="9144000" cy="4126523"/>
          </a:xfrm>
          <a:prstGeom prst="rect">
            <a:avLst/>
          </a:prstGeom>
        </p:spPr>
      </p:pic>
    </p:spTree>
    <p:extLst>
      <p:ext uri="{BB962C8B-B14F-4D97-AF65-F5344CB8AC3E}">
        <p14:creationId xmlns:p14="http://schemas.microsoft.com/office/powerpoint/2010/main" val="574388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2006 </a:t>
            </a:r>
            <a:r>
              <a:rPr lang="en-US" dirty="0" err="1" smtClean="0"/>
              <a:t>Quals</a:t>
            </a:r>
            <a:r>
              <a:rPr lang="en-US" dirty="0" smtClean="0"/>
              <a:t> – Reversing 400</a:t>
            </a:r>
            <a:endParaRPr lang="en-US" dirty="0"/>
          </a:p>
        </p:txBody>
      </p:sp>
      <p:pic>
        <p:nvPicPr>
          <p:cNvPr id="3" name="Picture 2" descr="Screen Shot 2013-04-13 at 1.31.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266" y="1748609"/>
            <a:ext cx="5251082" cy="4779186"/>
          </a:xfrm>
          <a:prstGeom prst="rect">
            <a:avLst/>
          </a:prstGeom>
        </p:spPr>
      </p:pic>
    </p:spTree>
    <p:extLst>
      <p:ext uri="{BB962C8B-B14F-4D97-AF65-F5344CB8AC3E}">
        <p14:creationId xmlns:p14="http://schemas.microsoft.com/office/powerpoint/2010/main" val="3279198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2006 </a:t>
            </a:r>
            <a:r>
              <a:rPr lang="en-US" dirty="0" err="1" smtClean="0"/>
              <a:t>Quals</a:t>
            </a:r>
            <a:r>
              <a:rPr lang="en-US" dirty="0" smtClean="0"/>
              <a:t> – Reversing 400</a:t>
            </a:r>
            <a:endParaRPr lang="en-US" dirty="0"/>
          </a:p>
        </p:txBody>
      </p:sp>
      <p:sp>
        <p:nvSpPr>
          <p:cNvPr id="7" name="TextBox 6"/>
          <p:cNvSpPr txBox="1"/>
          <p:nvPr/>
        </p:nvSpPr>
        <p:spPr>
          <a:xfrm>
            <a:off x="971826" y="2077292"/>
            <a:ext cx="7233478" cy="1015663"/>
          </a:xfrm>
          <a:prstGeom prst="rect">
            <a:avLst/>
          </a:prstGeom>
          <a:solidFill>
            <a:schemeClr val="bg1">
              <a:lumMod val="65000"/>
              <a:lumOff val="35000"/>
            </a:schemeClr>
          </a:solidFill>
          <a:ln w="34925">
            <a:solidFill>
              <a:schemeClr val="bg1"/>
            </a:solidFill>
          </a:ln>
          <a:effectLst>
            <a:outerShdw blurRad="50800" dist="38100" dir="2700000" algn="tl" rotWithShape="0">
              <a:srgbClr val="000000">
                <a:alpha val="43000"/>
              </a:srgbClr>
            </a:outerShdw>
          </a:effectLst>
        </p:spPr>
        <p:txBody>
          <a:bodyPr wrap="square" rtlCol="0">
            <a:spAutoFit/>
          </a:bodyPr>
          <a:lstStyle/>
          <a:p>
            <a:r>
              <a:rPr lang="en-US" sz="2000" dirty="0">
                <a:latin typeface="Consolas"/>
                <a:cs typeface="Consolas"/>
              </a:rPr>
              <a:t>$ </a:t>
            </a:r>
            <a:r>
              <a:rPr lang="en-US" sz="2000" dirty="0" err="1">
                <a:latin typeface="Consolas"/>
                <a:cs typeface="Consolas"/>
              </a:rPr>
              <a:t>hexdump</a:t>
            </a:r>
            <a:r>
              <a:rPr lang="en-US" sz="2000" dirty="0">
                <a:latin typeface="Consolas"/>
                <a:cs typeface="Consolas"/>
              </a:rPr>
              <a:t> </a:t>
            </a:r>
            <a:r>
              <a:rPr lang="en-US" sz="2000" dirty="0" err="1" smtClean="0">
                <a:latin typeface="Consolas"/>
                <a:cs typeface="Consolas"/>
              </a:rPr>
              <a:t>key.enc</a:t>
            </a:r>
            <a:endParaRPr lang="en-US" sz="2000" dirty="0" smtClean="0">
              <a:latin typeface="Consolas"/>
              <a:cs typeface="Consolas"/>
            </a:endParaRPr>
          </a:p>
          <a:p>
            <a:r>
              <a:rPr lang="hu-HU" sz="2000" dirty="0" smtClean="0">
                <a:latin typeface="Consolas"/>
                <a:cs typeface="Consolas"/>
              </a:rPr>
              <a:t>0000000 </a:t>
            </a:r>
            <a:r>
              <a:rPr lang="hu-HU" sz="2000" dirty="0">
                <a:latin typeface="Consolas"/>
                <a:cs typeface="Consolas"/>
              </a:rPr>
              <a:t>f9ef 0942 1aa3 f743 8b8c 22bb c22a 14a3</a:t>
            </a:r>
          </a:p>
          <a:p>
            <a:r>
              <a:rPr lang="hu-HU" sz="2000" dirty="0">
                <a:latin typeface="Consolas"/>
                <a:cs typeface="Consolas"/>
              </a:rPr>
              <a:t>0000010 0003 </a:t>
            </a:r>
            <a:endParaRPr lang="en-US" sz="2000" dirty="0">
              <a:latin typeface="Consolas"/>
              <a:cs typeface="Consolas"/>
            </a:endParaRPr>
          </a:p>
        </p:txBody>
      </p:sp>
    </p:spTree>
    <p:extLst>
      <p:ext uri="{BB962C8B-B14F-4D97-AF65-F5344CB8AC3E}">
        <p14:creationId xmlns:p14="http://schemas.microsoft.com/office/powerpoint/2010/main" val="2323087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2006 </a:t>
            </a:r>
            <a:r>
              <a:rPr lang="en-US" dirty="0" err="1" smtClean="0"/>
              <a:t>Quals</a:t>
            </a:r>
            <a:r>
              <a:rPr lang="en-US" dirty="0" smtClean="0"/>
              <a:t> – Reversing 400</a:t>
            </a:r>
            <a:endParaRPr lang="en-US" dirty="0"/>
          </a:p>
        </p:txBody>
      </p:sp>
      <p:sp>
        <p:nvSpPr>
          <p:cNvPr id="7" name="TextBox 6"/>
          <p:cNvSpPr txBox="1"/>
          <p:nvPr/>
        </p:nvSpPr>
        <p:spPr>
          <a:xfrm>
            <a:off x="695739" y="2077292"/>
            <a:ext cx="7785652" cy="3108544"/>
          </a:xfrm>
          <a:prstGeom prst="rect">
            <a:avLst/>
          </a:prstGeom>
          <a:solidFill>
            <a:schemeClr val="bg1">
              <a:lumMod val="65000"/>
              <a:lumOff val="35000"/>
            </a:schemeClr>
          </a:solidFill>
          <a:ln w="34925">
            <a:solidFill>
              <a:schemeClr val="bg1"/>
            </a:solidFill>
          </a:ln>
          <a:effectLst>
            <a:outerShdw blurRad="50800" dist="38100" dir="2700000" algn="tl" rotWithShape="0">
              <a:srgbClr val="000000">
                <a:alpha val="43000"/>
              </a:srgbClr>
            </a:outerShdw>
          </a:effectLst>
        </p:spPr>
        <p:txBody>
          <a:bodyPr wrap="square" rtlCol="0">
            <a:spAutoFit/>
          </a:bodyPr>
          <a:lstStyle/>
          <a:p>
            <a:r>
              <a:rPr lang="en-US" sz="2800" dirty="0">
                <a:latin typeface="Consolas"/>
                <a:cs typeface="Consolas"/>
              </a:rPr>
              <a:t>#!/bin/bash</a:t>
            </a:r>
          </a:p>
          <a:p>
            <a:r>
              <a:rPr lang="en-US" sz="2800" dirty="0">
                <a:latin typeface="Consolas"/>
                <a:cs typeface="Consolas"/>
              </a:rPr>
              <a:t>for </a:t>
            </a:r>
            <a:r>
              <a:rPr lang="en-US" sz="2800" dirty="0" smtClean="0">
                <a:latin typeface="Consolas"/>
                <a:cs typeface="Consolas"/>
              </a:rPr>
              <a:t>c1 </a:t>
            </a:r>
            <a:r>
              <a:rPr lang="en-US" sz="2800" dirty="0">
                <a:latin typeface="Consolas"/>
                <a:cs typeface="Consolas"/>
              </a:rPr>
              <a:t>in </a:t>
            </a:r>
            <a:r>
              <a:rPr lang="en-US" sz="2800" dirty="0" smtClean="0">
                <a:latin typeface="Consolas"/>
                <a:cs typeface="Consolas"/>
              </a:rPr>
              <a:t>{</a:t>
            </a:r>
            <a:r>
              <a:rPr lang="en-US" sz="2800" dirty="0" err="1" smtClean="0">
                <a:latin typeface="Consolas"/>
                <a:cs typeface="Consolas"/>
              </a:rPr>
              <a:t>a..z</a:t>
            </a:r>
            <a:r>
              <a:rPr lang="en-US" sz="2800" dirty="0" smtClean="0">
                <a:latin typeface="Consolas"/>
                <a:cs typeface="Consolas"/>
              </a:rPr>
              <a:t>}; </a:t>
            </a:r>
            <a:r>
              <a:rPr lang="en-US" sz="2800" dirty="0">
                <a:latin typeface="Consolas"/>
                <a:cs typeface="Consolas"/>
              </a:rPr>
              <a:t>do</a:t>
            </a:r>
          </a:p>
          <a:p>
            <a:r>
              <a:rPr lang="en-US" sz="2800" dirty="0">
                <a:latin typeface="Consolas"/>
                <a:cs typeface="Consolas"/>
              </a:rPr>
              <a:t>    for </a:t>
            </a:r>
            <a:r>
              <a:rPr lang="en-US" sz="2800" dirty="0" smtClean="0">
                <a:latin typeface="Consolas"/>
                <a:cs typeface="Consolas"/>
              </a:rPr>
              <a:t>c2 </a:t>
            </a:r>
            <a:r>
              <a:rPr lang="en-US" sz="2800" dirty="0">
                <a:latin typeface="Consolas"/>
                <a:cs typeface="Consolas"/>
              </a:rPr>
              <a:t>in </a:t>
            </a:r>
            <a:r>
              <a:rPr lang="en-US" sz="2800" dirty="0" smtClean="0">
                <a:latin typeface="Consolas"/>
                <a:cs typeface="Consolas"/>
              </a:rPr>
              <a:t>{</a:t>
            </a:r>
            <a:r>
              <a:rPr lang="en-US" sz="2800" dirty="0" err="1" smtClean="0">
                <a:latin typeface="Consolas"/>
                <a:cs typeface="Consolas"/>
              </a:rPr>
              <a:t>a..z</a:t>
            </a:r>
            <a:r>
              <a:rPr lang="en-US" sz="2800" dirty="0" smtClean="0">
                <a:latin typeface="Consolas"/>
                <a:cs typeface="Consolas"/>
              </a:rPr>
              <a:t>}; </a:t>
            </a:r>
            <a:r>
              <a:rPr lang="en-US" sz="2800" dirty="0">
                <a:latin typeface="Consolas"/>
                <a:cs typeface="Consolas"/>
              </a:rPr>
              <a:t>do</a:t>
            </a:r>
          </a:p>
          <a:p>
            <a:r>
              <a:rPr lang="en-US" sz="2800" dirty="0">
                <a:latin typeface="Consolas"/>
                <a:cs typeface="Consolas"/>
              </a:rPr>
              <a:t>        echo -e "$</a:t>
            </a:r>
            <a:r>
              <a:rPr lang="en-US" sz="2800" dirty="0" smtClean="0">
                <a:latin typeface="Consolas"/>
                <a:cs typeface="Consolas"/>
              </a:rPr>
              <a:t>c1</a:t>
            </a:r>
            <a:r>
              <a:rPr lang="en-US" sz="2800" dirty="0">
                <a:latin typeface="Consolas"/>
                <a:cs typeface="Consolas"/>
              </a:rPr>
              <a:t>$</a:t>
            </a:r>
            <a:r>
              <a:rPr lang="en-US" sz="2800" dirty="0" smtClean="0">
                <a:latin typeface="Consolas"/>
                <a:cs typeface="Consolas"/>
              </a:rPr>
              <a:t>c2</a:t>
            </a:r>
            <a:r>
              <a:rPr lang="en-US" sz="2800" dirty="0">
                <a:latin typeface="Consolas"/>
                <a:cs typeface="Consolas"/>
              </a:rPr>
              <a:t>\t"`./encoder </a:t>
            </a:r>
            <a:r>
              <a:rPr lang="en-US" sz="2800" dirty="0" smtClean="0">
                <a:latin typeface="Consolas"/>
                <a:cs typeface="Consolas"/>
              </a:rPr>
              <a:t>\</a:t>
            </a:r>
          </a:p>
          <a:p>
            <a:r>
              <a:rPr lang="en-US" sz="2800" dirty="0" smtClean="0">
                <a:latin typeface="Consolas"/>
                <a:cs typeface="Consolas"/>
              </a:rPr>
              <a:t>"$c1</a:t>
            </a:r>
            <a:r>
              <a:rPr lang="en-US" sz="2800" dirty="0">
                <a:latin typeface="Consolas"/>
                <a:cs typeface="Consolas"/>
              </a:rPr>
              <a:t>$</a:t>
            </a:r>
            <a:r>
              <a:rPr lang="en-US" sz="2800" dirty="0" smtClean="0">
                <a:latin typeface="Consolas"/>
                <a:cs typeface="Consolas"/>
              </a:rPr>
              <a:t>c2</a:t>
            </a:r>
            <a:r>
              <a:rPr lang="en-US" sz="2800" dirty="0">
                <a:latin typeface="Consolas"/>
                <a:cs typeface="Consolas"/>
              </a:rPr>
              <a:t>"|hexdump|head -1`</a:t>
            </a:r>
          </a:p>
          <a:p>
            <a:r>
              <a:rPr lang="fr-FR" sz="2800" dirty="0">
                <a:latin typeface="Consolas"/>
                <a:cs typeface="Consolas"/>
              </a:rPr>
              <a:t>    </a:t>
            </a:r>
            <a:r>
              <a:rPr lang="fr-FR" sz="2800" dirty="0" err="1">
                <a:latin typeface="Consolas"/>
                <a:cs typeface="Consolas"/>
              </a:rPr>
              <a:t>done</a:t>
            </a:r>
            <a:endParaRPr lang="fr-FR" sz="2800" dirty="0">
              <a:latin typeface="Consolas"/>
              <a:cs typeface="Consolas"/>
            </a:endParaRPr>
          </a:p>
          <a:p>
            <a:r>
              <a:rPr lang="fr-FR" sz="2800" dirty="0" err="1">
                <a:latin typeface="Consolas"/>
                <a:cs typeface="Consolas"/>
              </a:rPr>
              <a:t>done</a:t>
            </a:r>
            <a:endParaRPr lang="en-US" sz="2800" dirty="0">
              <a:latin typeface="Consolas"/>
              <a:cs typeface="Consolas"/>
            </a:endParaRPr>
          </a:p>
        </p:txBody>
      </p:sp>
    </p:spTree>
    <p:extLst>
      <p:ext uri="{BB962C8B-B14F-4D97-AF65-F5344CB8AC3E}">
        <p14:creationId xmlns:p14="http://schemas.microsoft.com/office/powerpoint/2010/main" val="3569332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0435" y="-77304"/>
            <a:ext cx="9442174" cy="70899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reen Shot 2013-02-17 at 12.22.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383" y="0"/>
            <a:ext cx="8423413" cy="6858000"/>
          </a:xfrm>
          <a:prstGeom prst="rect">
            <a:avLst/>
          </a:prstGeom>
        </p:spPr>
      </p:pic>
    </p:spTree>
    <p:extLst>
      <p:ext uri="{BB962C8B-B14F-4D97-AF65-F5344CB8AC3E}">
        <p14:creationId xmlns:p14="http://schemas.microsoft.com/office/powerpoint/2010/main" val="2555536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the hell is </a:t>
            </a:r>
            <a:r>
              <a:rPr lang="en-US" dirty="0" err="1" smtClean="0"/>
              <a:t>keming</a:t>
            </a:r>
            <a:r>
              <a:rPr lang="en-US" dirty="0" smtClean="0"/>
              <a:t>?</a:t>
            </a:r>
            <a:endParaRPr lang="en-US" dirty="0"/>
          </a:p>
        </p:txBody>
      </p:sp>
      <p:sp>
        <p:nvSpPr>
          <p:cNvPr id="5" name="Vertical Text Placeholder 4"/>
          <p:cNvSpPr>
            <a:spLocks noGrp="1"/>
          </p:cNvSpPr>
          <p:nvPr>
            <p:ph sz="half" idx="1"/>
          </p:nvPr>
        </p:nvSpPr>
        <p:spPr>
          <a:xfrm>
            <a:off x="457200" y="1645920"/>
            <a:ext cx="8229600" cy="2749384"/>
          </a:xfrm>
        </p:spPr>
        <p:txBody>
          <a:bodyPr numCol="2">
            <a:normAutofit/>
          </a:bodyPr>
          <a:lstStyle/>
          <a:p>
            <a:pPr marL="514350" indent="-514350">
              <a:buFont typeface="+mj-lt"/>
              <a:buAutoNum type="arabicPeriod"/>
            </a:pPr>
            <a:r>
              <a:rPr lang="en-US" b="1" dirty="0" smtClean="0"/>
              <a:t>Run “file”</a:t>
            </a:r>
          </a:p>
        </p:txBody>
      </p:sp>
      <p:sp>
        <p:nvSpPr>
          <p:cNvPr id="7" name="Content Placeholder 6"/>
          <p:cNvSpPr>
            <a:spLocks noGrp="1"/>
          </p:cNvSpPr>
          <p:nvPr>
            <p:ph sz="half" idx="2"/>
          </p:nvPr>
        </p:nvSpPr>
        <p:spPr>
          <a:xfrm>
            <a:off x="563217" y="4019826"/>
            <a:ext cx="8123583" cy="2152373"/>
          </a:xfrm>
          <a:solidFill>
            <a:schemeClr val="accent5"/>
          </a:solidFill>
          <a:ln w="25400">
            <a:solidFill>
              <a:schemeClr val="bg1"/>
            </a:solidFill>
          </a:ln>
          <a:effectLst>
            <a:outerShdw blurRad="50800" dist="38100" dir="2700000" algn="tl" rotWithShape="0">
              <a:srgbClr val="000000">
                <a:alpha val="43000"/>
              </a:srgbClr>
            </a:outerShdw>
          </a:effectLst>
        </p:spPr>
        <p:txBody>
          <a:bodyPr>
            <a:normAutofit/>
          </a:bodyPr>
          <a:lstStyle/>
          <a:p>
            <a:pPr marL="0" indent="0">
              <a:buNone/>
            </a:pPr>
            <a:r>
              <a:rPr lang="en-US" sz="2000" dirty="0">
                <a:solidFill>
                  <a:schemeClr val="bg1"/>
                </a:solidFill>
                <a:latin typeface="Consolas"/>
                <a:cs typeface="Consolas"/>
              </a:rPr>
              <a:t>$ file 35e25782a7b3b88409e58756e63c40c2.bin </a:t>
            </a:r>
          </a:p>
          <a:p>
            <a:pPr marL="0" indent="0">
              <a:buNone/>
            </a:pPr>
            <a:r>
              <a:rPr lang="en-US" sz="2000" dirty="0">
                <a:solidFill>
                  <a:schemeClr val="bg1"/>
                </a:solidFill>
                <a:latin typeface="Consolas"/>
                <a:cs typeface="Consolas"/>
              </a:rPr>
              <a:t>35e25782a7b3b88409e58756e63c40c2.bin: XZ compressed data</a:t>
            </a:r>
          </a:p>
        </p:txBody>
      </p:sp>
    </p:spTree>
    <p:extLst>
      <p:ext uri="{BB962C8B-B14F-4D97-AF65-F5344CB8AC3E}">
        <p14:creationId xmlns:p14="http://schemas.microsoft.com/office/powerpoint/2010/main" val="1055877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the hell is </a:t>
            </a:r>
            <a:r>
              <a:rPr lang="en-US" dirty="0" err="1" smtClean="0"/>
              <a:t>keming</a:t>
            </a:r>
            <a:r>
              <a:rPr lang="en-US" dirty="0" smtClean="0"/>
              <a:t>?</a:t>
            </a:r>
            <a:endParaRPr lang="en-US" dirty="0"/>
          </a:p>
        </p:txBody>
      </p:sp>
      <p:sp>
        <p:nvSpPr>
          <p:cNvPr id="5" name="Vertical Text Placeholder 4"/>
          <p:cNvSpPr>
            <a:spLocks noGrp="1"/>
          </p:cNvSpPr>
          <p:nvPr>
            <p:ph sz="half" idx="1"/>
          </p:nvPr>
        </p:nvSpPr>
        <p:spPr>
          <a:xfrm>
            <a:off x="457200" y="1645920"/>
            <a:ext cx="8229600" cy="2749384"/>
          </a:xfrm>
        </p:spPr>
        <p:txBody>
          <a:bodyPr numCol="1">
            <a:normAutofit/>
          </a:bodyPr>
          <a:lstStyle/>
          <a:p>
            <a:pPr marL="514350" indent="-514350">
              <a:buFont typeface="+mj-lt"/>
              <a:buAutoNum type="arabicPeriod"/>
            </a:pPr>
            <a:r>
              <a:rPr lang="en-US" dirty="0" smtClean="0"/>
              <a:t>Run “file”</a:t>
            </a:r>
          </a:p>
          <a:p>
            <a:pPr marL="514350" indent="-514350">
              <a:buFont typeface="+mj-lt"/>
              <a:buAutoNum type="arabicPeriod"/>
            </a:pPr>
            <a:r>
              <a:rPr lang="en-US" b="1" dirty="0" smtClean="0"/>
              <a:t>Read spec (RFC-1952)</a:t>
            </a:r>
          </a:p>
        </p:txBody>
      </p:sp>
      <p:sp>
        <p:nvSpPr>
          <p:cNvPr id="7" name="Content Placeholder 6"/>
          <p:cNvSpPr>
            <a:spLocks noGrp="1"/>
          </p:cNvSpPr>
          <p:nvPr>
            <p:ph sz="half" idx="2"/>
          </p:nvPr>
        </p:nvSpPr>
        <p:spPr>
          <a:xfrm>
            <a:off x="563217" y="4019826"/>
            <a:ext cx="8123583" cy="2152373"/>
          </a:xfrm>
          <a:solidFill>
            <a:schemeClr val="accent5"/>
          </a:solidFill>
          <a:ln w="25400">
            <a:solidFill>
              <a:schemeClr val="bg1"/>
            </a:solidFill>
          </a:ln>
          <a:effectLst>
            <a:outerShdw blurRad="50800" dist="38100" dir="2700000" algn="tl" rotWithShape="0">
              <a:srgbClr val="000000">
                <a:alpha val="43000"/>
              </a:srgbClr>
            </a:outerShdw>
          </a:effectLst>
        </p:spPr>
        <p:txBody>
          <a:bodyPr>
            <a:normAutofit/>
          </a:bodyPr>
          <a:lstStyle/>
          <a:p>
            <a:pPr marL="0" indent="0">
              <a:buNone/>
            </a:pPr>
            <a:r>
              <a:rPr lang="en-US" sz="2000" dirty="0">
                <a:solidFill>
                  <a:schemeClr val="bg1"/>
                </a:solidFill>
                <a:latin typeface="Consolas"/>
                <a:cs typeface="Consolas"/>
              </a:rPr>
              <a:t>“A </a:t>
            </a:r>
            <a:r>
              <a:rPr lang="en-US" sz="2000" dirty="0" err="1">
                <a:solidFill>
                  <a:schemeClr val="bg1"/>
                </a:solidFill>
                <a:latin typeface="Consolas"/>
                <a:cs typeface="Consolas"/>
              </a:rPr>
              <a:t>gzip</a:t>
            </a:r>
            <a:r>
              <a:rPr lang="en-US" sz="2000" dirty="0">
                <a:solidFill>
                  <a:schemeClr val="bg1"/>
                </a:solidFill>
                <a:latin typeface="Consolas"/>
                <a:cs typeface="Consolas"/>
              </a:rPr>
              <a:t> file consists of a series of ‘members’ </a:t>
            </a:r>
          </a:p>
          <a:p>
            <a:pPr marL="0" indent="0">
              <a:buNone/>
            </a:pPr>
            <a:r>
              <a:rPr lang="en-US" sz="2000" dirty="0">
                <a:solidFill>
                  <a:schemeClr val="bg1"/>
                </a:solidFill>
                <a:latin typeface="Consolas"/>
                <a:cs typeface="Consolas"/>
              </a:rPr>
              <a:t>(compressed data sets). The format of each member is specified in the following section. The members simply appear one after another in the file, with no additional information before, between, or after them.</a:t>
            </a:r>
            <a:r>
              <a:rPr lang="en-US" sz="2000" dirty="0" smtClean="0">
                <a:solidFill>
                  <a:schemeClr val="bg1"/>
                </a:solidFill>
                <a:latin typeface="Consolas"/>
                <a:cs typeface="Consolas"/>
              </a:rPr>
              <a:t>”</a:t>
            </a:r>
            <a:endParaRPr lang="en-US" sz="2000" dirty="0">
              <a:solidFill>
                <a:schemeClr val="bg1"/>
              </a:solidFill>
              <a:latin typeface="Consolas"/>
              <a:cs typeface="Consolas"/>
            </a:endParaRPr>
          </a:p>
        </p:txBody>
      </p:sp>
    </p:spTree>
    <p:extLst>
      <p:ext uri="{BB962C8B-B14F-4D97-AF65-F5344CB8AC3E}">
        <p14:creationId xmlns:p14="http://schemas.microsoft.com/office/powerpoint/2010/main" val="486338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4800" dirty="0" smtClean="0"/>
              <a:t>What’s CTF?</a:t>
            </a:r>
          </a:p>
          <a:p>
            <a:r>
              <a:rPr lang="en-US" sz="4800" dirty="0" smtClean="0"/>
              <a:t>Why CTF?</a:t>
            </a:r>
          </a:p>
          <a:p>
            <a:r>
              <a:rPr lang="en-US" sz="4800" dirty="0" smtClean="0"/>
              <a:t>Playing CTF?</a:t>
            </a:r>
          </a:p>
          <a:p>
            <a:r>
              <a:rPr lang="en-US" sz="4800" dirty="0" smtClean="0"/>
              <a:t>Running CTF?</a:t>
            </a:r>
            <a:endParaRPr lang="en-US" sz="4800" dirty="0"/>
          </a:p>
        </p:txBody>
      </p:sp>
    </p:spTree>
    <p:extLst>
      <p:ext uri="{BB962C8B-B14F-4D97-AF65-F5344CB8AC3E}">
        <p14:creationId xmlns:p14="http://schemas.microsoft.com/office/powerpoint/2010/main" val="99288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the hell is </a:t>
            </a:r>
            <a:r>
              <a:rPr lang="en-US" dirty="0" err="1" smtClean="0"/>
              <a:t>keming</a:t>
            </a:r>
            <a:r>
              <a:rPr lang="en-US" dirty="0" smtClean="0"/>
              <a:t>?</a:t>
            </a:r>
            <a:endParaRPr lang="en-US" dirty="0"/>
          </a:p>
        </p:txBody>
      </p:sp>
      <p:sp>
        <p:nvSpPr>
          <p:cNvPr id="5" name="Vertical Text Placeholder 4"/>
          <p:cNvSpPr>
            <a:spLocks noGrp="1"/>
          </p:cNvSpPr>
          <p:nvPr>
            <p:ph sz="half" idx="1"/>
          </p:nvPr>
        </p:nvSpPr>
        <p:spPr>
          <a:xfrm>
            <a:off x="457200" y="1645920"/>
            <a:ext cx="8229600" cy="2749384"/>
          </a:xfrm>
        </p:spPr>
        <p:txBody>
          <a:bodyPr numCol="1">
            <a:normAutofit/>
          </a:bodyPr>
          <a:lstStyle/>
          <a:p>
            <a:pPr marL="514350" indent="-514350">
              <a:buFont typeface="+mj-lt"/>
              <a:buAutoNum type="arabicPeriod"/>
            </a:pPr>
            <a:r>
              <a:rPr lang="en-US" dirty="0" smtClean="0"/>
              <a:t>Run “file”</a:t>
            </a:r>
          </a:p>
          <a:p>
            <a:pPr marL="514350" indent="-514350">
              <a:buFont typeface="+mj-lt"/>
              <a:buAutoNum type="arabicPeriod"/>
            </a:pPr>
            <a:r>
              <a:rPr lang="en-US" dirty="0" smtClean="0"/>
              <a:t>Read spec (RFC-1952)</a:t>
            </a:r>
          </a:p>
          <a:p>
            <a:pPr marL="514350" indent="-514350">
              <a:buFont typeface="+mj-lt"/>
              <a:buAutoNum type="arabicPeriod"/>
            </a:pPr>
            <a:r>
              <a:rPr lang="en-US" b="1" dirty="0" smtClean="0"/>
              <a:t>Extract / re-arrange</a:t>
            </a:r>
          </a:p>
        </p:txBody>
      </p:sp>
      <p:sp>
        <p:nvSpPr>
          <p:cNvPr id="7" name="Content Placeholder 6"/>
          <p:cNvSpPr>
            <a:spLocks noGrp="1"/>
          </p:cNvSpPr>
          <p:nvPr>
            <p:ph sz="half" idx="2"/>
          </p:nvPr>
        </p:nvSpPr>
        <p:spPr>
          <a:xfrm>
            <a:off x="563217" y="4019826"/>
            <a:ext cx="8123583" cy="2152373"/>
          </a:xfrm>
          <a:solidFill>
            <a:schemeClr val="accent5"/>
          </a:solidFill>
          <a:ln w="25400">
            <a:solidFill>
              <a:schemeClr val="bg1"/>
            </a:solidFill>
          </a:ln>
          <a:effectLst>
            <a:outerShdw blurRad="50800" dist="38100" dir="2700000" algn="tl" rotWithShape="0">
              <a:srgbClr val="000000">
                <a:alpha val="43000"/>
              </a:srgbClr>
            </a:outerShdw>
          </a:effectLst>
        </p:spPr>
        <p:txBody>
          <a:bodyPr>
            <a:normAutofit/>
          </a:bodyPr>
          <a:lstStyle/>
          <a:p>
            <a:pPr marL="0" indent="0">
              <a:buNone/>
            </a:pPr>
            <a:r>
              <a:rPr lang="en-US" sz="2000" dirty="0" smtClean="0">
                <a:solidFill>
                  <a:schemeClr val="bg1"/>
                </a:solidFill>
                <a:latin typeface="Consolas"/>
                <a:cs typeface="Consolas"/>
              </a:rPr>
              <a:t>Exercise for the reader. (python, </a:t>
            </a:r>
            <a:r>
              <a:rPr lang="en-US" sz="2000" dirty="0" err="1" smtClean="0">
                <a:solidFill>
                  <a:schemeClr val="bg1"/>
                </a:solidFill>
                <a:latin typeface="Consolas"/>
                <a:cs typeface="Consolas"/>
              </a:rPr>
              <a:t>binwalk</a:t>
            </a:r>
            <a:r>
              <a:rPr lang="en-US" sz="2000" dirty="0" smtClean="0">
                <a:solidFill>
                  <a:schemeClr val="bg1"/>
                </a:solidFill>
                <a:latin typeface="Consolas"/>
                <a:cs typeface="Consolas"/>
              </a:rPr>
              <a:t>, shell script)</a:t>
            </a:r>
            <a:endParaRPr lang="en-US" sz="2000" dirty="0">
              <a:solidFill>
                <a:schemeClr val="bg1"/>
              </a:solidFill>
              <a:latin typeface="Consolas"/>
              <a:cs typeface="Consolas"/>
            </a:endParaRPr>
          </a:p>
        </p:txBody>
      </p:sp>
    </p:spTree>
    <p:extLst>
      <p:ext uri="{BB962C8B-B14F-4D97-AF65-F5344CB8AC3E}">
        <p14:creationId xmlns:p14="http://schemas.microsoft.com/office/powerpoint/2010/main" val="1244852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the hell is </a:t>
            </a:r>
            <a:r>
              <a:rPr lang="en-US" dirty="0" err="1" smtClean="0"/>
              <a:t>keming</a:t>
            </a:r>
            <a:r>
              <a:rPr lang="en-US" dirty="0" smtClean="0"/>
              <a:t>?</a:t>
            </a:r>
            <a:endParaRPr lang="en-US" dirty="0"/>
          </a:p>
        </p:txBody>
      </p:sp>
      <p:sp>
        <p:nvSpPr>
          <p:cNvPr id="5" name="Vertical Text Placeholder 4"/>
          <p:cNvSpPr>
            <a:spLocks noGrp="1"/>
          </p:cNvSpPr>
          <p:nvPr>
            <p:ph sz="half" idx="1"/>
          </p:nvPr>
        </p:nvSpPr>
        <p:spPr>
          <a:xfrm>
            <a:off x="457200" y="1645920"/>
            <a:ext cx="8229600" cy="1667124"/>
          </a:xfrm>
        </p:spPr>
        <p:txBody>
          <a:bodyPr numCol="1">
            <a:normAutofit lnSpcReduction="10000"/>
          </a:bodyPr>
          <a:lstStyle/>
          <a:p>
            <a:pPr marL="514350" indent="-514350">
              <a:buFont typeface="+mj-lt"/>
              <a:buAutoNum type="arabicPeriod"/>
            </a:pPr>
            <a:r>
              <a:rPr lang="en-US" b="1" dirty="0" smtClean="0"/>
              <a:t>Run “file”</a:t>
            </a:r>
          </a:p>
          <a:p>
            <a:pPr marL="514350" indent="-514350">
              <a:buFont typeface="+mj-lt"/>
              <a:buAutoNum type="arabicPeriod"/>
            </a:pPr>
            <a:r>
              <a:rPr lang="en-US" dirty="0" smtClean="0"/>
              <a:t>Read spec (RFC-1952)</a:t>
            </a:r>
          </a:p>
          <a:p>
            <a:pPr marL="514350" indent="-514350">
              <a:buFont typeface="+mj-lt"/>
              <a:buAutoNum type="arabicPeriod"/>
            </a:pPr>
            <a:r>
              <a:rPr lang="en-US" b="1" dirty="0" smtClean="0"/>
              <a:t>Extract / re-arrange</a:t>
            </a:r>
          </a:p>
          <a:p>
            <a:pPr marL="514350" indent="-514350">
              <a:buFont typeface="+mj-lt"/>
              <a:buAutoNum type="arabicPeriod"/>
            </a:pPr>
            <a:r>
              <a:rPr lang="en-US" dirty="0" smtClean="0"/>
              <a:t>GOTO 1</a:t>
            </a:r>
          </a:p>
        </p:txBody>
      </p:sp>
      <p:sp>
        <p:nvSpPr>
          <p:cNvPr id="7" name="Content Placeholder 6"/>
          <p:cNvSpPr>
            <a:spLocks noGrp="1"/>
          </p:cNvSpPr>
          <p:nvPr>
            <p:ph sz="half" idx="2"/>
          </p:nvPr>
        </p:nvSpPr>
        <p:spPr>
          <a:xfrm>
            <a:off x="563217" y="3313044"/>
            <a:ext cx="8123583" cy="2859156"/>
          </a:xfrm>
          <a:solidFill>
            <a:schemeClr val="accent5"/>
          </a:solidFill>
          <a:ln w="25400">
            <a:solidFill>
              <a:schemeClr val="bg1"/>
            </a:solidFill>
          </a:ln>
          <a:effectLst>
            <a:outerShdw blurRad="50800" dist="38100" dir="2700000" algn="tl" rotWithShape="0">
              <a:srgbClr val="000000">
                <a:alpha val="43000"/>
              </a:srgbClr>
            </a:outerShdw>
          </a:effectLst>
        </p:spPr>
        <p:txBody>
          <a:bodyPr>
            <a:normAutofit lnSpcReduction="10000"/>
          </a:bodyPr>
          <a:lstStyle/>
          <a:p>
            <a:pPr marL="0" indent="0">
              <a:buNone/>
            </a:pPr>
            <a:r>
              <a:rPr lang="en-US" sz="2000" dirty="0" smtClean="0">
                <a:solidFill>
                  <a:srgbClr val="000000"/>
                </a:solidFill>
                <a:latin typeface="Consolas"/>
                <a:cs typeface="Consolas"/>
              </a:rPr>
              <a:t>$ file output</a:t>
            </a:r>
          </a:p>
          <a:p>
            <a:pPr marL="0" indent="0">
              <a:buNone/>
            </a:pPr>
            <a:r>
              <a:rPr lang="en-US" sz="2000" dirty="0" smtClean="0">
                <a:solidFill>
                  <a:srgbClr val="000000"/>
                </a:solidFill>
                <a:latin typeface="Consolas"/>
                <a:cs typeface="Consolas"/>
              </a:rPr>
              <a:t>output: POSIX tar archive (GNU)</a:t>
            </a:r>
          </a:p>
          <a:p>
            <a:pPr marL="0" indent="0">
              <a:buNone/>
            </a:pPr>
            <a:r>
              <a:rPr lang="en-US" sz="2000" dirty="0" smtClean="0">
                <a:solidFill>
                  <a:srgbClr val="000000"/>
                </a:solidFill>
                <a:latin typeface="Consolas"/>
                <a:cs typeface="Consolas"/>
              </a:rPr>
              <a:t>$ tar –</a:t>
            </a:r>
            <a:r>
              <a:rPr lang="en-US" sz="2000" dirty="0" err="1" smtClean="0">
                <a:solidFill>
                  <a:srgbClr val="000000"/>
                </a:solidFill>
                <a:latin typeface="Consolas"/>
                <a:cs typeface="Consolas"/>
              </a:rPr>
              <a:t>xvf</a:t>
            </a:r>
            <a:r>
              <a:rPr lang="en-US" sz="2000" dirty="0" smtClean="0">
                <a:solidFill>
                  <a:srgbClr val="000000"/>
                </a:solidFill>
                <a:latin typeface="Consolas"/>
                <a:cs typeface="Consolas"/>
              </a:rPr>
              <a:t> output</a:t>
            </a:r>
          </a:p>
          <a:p>
            <a:pPr marL="0" indent="0">
              <a:buNone/>
            </a:pPr>
            <a:r>
              <a:rPr lang="en-US" sz="2000" dirty="0" err="1" smtClean="0">
                <a:solidFill>
                  <a:srgbClr val="000000"/>
                </a:solidFill>
                <a:latin typeface="Consolas"/>
                <a:cs typeface="Consolas"/>
              </a:rPr>
              <a:t>keming</a:t>
            </a:r>
            <a:r>
              <a:rPr lang="en-US" sz="2000" dirty="0" smtClean="0">
                <a:solidFill>
                  <a:srgbClr val="000000"/>
                </a:solidFill>
                <a:latin typeface="Consolas"/>
                <a:cs typeface="Consolas"/>
              </a:rPr>
              <a:t>/</a:t>
            </a:r>
          </a:p>
          <a:p>
            <a:pPr marL="0" indent="0">
              <a:buNone/>
            </a:pPr>
            <a:r>
              <a:rPr lang="en-US" sz="2000" dirty="0" err="1" smtClean="0">
                <a:solidFill>
                  <a:srgbClr val="000000"/>
                </a:solidFill>
                <a:latin typeface="Consolas"/>
                <a:cs typeface="Consolas"/>
              </a:rPr>
              <a:t>keming</a:t>
            </a:r>
            <a:r>
              <a:rPr lang="en-US" sz="2000" dirty="0" smtClean="0">
                <a:solidFill>
                  <a:srgbClr val="000000"/>
                </a:solidFill>
                <a:latin typeface="Consolas"/>
                <a:cs typeface="Consolas"/>
              </a:rPr>
              <a:t>/</a:t>
            </a:r>
            <a:r>
              <a:rPr lang="en-US" sz="2000" dirty="0" err="1" smtClean="0">
                <a:solidFill>
                  <a:srgbClr val="000000"/>
                </a:solidFill>
                <a:latin typeface="Consolas"/>
                <a:cs typeface="Consolas"/>
              </a:rPr>
              <a:t>index.html</a:t>
            </a:r>
            <a:endParaRPr lang="en-US" sz="2000" dirty="0" smtClean="0">
              <a:solidFill>
                <a:srgbClr val="000000"/>
              </a:solidFill>
              <a:latin typeface="Consolas"/>
              <a:cs typeface="Consolas"/>
            </a:endParaRPr>
          </a:p>
          <a:p>
            <a:pPr marL="0" indent="0">
              <a:buNone/>
            </a:pPr>
            <a:r>
              <a:rPr lang="en-US" sz="2000" dirty="0" err="1" smtClean="0">
                <a:solidFill>
                  <a:srgbClr val="000000"/>
                </a:solidFill>
                <a:latin typeface="Consolas"/>
                <a:cs typeface="Consolas"/>
              </a:rPr>
              <a:t>keming</a:t>
            </a:r>
            <a:r>
              <a:rPr lang="en-US" sz="2000" dirty="0" smtClean="0">
                <a:solidFill>
                  <a:srgbClr val="000000"/>
                </a:solidFill>
                <a:latin typeface="Consolas"/>
                <a:cs typeface="Consolas"/>
              </a:rPr>
              <a:t>/</a:t>
            </a:r>
            <a:r>
              <a:rPr lang="en-US" sz="2000" dirty="0" err="1" smtClean="0">
                <a:solidFill>
                  <a:srgbClr val="000000"/>
                </a:solidFill>
                <a:latin typeface="Consolas"/>
                <a:cs typeface="Consolas"/>
              </a:rPr>
              <a:t>pronoun.woff</a:t>
            </a:r>
            <a:endParaRPr lang="en-US" sz="2000" dirty="0" smtClean="0">
              <a:solidFill>
                <a:srgbClr val="000000"/>
              </a:solidFill>
              <a:latin typeface="Consolas"/>
              <a:cs typeface="Consolas"/>
            </a:endParaRPr>
          </a:p>
          <a:p>
            <a:pPr marL="0" indent="0">
              <a:buNone/>
            </a:pPr>
            <a:r>
              <a:rPr lang="en-US" sz="2000" dirty="0" err="1" smtClean="0">
                <a:solidFill>
                  <a:srgbClr val="000000"/>
                </a:solidFill>
                <a:latin typeface="Consolas"/>
                <a:cs typeface="Consolas"/>
              </a:rPr>
              <a:t>keming</a:t>
            </a:r>
            <a:r>
              <a:rPr lang="en-US" sz="2000" dirty="0" smtClean="0">
                <a:solidFill>
                  <a:srgbClr val="000000"/>
                </a:solidFill>
                <a:latin typeface="Consolas"/>
                <a:cs typeface="Consolas"/>
              </a:rPr>
              <a:t>/</a:t>
            </a:r>
            <a:r>
              <a:rPr lang="en-US" sz="2000" dirty="0" err="1" smtClean="0">
                <a:solidFill>
                  <a:srgbClr val="000000"/>
                </a:solidFill>
                <a:latin typeface="Consolas"/>
                <a:cs typeface="Consolas"/>
              </a:rPr>
              <a:t>preposition.woff</a:t>
            </a:r>
            <a:endParaRPr lang="en-US" sz="2000" dirty="0" smtClean="0">
              <a:solidFill>
                <a:srgbClr val="000000"/>
              </a:solidFill>
              <a:latin typeface="Consolas"/>
              <a:cs typeface="Consolas"/>
            </a:endParaRPr>
          </a:p>
          <a:p>
            <a:pPr marL="0" indent="0">
              <a:buNone/>
            </a:pPr>
            <a:r>
              <a:rPr lang="en-US" sz="2000" dirty="0" err="1" smtClean="0">
                <a:solidFill>
                  <a:srgbClr val="000000"/>
                </a:solidFill>
                <a:latin typeface="Consolas"/>
                <a:cs typeface="Consolas"/>
              </a:rPr>
              <a:t>keming</a:t>
            </a:r>
            <a:r>
              <a:rPr lang="en-US" sz="2000" dirty="0" smtClean="0">
                <a:solidFill>
                  <a:srgbClr val="000000"/>
                </a:solidFill>
                <a:latin typeface="Consolas"/>
                <a:cs typeface="Consolas"/>
              </a:rPr>
              <a:t>/</a:t>
            </a:r>
            <a:r>
              <a:rPr lang="en-US" sz="2000" dirty="0" err="1" smtClean="0">
                <a:solidFill>
                  <a:srgbClr val="000000"/>
                </a:solidFill>
                <a:latin typeface="Consolas"/>
                <a:cs typeface="Consolas"/>
              </a:rPr>
              <a:t>adjective.woff</a:t>
            </a:r>
            <a:endParaRPr lang="en-US" sz="2000" dirty="0" smtClean="0">
              <a:solidFill>
                <a:srgbClr val="000000"/>
              </a:solidFill>
              <a:latin typeface="Consolas"/>
              <a:cs typeface="Consolas"/>
            </a:endParaRPr>
          </a:p>
          <a:p>
            <a:pPr marL="0" indent="0">
              <a:buNone/>
            </a:pPr>
            <a:r>
              <a:rPr lang="en-US" sz="2000" dirty="0" err="1" smtClean="0">
                <a:solidFill>
                  <a:srgbClr val="000000"/>
                </a:solidFill>
                <a:latin typeface="Consolas"/>
                <a:cs typeface="Consolas"/>
              </a:rPr>
              <a:t>keming</a:t>
            </a:r>
            <a:r>
              <a:rPr lang="en-US" sz="2000" dirty="0" smtClean="0">
                <a:solidFill>
                  <a:srgbClr val="000000"/>
                </a:solidFill>
                <a:latin typeface="Consolas"/>
                <a:cs typeface="Consolas"/>
              </a:rPr>
              <a:t>/</a:t>
            </a:r>
            <a:r>
              <a:rPr lang="en-US" sz="2000" dirty="0" err="1" smtClean="0">
                <a:solidFill>
                  <a:srgbClr val="000000"/>
                </a:solidFill>
                <a:latin typeface="Consolas"/>
                <a:cs typeface="Consolas"/>
              </a:rPr>
              <a:t>interjection.woff</a:t>
            </a:r>
            <a:endParaRPr lang="en-US" sz="2000" dirty="0">
              <a:solidFill>
                <a:srgbClr val="000000"/>
              </a:solidFill>
              <a:latin typeface="Consolas"/>
              <a:cs typeface="Consolas"/>
            </a:endParaRPr>
          </a:p>
        </p:txBody>
      </p:sp>
    </p:spTree>
    <p:extLst>
      <p:ext uri="{BB962C8B-B14F-4D97-AF65-F5344CB8AC3E}">
        <p14:creationId xmlns:p14="http://schemas.microsoft.com/office/powerpoint/2010/main" val="1158018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the hell is </a:t>
            </a:r>
            <a:r>
              <a:rPr lang="en-US" dirty="0" err="1" smtClean="0"/>
              <a:t>keming</a:t>
            </a:r>
            <a:r>
              <a:rPr lang="en-US" dirty="0" smtClean="0"/>
              <a:t>?</a:t>
            </a:r>
            <a:endParaRPr lang="en-US" dirty="0"/>
          </a:p>
        </p:txBody>
      </p:sp>
      <p:sp>
        <p:nvSpPr>
          <p:cNvPr id="5" name="Vertical Text Placeholder 4"/>
          <p:cNvSpPr>
            <a:spLocks noGrp="1"/>
          </p:cNvSpPr>
          <p:nvPr>
            <p:ph sz="half" idx="1"/>
          </p:nvPr>
        </p:nvSpPr>
        <p:spPr>
          <a:xfrm>
            <a:off x="457200" y="1645920"/>
            <a:ext cx="8229600" cy="1667124"/>
          </a:xfrm>
        </p:spPr>
        <p:txBody>
          <a:bodyPr numCol="1">
            <a:normAutofit lnSpcReduction="10000"/>
          </a:bodyPr>
          <a:lstStyle/>
          <a:p>
            <a:pPr marL="514350" indent="-514350">
              <a:buFont typeface="+mj-lt"/>
              <a:buAutoNum type="arabicPeriod"/>
            </a:pPr>
            <a:r>
              <a:rPr lang="en-US" dirty="0" smtClean="0"/>
              <a:t>Run “file”</a:t>
            </a:r>
          </a:p>
          <a:p>
            <a:pPr marL="514350" indent="-514350">
              <a:buFont typeface="+mj-lt"/>
              <a:buAutoNum type="arabicPeriod"/>
            </a:pPr>
            <a:r>
              <a:rPr lang="en-US" b="1" dirty="0" smtClean="0"/>
              <a:t>Read spec (http://w3.org/TR/WOFF)</a:t>
            </a:r>
          </a:p>
          <a:p>
            <a:pPr marL="514350" indent="-514350">
              <a:buFont typeface="+mj-lt"/>
              <a:buAutoNum type="arabicPeriod"/>
            </a:pPr>
            <a:r>
              <a:rPr lang="en-US" dirty="0" smtClean="0"/>
              <a:t>Extract / re-arrange</a:t>
            </a:r>
          </a:p>
          <a:p>
            <a:pPr marL="514350" indent="-514350">
              <a:buFont typeface="+mj-lt"/>
              <a:buAutoNum type="arabicPeriod"/>
            </a:pPr>
            <a:r>
              <a:rPr lang="en-US" dirty="0" smtClean="0"/>
              <a:t>GOTO 1</a:t>
            </a:r>
          </a:p>
        </p:txBody>
      </p:sp>
      <p:sp>
        <p:nvSpPr>
          <p:cNvPr id="7" name="Content Placeholder 6"/>
          <p:cNvSpPr>
            <a:spLocks noGrp="1"/>
          </p:cNvSpPr>
          <p:nvPr>
            <p:ph sz="half" idx="2"/>
          </p:nvPr>
        </p:nvSpPr>
        <p:spPr>
          <a:xfrm>
            <a:off x="563217" y="3313044"/>
            <a:ext cx="8123583" cy="2859156"/>
          </a:xfrm>
          <a:solidFill>
            <a:schemeClr val="accent5"/>
          </a:solidFill>
          <a:ln w="25400">
            <a:solidFill>
              <a:schemeClr val="bg1"/>
            </a:solidFill>
          </a:ln>
          <a:effectLst>
            <a:outerShdw blurRad="50800" dist="38100" dir="2700000" algn="tl" rotWithShape="0">
              <a:srgbClr val="000000">
                <a:alpha val="43000"/>
              </a:srgbClr>
            </a:outerShdw>
          </a:effectLst>
        </p:spPr>
        <p:txBody>
          <a:bodyPr>
            <a:normAutofit lnSpcReduction="10000"/>
          </a:bodyPr>
          <a:lstStyle/>
          <a:p>
            <a:pPr marL="0" indent="0">
              <a:buNone/>
            </a:pPr>
            <a:r>
              <a:rPr lang="en-US" sz="2000" dirty="0" smtClean="0">
                <a:solidFill>
                  <a:srgbClr val="000000"/>
                </a:solidFill>
                <a:latin typeface="Consolas"/>
                <a:cs typeface="Consolas"/>
              </a:rPr>
              <a:t>Exercise for the reader.</a:t>
            </a:r>
            <a:endParaRPr lang="en-US" sz="2000" dirty="0">
              <a:solidFill>
                <a:srgbClr val="000000"/>
              </a:solidFill>
              <a:latin typeface="Consolas"/>
              <a:cs typeface="Consolas"/>
            </a:endParaRPr>
          </a:p>
        </p:txBody>
      </p:sp>
    </p:spTree>
    <p:extLst>
      <p:ext uri="{BB962C8B-B14F-4D97-AF65-F5344CB8AC3E}">
        <p14:creationId xmlns:p14="http://schemas.microsoft.com/office/powerpoint/2010/main" val="2995636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Playing</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452262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Skills…</a:t>
            </a:r>
            <a:endParaRPr lang="en-US" dirty="0"/>
          </a:p>
        </p:txBody>
      </p:sp>
      <p:sp>
        <p:nvSpPr>
          <p:cNvPr id="10" name="Vertical Text Placeholder 9"/>
          <p:cNvSpPr>
            <a:spLocks noGrp="1"/>
          </p:cNvSpPr>
          <p:nvPr>
            <p:ph type="body" orient="vert" idx="1"/>
          </p:nvPr>
        </p:nvSpPr>
        <p:spPr>
          <a:xfrm>
            <a:off x="457200" y="1646237"/>
            <a:ext cx="3966080" cy="4526280"/>
          </a:xfrm>
        </p:spPr>
        <p:txBody>
          <a:bodyPr>
            <a:normAutofit/>
          </a:bodyPr>
          <a:lstStyle/>
          <a:p>
            <a:r>
              <a:rPr lang="en-US" sz="2400" dirty="0" smtClean="0"/>
              <a:t>x86/MIPS/ARM/PPC/Atmel</a:t>
            </a:r>
          </a:p>
          <a:p>
            <a:r>
              <a:rPr lang="en-US" sz="2400" dirty="0" smtClean="0"/>
              <a:t>Reverse Engineering</a:t>
            </a:r>
          </a:p>
          <a:p>
            <a:r>
              <a:rPr lang="en-US" sz="2400" dirty="0" smtClean="0"/>
              <a:t>Binary Exploitation</a:t>
            </a:r>
          </a:p>
          <a:p>
            <a:r>
              <a:rPr lang="en-US" sz="2400" dirty="0" smtClean="0"/>
              <a:t>File System Forensics</a:t>
            </a:r>
          </a:p>
          <a:p>
            <a:r>
              <a:rPr lang="en-US" sz="2400" dirty="0" smtClean="0"/>
              <a:t>File Format Forensics</a:t>
            </a:r>
          </a:p>
          <a:p>
            <a:r>
              <a:rPr lang="en-US" sz="2400" dirty="0" smtClean="0"/>
              <a:t>Cryptography</a:t>
            </a:r>
          </a:p>
          <a:p>
            <a:r>
              <a:rPr lang="en-US" sz="2400" dirty="0" smtClean="0"/>
              <a:t>Web App Sec</a:t>
            </a:r>
          </a:p>
          <a:p>
            <a:r>
              <a:rPr lang="en-US" sz="2400" dirty="0" smtClean="0"/>
              <a:t>Hacker Trivia</a:t>
            </a:r>
          </a:p>
          <a:p>
            <a:r>
              <a:rPr lang="en-US" sz="2400" dirty="0" smtClean="0"/>
              <a:t>Emulation/Virtualization</a:t>
            </a:r>
          </a:p>
          <a:p>
            <a:r>
              <a:rPr lang="en-US" sz="2400" dirty="0" smtClean="0"/>
              <a:t>Custom compression</a:t>
            </a:r>
          </a:p>
          <a:p>
            <a:endParaRPr lang="en-US" sz="2400" dirty="0" smtClean="0"/>
          </a:p>
          <a:p>
            <a:endParaRPr lang="en-US" sz="2400" dirty="0"/>
          </a:p>
        </p:txBody>
      </p:sp>
      <p:sp>
        <p:nvSpPr>
          <p:cNvPr id="11" name="Vertical Text Placeholder 9"/>
          <p:cNvSpPr txBox="1">
            <a:spLocks/>
          </p:cNvSpPr>
          <p:nvPr/>
        </p:nvSpPr>
        <p:spPr>
          <a:xfrm>
            <a:off x="4720720" y="1646237"/>
            <a:ext cx="3966080" cy="4526280"/>
          </a:xfrm>
          <a:prstGeom prst="rect">
            <a:avLst/>
          </a:prstGeom>
        </p:spPr>
        <p:txBody>
          <a:bodyPr vert="horz">
            <a:normAutofit/>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r>
              <a:rPr lang="en-US" sz="2400" dirty="0" smtClean="0"/>
              <a:t>Programming (scripting and the real deal)</a:t>
            </a:r>
          </a:p>
          <a:p>
            <a:r>
              <a:rPr lang="en-US" sz="2400" dirty="0" smtClean="0"/>
              <a:t>PHP “</a:t>
            </a:r>
            <a:r>
              <a:rPr lang="en-US" sz="2400" dirty="0" err="1" smtClean="0"/>
              <a:t>Phun</a:t>
            </a:r>
            <a:r>
              <a:rPr lang="en-US" sz="2400" dirty="0" smtClean="0"/>
              <a:t>”</a:t>
            </a:r>
          </a:p>
          <a:p>
            <a:r>
              <a:rPr lang="en-US" sz="2400" dirty="0" smtClean="0"/>
              <a:t>Binary Protection Mechanisms</a:t>
            </a:r>
          </a:p>
          <a:p>
            <a:r>
              <a:rPr lang="en-US" sz="2400" dirty="0" smtClean="0"/>
              <a:t>Formal Methods</a:t>
            </a:r>
          </a:p>
          <a:p>
            <a:r>
              <a:rPr lang="en-US" sz="2400" dirty="0" smtClean="0"/>
              <a:t>Network Protocol Analysis</a:t>
            </a:r>
          </a:p>
          <a:p>
            <a:r>
              <a:rPr lang="en-US" sz="2400" dirty="0" err="1" smtClean="0"/>
              <a:t>Shellcode</a:t>
            </a:r>
            <a:r>
              <a:rPr lang="en-US" sz="2400" dirty="0" smtClean="0"/>
              <a:t> Tricks</a:t>
            </a:r>
          </a:p>
          <a:p>
            <a:r>
              <a:rPr lang="en-US" sz="2400" dirty="0" smtClean="0"/>
              <a:t>Number Systems</a:t>
            </a:r>
          </a:p>
          <a:p>
            <a:r>
              <a:rPr lang="en-US" sz="2400" dirty="0" smtClean="0"/>
              <a:t>Bizarre Encodings</a:t>
            </a:r>
          </a:p>
          <a:p>
            <a:endParaRPr lang="en-US" sz="2400" dirty="0"/>
          </a:p>
        </p:txBody>
      </p:sp>
    </p:spTree>
    <p:extLst>
      <p:ext uri="{BB962C8B-B14F-4D97-AF65-F5344CB8AC3E}">
        <p14:creationId xmlns:p14="http://schemas.microsoft.com/office/powerpoint/2010/main" val="28822057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04070" y="913614"/>
            <a:ext cx="7624186" cy="3055310"/>
          </a:xfrm>
        </p:spPr>
        <p:txBody>
          <a:bodyPr/>
          <a:lstStyle/>
          <a:p>
            <a:r>
              <a:rPr lang="en-US" dirty="0" smtClean="0"/>
              <a:t>The one true secret to success:</a:t>
            </a:r>
          </a:p>
        </p:txBody>
      </p:sp>
      <p:sp>
        <p:nvSpPr>
          <p:cNvPr id="3" name="Text Placeholder 1"/>
          <p:cNvSpPr txBox="1">
            <a:spLocks/>
          </p:cNvSpPr>
          <p:nvPr/>
        </p:nvSpPr>
        <p:spPr>
          <a:xfrm>
            <a:off x="956470" y="3646771"/>
            <a:ext cx="7624186" cy="1974374"/>
          </a:xfrm>
          <a:prstGeom prst="rect">
            <a:avLst/>
          </a:prstGeom>
        </p:spPr>
        <p:txBody>
          <a:bodyPr vert="horz">
            <a:noAutofit/>
          </a:bodyPr>
          <a:lstStyle>
            <a:lvl1pPr marL="0" indent="0" algn="ctr" rtl="0" eaLnBrk="1" latinLnBrk="0" hangingPunct="1">
              <a:spcBef>
                <a:spcPts val="0"/>
              </a:spcBef>
              <a:buClr>
                <a:schemeClr val="accent1"/>
              </a:buClr>
              <a:buSzPct val="70000"/>
              <a:buFontTx/>
              <a:buNone/>
              <a:defRPr kumimoji="0" sz="6600" kern="1200" baseline="0">
                <a:solidFill>
                  <a:schemeClr val="tx1"/>
                </a:solidFill>
                <a:latin typeface="+mn-lt"/>
                <a:ea typeface="+mn-ea"/>
                <a:cs typeface="+mn-cs"/>
              </a:defRPr>
            </a:lvl1pPr>
            <a:lvl2pPr marL="411480" indent="0" algn="l" rtl="0" eaLnBrk="1" latinLnBrk="0" hangingPunct="1">
              <a:spcBef>
                <a:spcPts val="400"/>
              </a:spcBef>
              <a:buClr>
                <a:schemeClr val="accent2"/>
              </a:buClr>
              <a:buSzPct val="90000"/>
              <a:buFontTx/>
              <a:buNone/>
              <a:defRPr kumimoji="0" sz="5400" kern="1200">
                <a:solidFill>
                  <a:schemeClr val="tx1"/>
                </a:solidFill>
                <a:latin typeface="+mn-lt"/>
                <a:ea typeface="+mn-ea"/>
                <a:cs typeface="+mn-cs"/>
              </a:defRPr>
            </a:lvl2pPr>
            <a:lvl3pPr marL="630936" indent="0" algn="l" rtl="0" eaLnBrk="1" latinLnBrk="0" hangingPunct="1">
              <a:spcBef>
                <a:spcPts val="400"/>
              </a:spcBef>
              <a:buClr>
                <a:schemeClr val="accent3"/>
              </a:buClr>
              <a:buSzPct val="100000"/>
              <a:buFontTx/>
              <a:buNone/>
              <a:defRPr kumimoji="0" sz="5400" kern="1200">
                <a:solidFill>
                  <a:schemeClr val="tx1"/>
                </a:solidFill>
                <a:latin typeface="+mn-lt"/>
                <a:ea typeface="+mn-ea"/>
                <a:cs typeface="+mn-cs"/>
              </a:defRPr>
            </a:lvl3pPr>
            <a:lvl4pPr marL="822960" indent="0" algn="l" rtl="0" eaLnBrk="1" latinLnBrk="0" hangingPunct="1">
              <a:spcBef>
                <a:spcPts val="400"/>
              </a:spcBef>
              <a:buClr>
                <a:schemeClr val="accent3"/>
              </a:buClr>
              <a:buSzPct val="100000"/>
              <a:buFontTx/>
              <a:buNone/>
              <a:defRPr kumimoji="0" sz="5400" kern="1200">
                <a:solidFill>
                  <a:schemeClr val="tx1"/>
                </a:solidFill>
                <a:latin typeface="+mn-lt"/>
                <a:ea typeface="+mn-ea"/>
                <a:cs typeface="+mn-cs"/>
              </a:defRPr>
            </a:lvl4pPr>
            <a:lvl5pPr marL="1005840" indent="0" algn="l" rtl="0" eaLnBrk="1" latinLnBrk="0" hangingPunct="1">
              <a:spcBef>
                <a:spcPts val="400"/>
              </a:spcBef>
              <a:buClr>
                <a:schemeClr val="accent3"/>
              </a:buClr>
              <a:buSzPct val="100000"/>
              <a:buFontTx/>
              <a:buNone/>
              <a:defRPr kumimoji="0" sz="54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r>
              <a:rPr lang="en-US" sz="11500" dirty="0" smtClean="0"/>
              <a:t>TRYING</a:t>
            </a:r>
          </a:p>
        </p:txBody>
      </p:sp>
    </p:spTree>
    <p:extLst>
      <p:ext uri="{BB962C8B-B14F-4D97-AF65-F5344CB8AC3E}">
        <p14:creationId xmlns:p14="http://schemas.microsoft.com/office/powerpoint/2010/main" val="3813822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6" name="Vertical Text Placeholder 5"/>
          <p:cNvSpPr>
            <a:spLocks noGrp="1"/>
          </p:cNvSpPr>
          <p:nvPr>
            <p:ph type="body" orient="vert" idx="1"/>
          </p:nvPr>
        </p:nvSpPr>
        <p:spPr/>
        <p:txBody>
          <a:bodyPr>
            <a:normAutofit/>
          </a:bodyPr>
          <a:lstStyle/>
          <a:p>
            <a:r>
              <a:rPr lang="en-US" sz="4000" dirty="0" smtClean="0"/>
              <a:t>Calendars</a:t>
            </a:r>
            <a:endParaRPr lang="en-US" sz="4000" dirty="0" smtClean="0">
              <a:hlinkClick r:id="rId2"/>
            </a:endParaRPr>
          </a:p>
          <a:p>
            <a:pPr lvl="1"/>
            <a:r>
              <a:rPr lang="en-US" sz="3200" dirty="0" smtClean="0">
                <a:hlinkClick r:id="rId3"/>
              </a:rPr>
              <a:t>http</a:t>
            </a:r>
            <a:r>
              <a:rPr lang="en-US" sz="3200" dirty="0">
                <a:hlinkClick r:id="rId3"/>
              </a:rPr>
              <a:t>://</a:t>
            </a:r>
            <a:r>
              <a:rPr lang="en-US" sz="3200" dirty="0" smtClean="0">
                <a:hlinkClick r:id="rId3"/>
              </a:rPr>
              <a:t>captf.com/calendar</a:t>
            </a:r>
            <a:endParaRPr lang="en-US" sz="3200" dirty="0" smtClean="0"/>
          </a:p>
          <a:p>
            <a:pPr lvl="1"/>
            <a:r>
              <a:rPr lang="en-US" sz="3200" dirty="0">
                <a:hlinkClick r:id="rId4"/>
              </a:rPr>
              <a:t>http://ctf.forgottensec.com/</a:t>
            </a:r>
            <a:r>
              <a:rPr lang="en-US" sz="3200" dirty="0" smtClean="0">
                <a:hlinkClick r:id="rId4"/>
              </a:rPr>
              <a:t>wiki</a:t>
            </a:r>
          </a:p>
          <a:p>
            <a:pPr lvl="1"/>
            <a:r>
              <a:rPr lang="en-US" sz="3200" dirty="0">
                <a:hlinkClick r:id="rId5"/>
              </a:rPr>
              <a:t>http://ctftime.org</a:t>
            </a:r>
            <a:r>
              <a:rPr lang="en-US" sz="3200" dirty="0" smtClean="0">
                <a:hlinkClick r:id="rId5"/>
              </a:rPr>
              <a:t>/ctfs/</a:t>
            </a:r>
            <a:endParaRPr lang="en-US" sz="3200" dirty="0" smtClean="0"/>
          </a:p>
        </p:txBody>
      </p:sp>
    </p:spTree>
    <p:extLst>
      <p:ext uri="{BB962C8B-B14F-4D97-AF65-F5344CB8AC3E}">
        <p14:creationId xmlns:p14="http://schemas.microsoft.com/office/powerpoint/2010/main" val="31226919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6" name="Vertical Text Placeholder 5"/>
          <p:cNvSpPr>
            <a:spLocks noGrp="1"/>
          </p:cNvSpPr>
          <p:nvPr>
            <p:ph type="body" orient="vert" idx="1"/>
          </p:nvPr>
        </p:nvSpPr>
        <p:spPr/>
        <p:txBody>
          <a:bodyPr>
            <a:normAutofit/>
          </a:bodyPr>
          <a:lstStyle/>
          <a:p>
            <a:r>
              <a:rPr lang="en-US" sz="4000" dirty="0" smtClean="0"/>
              <a:t>Archives</a:t>
            </a:r>
          </a:p>
          <a:p>
            <a:pPr lvl="1"/>
            <a:r>
              <a:rPr lang="en-US" sz="3200" dirty="0">
                <a:hlinkClick r:id="rId2"/>
              </a:rPr>
              <a:t>http://captf.com</a:t>
            </a:r>
            <a:r>
              <a:rPr lang="en-US" sz="3200" dirty="0" smtClean="0">
                <a:hlinkClick r:id="rId2"/>
              </a:rPr>
              <a:t>/</a:t>
            </a:r>
            <a:endParaRPr lang="en-US" sz="3200" dirty="0" smtClean="0"/>
          </a:p>
          <a:p>
            <a:pPr lvl="1"/>
            <a:r>
              <a:rPr lang="en-US" sz="3200" dirty="0">
                <a:hlinkClick r:id="rId3"/>
              </a:rPr>
              <a:t>http://shell-storm.org/repo/CTF</a:t>
            </a:r>
            <a:r>
              <a:rPr lang="en-US" sz="3200" dirty="0" smtClean="0">
                <a:hlinkClick r:id="rId3"/>
              </a:rPr>
              <a:t>/</a:t>
            </a:r>
            <a:endParaRPr lang="en-US" sz="3200" dirty="0" smtClean="0"/>
          </a:p>
          <a:p>
            <a:pPr lvl="1"/>
            <a:r>
              <a:rPr lang="en-US" sz="3200" dirty="0">
                <a:hlinkClick r:id="rId4"/>
              </a:rPr>
              <a:t>http://ctftime.org/event/list/past</a:t>
            </a:r>
            <a:r>
              <a:rPr lang="en-US" sz="3200" dirty="0" smtClean="0">
                <a:hlinkClick r:id="rId4"/>
              </a:rPr>
              <a:t>/</a:t>
            </a:r>
            <a:endParaRPr lang="en-US" sz="3200" dirty="0"/>
          </a:p>
          <a:p>
            <a:pPr lvl="1"/>
            <a:endParaRPr lang="en-US" sz="3200" dirty="0" smtClean="0"/>
          </a:p>
        </p:txBody>
      </p:sp>
    </p:spTree>
    <p:extLst>
      <p:ext uri="{BB962C8B-B14F-4D97-AF65-F5344CB8AC3E}">
        <p14:creationId xmlns:p14="http://schemas.microsoft.com/office/powerpoint/2010/main" val="5302150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6" name="Vertical Text Placeholder 5"/>
          <p:cNvSpPr>
            <a:spLocks noGrp="1"/>
          </p:cNvSpPr>
          <p:nvPr>
            <p:ph type="body" orient="vert" idx="1"/>
          </p:nvPr>
        </p:nvSpPr>
        <p:spPr/>
        <p:txBody>
          <a:bodyPr>
            <a:normAutofit/>
          </a:bodyPr>
          <a:lstStyle/>
          <a:p>
            <a:r>
              <a:rPr lang="en-US" sz="4000" dirty="0" smtClean="0"/>
              <a:t>Practices</a:t>
            </a:r>
            <a:endParaRPr lang="en-US" sz="4000" dirty="0" smtClean="0">
              <a:hlinkClick r:id="rId2"/>
            </a:endParaRPr>
          </a:p>
          <a:p>
            <a:pPr lvl="1"/>
            <a:r>
              <a:rPr lang="en-US" sz="3200" dirty="0" smtClean="0">
                <a:hlinkClick r:id="rId3"/>
              </a:rPr>
              <a:t>http://captf.com/practice-ctf/</a:t>
            </a:r>
            <a:endParaRPr lang="en-US" sz="3200" dirty="0" smtClean="0"/>
          </a:p>
          <a:p>
            <a:pPr lvl="1"/>
            <a:r>
              <a:rPr lang="en-US" sz="3200" dirty="0" smtClean="0">
                <a:hlinkClick r:id="rId4"/>
              </a:rPr>
              <a:t>http://www.wechall.net/</a:t>
            </a:r>
            <a:endParaRPr lang="en-US" sz="3200" dirty="0" smtClean="0"/>
          </a:p>
          <a:p>
            <a:pPr lvl="1"/>
            <a:r>
              <a:rPr lang="en-US" sz="3200" dirty="0" smtClean="0">
                <a:hlinkClick r:id="rId4"/>
              </a:rPr>
              <a:t>http://ctf.forgottensec.com/wiki</a:t>
            </a:r>
          </a:p>
        </p:txBody>
      </p:sp>
    </p:spTree>
    <p:extLst>
      <p:ext uri="{BB962C8B-B14F-4D97-AF65-F5344CB8AC3E}">
        <p14:creationId xmlns:p14="http://schemas.microsoft.com/office/powerpoint/2010/main" val="33317775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6" name="Vertical Text Placeholder 5"/>
          <p:cNvSpPr>
            <a:spLocks noGrp="1"/>
          </p:cNvSpPr>
          <p:nvPr>
            <p:ph type="body" orient="vert" idx="1"/>
          </p:nvPr>
        </p:nvSpPr>
        <p:spPr/>
        <p:txBody>
          <a:bodyPr>
            <a:noAutofit/>
          </a:bodyPr>
          <a:lstStyle/>
          <a:p>
            <a:r>
              <a:rPr lang="en-US" sz="3600" dirty="0" smtClean="0"/>
              <a:t>Videos</a:t>
            </a:r>
          </a:p>
          <a:p>
            <a:pPr lvl="1"/>
            <a:r>
              <a:rPr lang="en-US" sz="2800" dirty="0" smtClean="0"/>
              <a:t>Hacker Joe </a:t>
            </a:r>
            <a:r>
              <a:rPr lang="en-US" sz="2800" dirty="0"/>
              <a:t>(</a:t>
            </a:r>
            <a:r>
              <a:rPr lang="en-US" sz="2800" dirty="0">
                <a:solidFill>
                  <a:srgbClr val="DBD7BA"/>
                </a:solidFill>
                <a:hlinkClick r:id="rId2"/>
              </a:rPr>
              <a:t>http://youtu.be/</a:t>
            </a:r>
            <a:r>
              <a:rPr lang="en-US" sz="2800" dirty="0" smtClean="0">
                <a:solidFill>
                  <a:srgbClr val="DBD7BA"/>
                </a:solidFill>
                <a:hlinkClick r:id="rId2"/>
              </a:rPr>
              <a:t>6e4kJB4cthA</a:t>
            </a:r>
            <a:r>
              <a:rPr lang="en-US" sz="2800" dirty="0" smtClean="0"/>
              <a:t>)</a:t>
            </a:r>
          </a:p>
          <a:p>
            <a:pPr lvl="1"/>
            <a:r>
              <a:rPr lang="en-US" sz="2800" dirty="0" err="1" smtClean="0"/>
              <a:t>Psifertex</a:t>
            </a:r>
            <a:r>
              <a:rPr lang="en-US" sz="2800" dirty="0" smtClean="0"/>
              <a:t>(</a:t>
            </a:r>
            <a:r>
              <a:rPr lang="en-US" sz="2800" dirty="0" smtClean="0">
                <a:hlinkClick r:id="rId3"/>
              </a:rPr>
              <a:t>http://youtu.be/okPWY0FeUoU</a:t>
            </a:r>
            <a:r>
              <a:rPr lang="en-US" sz="2800" dirty="0" smtClean="0"/>
              <a:t>)</a:t>
            </a:r>
          </a:p>
          <a:p>
            <a:pPr lvl="1"/>
            <a:r>
              <a:rPr lang="en-US" sz="2800" dirty="0" smtClean="0"/>
              <a:t>Chris Eagle </a:t>
            </a:r>
            <a:r>
              <a:rPr lang="en-US" sz="2800" dirty="0" smtClean="0"/>
              <a:t>(</a:t>
            </a:r>
            <a:r>
              <a:rPr lang="pt-BR" sz="2800" dirty="0">
                <a:hlinkClick r:id="rId4"/>
              </a:rPr>
              <a:t>http://vimeo.com/</a:t>
            </a:r>
            <a:r>
              <a:rPr lang="pt-BR" sz="2800" dirty="0" smtClean="0">
                <a:hlinkClick r:id="rId4"/>
              </a:rPr>
              <a:t>29689138</a:t>
            </a:r>
            <a:r>
              <a:rPr lang="pt-BR" sz="2800" dirty="0" smtClean="0"/>
              <a:t>)</a:t>
            </a:r>
          </a:p>
          <a:p>
            <a:pPr lvl="1"/>
            <a:r>
              <a:rPr lang="en-US" sz="2800" dirty="0" err="1" smtClean="0"/>
              <a:t>Arpaia</a:t>
            </a:r>
            <a:r>
              <a:rPr lang="en-US" sz="2800" dirty="0" smtClean="0"/>
              <a:t> (</a:t>
            </a:r>
            <a:r>
              <a:rPr lang="pt-BR" sz="2800" dirty="0">
                <a:hlinkClick r:id="rId5"/>
              </a:rPr>
              <a:t>http://vimeo.com/</a:t>
            </a:r>
            <a:r>
              <a:rPr lang="pt-BR" sz="2800" dirty="0" smtClean="0">
                <a:hlinkClick r:id="rId5"/>
              </a:rPr>
              <a:t>30141771</a:t>
            </a:r>
            <a:r>
              <a:rPr lang="pt-BR" sz="2800" dirty="0" smtClean="0"/>
              <a:t>)</a:t>
            </a:r>
          </a:p>
          <a:p>
            <a:pPr lvl="1"/>
            <a:r>
              <a:rPr lang="en-US" sz="2800" dirty="0" err="1" smtClean="0"/>
              <a:t>ShmooCon</a:t>
            </a:r>
            <a:r>
              <a:rPr lang="en-US" sz="2800" dirty="0" smtClean="0"/>
              <a:t> (</a:t>
            </a:r>
            <a:r>
              <a:rPr lang="en-US" sz="2800" dirty="0" smtClean="0">
                <a:hlinkClick r:id="rId6"/>
              </a:rPr>
              <a:t>http://youtu.be</a:t>
            </a:r>
            <a:r>
              <a:rPr lang="en-US" sz="2800" dirty="0">
                <a:hlinkClick r:id="rId6"/>
              </a:rPr>
              <a:t>/</a:t>
            </a:r>
            <a:r>
              <a:rPr lang="en-US" sz="2800" dirty="0" smtClean="0">
                <a:hlinkClick r:id="rId6"/>
              </a:rPr>
              <a:t>c9Rc6DjYJr8</a:t>
            </a:r>
            <a:r>
              <a:rPr lang="en-US" sz="2800" dirty="0" smtClean="0"/>
              <a:t>)</a:t>
            </a:r>
          </a:p>
        </p:txBody>
      </p:sp>
    </p:spTree>
    <p:extLst>
      <p:ext uri="{BB962C8B-B14F-4D97-AF65-F5344CB8AC3E}">
        <p14:creationId xmlns:p14="http://schemas.microsoft.com/office/powerpoint/2010/main" val="39171126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CTF?</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267028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Running</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768059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680000">
            <a:off x="3937233" y="2666600"/>
            <a:ext cx="3505840" cy="2722870"/>
          </a:xfrm>
          <a:prstGeom prst="rect">
            <a:avLst/>
          </a:prstGeom>
        </p:spPr>
      </p:pic>
      <p:pic>
        <p:nvPicPr>
          <p:cNvPr id="7" name="Picture 6" descr="Screen Shot 2013-04-13 at 2.34.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0000">
            <a:off x="952500" y="2758234"/>
            <a:ext cx="3782284" cy="2556614"/>
          </a:xfrm>
          <a:prstGeom prst="rect">
            <a:avLst/>
          </a:prstGeom>
        </p:spPr>
      </p:pic>
      <p:pic>
        <p:nvPicPr>
          <p:cNvPr id="5" name="Picture 4"/>
          <p:cNvPicPr>
            <a:picLocks noChangeAspect="1"/>
          </p:cNvPicPr>
          <p:nvPr/>
        </p:nvPicPr>
        <p:blipFill>
          <a:blip r:embed="rId4"/>
          <a:stretch>
            <a:fillRect/>
          </a:stretch>
        </p:blipFill>
        <p:spPr>
          <a:xfrm>
            <a:off x="952500" y="478182"/>
            <a:ext cx="7239000" cy="2222500"/>
          </a:xfrm>
          <a:prstGeom prst="rect">
            <a:avLst/>
          </a:prstGeom>
        </p:spPr>
      </p:pic>
      <p:sp>
        <p:nvSpPr>
          <p:cNvPr id="8" name="TextBox 7"/>
          <p:cNvSpPr txBox="1"/>
          <p:nvPr/>
        </p:nvSpPr>
        <p:spPr>
          <a:xfrm>
            <a:off x="1457739" y="6043244"/>
            <a:ext cx="5968301" cy="584776"/>
          </a:xfrm>
          <a:prstGeom prst="rect">
            <a:avLst/>
          </a:prstGeom>
          <a:noFill/>
        </p:spPr>
        <p:txBody>
          <a:bodyPr wrap="none" rtlCol="0">
            <a:spAutoFit/>
          </a:bodyPr>
          <a:lstStyle/>
          <a:p>
            <a:r>
              <a:rPr lang="en-US" sz="3200" dirty="0" smtClean="0">
                <a:hlinkClick r:id="rId5"/>
              </a:rPr>
              <a:t>http://schlockmercenary.com/</a:t>
            </a:r>
            <a:endParaRPr lang="en-US" sz="3200" dirty="0"/>
          </a:p>
        </p:txBody>
      </p:sp>
    </p:spTree>
    <p:extLst>
      <p:ext uri="{BB962C8B-B14F-4D97-AF65-F5344CB8AC3E}">
        <p14:creationId xmlns:p14="http://schemas.microsoft.com/office/powerpoint/2010/main" val="4176867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12698" y="3913073"/>
            <a:ext cx="7806930" cy="1474691"/>
          </a:xfrm>
        </p:spPr>
        <p:txBody>
          <a:bodyPr/>
          <a:lstStyle/>
          <a:p>
            <a:r>
              <a:rPr lang="en-US" sz="3200" dirty="0">
                <a:hlinkClick r:id="rId2"/>
              </a:rPr>
              <a:t>http://captf.com/</a:t>
            </a:r>
            <a:r>
              <a:rPr lang="en-US" sz="3200" dirty="0" smtClean="0">
                <a:hlinkClick r:id="rId2"/>
              </a:rPr>
              <a:t>maxims.html</a:t>
            </a:r>
            <a:endParaRPr lang="en-US" sz="3200" dirty="0" smtClean="0"/>
          </a:p>
          <a:p>
            <a:endParaRPr lang="en-US" sz="2400" dirty="0"/>
          </a:p>
        </p:txBody>
      </p:sp>
      <p:sp>
        <p:nvSpPr>
          <p:cNvPr id="3" name="Text Placeholder 1"/>
          <p:cNvSpPr txBox="1">
            <a:spLocks/>
          </p:cNvSpPr>
          <p:nvPr/>
        </p:nvSpPr>
        <p:spPr>
          <a:xfrm>
            <a:off x="959400" y="1425277"/>
            <a:ext cx="7410227" cy="2914508"/>
          </a:xfrm>
          <a:prstGeom prst="rect">
            <a:avLst/>
          </a:prstGeom>
        </p:spPr>
        <p:txBody>
          <a:bodyPr vert="horz">
            <a:noAutofit/>
          </a:bodyPr>
          <a:lstStyle>
            <a:lvl1pPr marL="0" indent="0" algn="ctr" rtl="0" eaLnBrk="1" latinLnBrk="0" hangingPunct="1">
              <a:spcBef>
                <a:spcPts val="0"/>
              </a:spcBef>
              <a:buClr>
                <a:schemeClr val="accent1"/>
              </a:buClr>
              <a:buSzPct val="70000"/>
              <a:buFontTx/>
              <a:buNone/>
              <a:defRPr kumimoji="0" sz="6600" kern="1200" baseline="0">
                <a:solidFill>
                  <a:schemeClr val="tx1"/>
                </a:solidFill>
                <a:latin typeface="+mn-lt"/>
                <a:ea typeface="+mn-ea"/>
                <a:cs typeface="+mn-cs"/>
              </a:defRPr>
            </a:lvl1pPr>
            <a:lvl2pPr marL="411480" indent="0" algn="l" rtl="0" eaLnBrk="1" latinLnBrk="0" hangingPunct="1">
              <a:spcBef>
                <a:spcPts val="400"/>
              </a:spcBef>
              <a:buClr>
                <a:schemeClr val="accent2"/>
              </a:buClr>
              <a:buSzPct val="90000"/>
              <a:buFontTx/>
              <a:buNone/>
              <a:defRPr kumimoji="0" sz="5400" kern="1200">
                <a:solidFill>
                  <a:schemeClr val="tx1"/>
                </a:solidFill>
                <a:latin typeface="+mn-lt"/>
                <a:ea typeface="+mn-ea"/>
                <a:cs typeface="+mn-cs"/>
              </a:defRPr>
            </a:lvl2pPr>
            <a:lvl3pPr marL="630936" indent="0" algn="l" rtl="0" eaLnBrk="1" latinLnBrk="0" hangingPunct="1">
              <a:spcBef>
                <a:spcPts val="400"/>
              </a:spcBef>
              <a:buClr>
                <a:schemeClr val="accent3"/>
              </a:buClr>
              <a:buSzPct val="100000"/>
              <a:buFontTx/>
              <a:buNone/>
              <a:defRPr kumimoji="0" sz="5400" kern="1200">
                <a:solidFill>
                  <a:schemeClr val="tx1"/>
                </a:solidFill>
                <a:latin typeface="+mn-lt"/>
                <a:ea typeface="+mn-ea"/>
                <a:cs typeface="+mn-cs"/>
              </a:defRPr>
            </a:lvl3pPr>
            <a:lvl4pPr marL="822960" indent="0" algn="l" rtl="0" eaLnBrk="1" latinLnBrk="0" hangingPunct="1">
              <a:spcBef>
                <a:spcPts val="400"/>
              </a:spcBef>
              <a:buClr>
                <a:schemeClr val="accent3"/>
              </a:buClr>
              <a:buSzPct val="100000"/>
              <a:buFontTx/>
              <a:buNone/>
              <a:defRPr kumimoji="0" sz="5400" kern="1200">
                <a:solidFill>
                  <a:schemeClr val="tx1"/>
                </a:solidFill>
                <a:latin typeface="+mn-lt"/>
                <a:ea typeface="+mn-ea"/>
                <a:cs typeface="+mn-cs"/>
              </a:defRPr>
            </a:lvl4pPr>
            <a:lvl5pPr marL="1005840" indent="0" algn="l" rtl="0" eaLnBrk="1" latinLnBrk="0" hangingPunct="1">
              <a:spcBef>
                <a:spcPts val="400"/>
              </a:spcBef>
              <a:buClr>
                <a:schemeClr val="accent3"/>
              </a:buClr>
              <a:buSzPct val="100000"/>
              <a:buFontTx/>
              <a:buNone/>
              <a:defRPr kumimoji="0" sz="54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r>
              <a:rPr lang="en-US" sz="4800" dirty="0" smtClean="0"/>
              <a:t>The Many Maxims of a Maximally Effective CTF</a:t>
            </a:r>
            <a:endParaRPr lang="en-US" sz="4800" dirty="0"/>
          </a:p>
        </p:txBody>
      </p:sp>
    </p:spTree>
    <p:extLst>
      <p:ext uri="{BB962C8B-B14F-4D97-AF65-F5344CB8AC3E}">
        <p14:creationId xmlns:p14="http://schemas.microsoft.com/office/powerpoint/2010/main" val="229975941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Maxims</a:t>
            </a:r>
            <a:endParaRPr lang="en-US" dirty="0"/>
          </a:p>
        </p:txBody>
      </p:sp>
      <p:sp>
        <p:nvSpPr>
          <p:cNvPr id="4" name="Content Placeholder 3"/>
          <p:cNvSpPr>
            <a:spLocks noGrp="1"/>
          </p:cNvSpPr>
          <p:nvPr>
            <p:ph idx="1"/>
          </p:nvPr>
        </p:nvSpPr>
        <p:spPr/>
        <p:txBody>
          <a:bodyPr>
            <a:noAutofit/>
          </a:bodyPr>
          <a:lstStyle/>
          <a:p>
            <a:pPr marL="514350" indent="-514350">
              <a:buFont typeface="+mj-lt"/>
              <a:buAutoNum type="arabicPeriod"/>
            </a:pPr>
            <a:r>
              <a:rPr lang="en-US" sz="2800" dirty="0" smtClean="0"/>
              <a:t>We </a:t>
            </a:r>
            <a:r>
              <a:rPr lang="en-US" sz="2800" dirty="0"/>
              <a:t>hack for fun, not for frustration.</a:t>
            </a:r>
          </a:p>
          <a:p>
            <a:pPr marL="514350" indent="-514350">
              <a:buFont typeface="+mj-lt"/>
              <a:buAutoNum type="arabicPeriod"/>
            </a:pPr>
            <a:r>
              <a:rPr lang="en-US" sz="2800" dirty="0"/>
              <a:t>The scoring mechanism should always be the easiest challenge.</a:t>
            </a:r>
          </a:p>
          <a:p>
            <a:pPr marL="514350" indent="-514350">
              <a:buFont typeface="+mj-lt"/>
              <a:buAutoNum type="arabicPeriod"/>
            </a:pPr>
            <a:r>
              <a:rPr lang="en-US" sz="2800" dirty="0"/>
              <a:t>Solutions might be a surprise, but recognizing when you have one shouldn't be.</a:t>
            </a:r>
          </a:p>
          <a:p>
            <a:pPr marL="514350" indent="-514350">
              <a:buFont typeface="+mj-lt"/>
              <a:buAutoNum type="arabicPeriod"/>
            </a:pPr>
            <a:r>
              <a:rPr lang="en-US" sz="2800" dirty="0"/>
              <a:t>When the next step requires a leap of faith, be sure to include a bridge.</a:t>
            </a:r>
          </a:p>
          <a:p>
            <a:pPr marL="514350" indent="-514350">
              <a:buFont typeface="+mj-lt"/>
              <a:buAutoNum type="arabicPeriod"/>
            </a:pPr>
            <a:r>
              <a:rPr lang="en-US" sz="2800" dirty="0"/>
              <a:t>An homage honors, but duplication doesn't</a:t>
            </a:r>
            <a:r>
              <a:rPr lang="en-US" sz="2800" dirty="0" smtClean="0"/>
              <a:t>.</a:t>
            </a:r>
            <a:endParaRPr lang="en-US" sz="2800" dirty="0"/>
          </a:p>
        </p:txBody>
      </p:sp>
    </p:spTree>
    <p:extLst>
      <p:ext uri="{BB962C8B-B14F-4D97-AF65-F5344CB8AC3E}">
        <p14:creationId xmlns:p14="http://schemas.microsoft.com/office/powerpoint/2010/main" val="1331230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Maxims</a:t>
            </a:r>
            <a:endParaRPr lang="en-US" dirty="0"/>
          </a:p>
        </p:txBody>
      </p:sp>
      <p:sp>
        <p:nvSpPr>
          <p:cNvPr id="4" name="Content Placeholder 3"/>
          <p:cNvSpPr>
            <a:spLocks noGrp="1"/>
          </p:cNvSpPr>
          <p:nvPr>
            <p:ph idx="1"/>
          </p:nvPr>
        </p:nvSpPr>
        <p:spPr/>
        <p:txBody>
          <a:bodyPr>
            <a:noAutofit/>
          </a:bodyPr>
          <a:lstStyle/>
          <a:p>
            <a:pPr marL="514350" indent="-514350">
              <a:buFont typeface="+mj-lt"/>
              <a:buAutoNum type="arabicPeriod" startAt="6"/>
            </a:pPr>
            <a:r>
              <a:rPr lang="en-US" sz="2800" dirty="0" smtClean="0"/>
              <a:t>Learners </a:t>
            </a:r>
            <a:r>
              <a:rPr lang="en-US" sz="2800" dirty="0"/>
              <a:t>always win even when winners don't learn.</a:t>
            </a:r>
          </a:p>
          <a:p>
            <a:pPr marL="514350" indent="-514350">
              <a:buFont typeface="+mj-lt"/>
              <a:buAutoNum type="arabicPeriod" startAt="6"/>
            </a:pPr>
            <a:r>
              <a:rPr lang="en-US" sz="2800" dirty="0"/>
              <a:t>Your </a:t>
            </a:r>
            <a:r>
              <a:rPr lang="en-US" sz="2800" dirty="0" smtClean="0"/>
              <a:t>point estimates </a:t>
            </a:r>
            <a:r>
              <a:rPr lang="en-US" sz="2800" dirty="0"/>
              <a:t>are exactly that until calibrated.</a:t>
            </a:r>
          </a:p>
          <a:p>
            <a:pPr marL="514350" indent="-514350">
              <a:buFont typeface="+mj-lt"/>
              <a:buAutoNum type="arabicPeriod" startAt="6"/>
            </a:pPr>
            <a:r>
              <a:rPr lang="en-US" sz="2800" dirty="0"/>
              <a:t>Never rely on the survival of a vulnerable server.</a:t>
            </a:r>
          </a:p>
          <a:p>
            <a:pPr marL="514350" indent="-514350">
              <a:buFont typeface="+mj-lt"/>
              <a:buAutoNum type="arabicPeriod" startAt="6"/>
            </a:pPr>
            <a:r>
              <a:rPr lang="en-US" sz="2800" dirty="0"/>
              <a:t>Competitors are </a:t>
            </a:r>
            <a:r>
              <a:rPr lang="en-US" sz="2800" dirty="0" smtClean="0"/>
              <a:t>more clever </a:t>
            </a:r>
            <a:r>
              <a:rPr lang="en-US" sz="2800" dirty="0"/>
              <a:t>than you, they also have more </a:t>
            </a:r>
            <a:r>
              <a:rPr lang="en-US" sz="2800" dirty="0" smtClean="0"/>
              <a:t>time.</a:t>
            </a:r>
            <a:endParaRPr lang="en-US" sz="2800" dirty="0"/>
          </a:p>
          <a:p>
            <a:pPr marL="514350" indent="-514350">
              <a:buFont typeface="+mj-lt"/>
              <a:buAutoNum type="arabicPeriod" startAt="6"/>
            </a:pPr>
            <a:r>
              <a:rPr lang="en-US" sz="2800" dirty="0"/>
              <a:t>Learning starts where prior knowledge ends.</a:t>
            </a:r>
          </a:p>
        </p:txBody>
      </p:sp>
    </p:spTree>
    <p:extLst>
      <p:ext uri="{BB962C8B-B14F-4D97-AF65-F5344CB8AC3E}">
        <p14:creationId xmlns:p14="http://schemas.microsoft.com/office/powerpoint/2010/main" val="2094949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295400" y="556793"/>
            <a:ext cx="6641525" cy="1949305"/>
          </a:xfrm>
        </p:spPr>
        <p:txBody>
          <a:bodyPr/>
          <a:lstStyle/>
          <a:p>
            <a:r>
              <a:rPr lang="en-US" dirty="0" smtClean="0"/>
              <a:t>Questions?</a:t>
            </a:r>
            <a:endParaRPr lang="en-US" dirty="0"/>
          </a:p>
        </p:txBody>
      </p:sp>
      <p:sp>
        <p:nvSpPr>
          <p:cNvPr id="2" name="TextBox 1"/>
          <p:cNvSpPr txBox="1"/>
          <p:nvPr/>
        </p:nvSpPr>
        <p:spPr>
          <a:xfrm>
            <a:off x="943093" y="2506098"/>
            <a:ext cx="7262212" cy="3970318"/>
          </a:xfrm>
          <a:prstGeom prst="rect">
            <a:avLst/>
          </a:prstGeom>
          <a:noFill/>
        </p:spPr>
        <p:txBody>
          <a:bodyPr wrap="square" rtlCol="0">
            <a:spAutoFit/>
          </a:bodyPr>
          <a:lstStyle/>
          <a:p>
            <a:r>
              <a:rPr lang="en-US" sz="3600" dirty="0" smtClean="0"/>
              <a:t>THANKS:</a:t>
            </a:r>
          </a:p>
          <a:p>
            <a:r>
              <a:rPr lang="en-US" sz="3600" dirty="0" smtClean="0"/>
              <a:t>family, friends, CTF mates past and present, </a:t>
            </a:r>
            <a:r>
              <a:rPr lang="en-US" sz="3600" dirty="0" err="1" smtClean="0"/>
              <a:t>HackUCF</a:t>
            </a:r>
            <a:r>
              <a:rPr lang="en-US" sz="3600" dirty="0" smtClean="0"/>
              <a:t>, </a:t>
            </a:r>
            <a:r>
              <a:rPr lang="en-US" sz="3600" dirty="0" err="1" smtClean="0"/>
              <a:t>b-sides</a:t>
            </a:r>
            <a:r>
              <a:rPr lang="en-US" sz="3600" dirty="0" smtClean="0"/>
              <a:t> organizers!</a:t>
            </a:r>
          </a:p>
          <a:p>
            <a:endParaRPr lang="en-US" sz="3600" dirty="0" smtClean="0"/>
          </a:p>
          <a:p>
            <a:r>
              <a:rPr lang="en-US" sz="3600" dirty="0" smtClean="0"/>
              <a:t>SLIDES:</a:t>
            </a:r>
          </a:p>
          <a:p>
            <a:r>
              <a:rPr lang="en-US" sz="3600" dirty="0">
                <a:hlinkClick r:id="rId2"/>
              </a:rPr>
              <a:t>http://captf.com/</a:t>
            </a:r>
            <a:r>
              <a:rPr lang="en-US" sz="3600" dirty="0" smtClean="0">
                <a:hlinkClick r:id="rId2"/>
              </a:rPr>
              <a:t>intro</a:t>
            </a:r>
            <a:endParaRPr lang="en-US" sz="3600" dirty="0"/>
          </a:p>
        </p:txBody>
      </p:sp>
    </p:spTree>
    <p:extLst>
      <p:ext uri="{BB962C8B-B14F-4D97-AF65-F5344CB8AC3E}">
        <p14:creationId xmlns:p14="http://schemas.microsoft.com/office/powerpoint/2010/main" val="403233693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Bonus content!</a:t>
            </a:r>
            <a:endParaRPr lang="en-US" dirty="0"/>
          </a:p>
        </p:txBody>
      </p:sp>
    </p:spTree>
    <p:extLst>
      <p:ext uri="{BB962C8B-B14F-4D97-AF65-F5344CB8AC3E}">
        <p14:creationId xmlns:p14="http://schemas.microsoft.com/office/powerpoint/2010/main" val="335463408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things</a:t>
            </a:r>
            <a:endParaRPr lang="en-US" dirty="0"/>
          </a:p>
        </p:txBody>
      </p:sp>
      <p:sp>
        <p:nvSpPr>
          <p:cNvPr id="4" name="Content Placeholder 3"/>
          <p:cNvSpPr>
            <a:spLocks noGrp="1"/>
          </p:cNvSpPr>
          <p:nvPr>
            <p:ph sz="half" idx="1"/>
          </p:nvPr>
        </p:nvSpPr>
        <p:spPr/>
        <p:txBody>
          <a:bodyPr/>
          <a:lstStyle/>
          <a:p>
            <a:r>
              <a:rPr lang="en-US" dirty="0" smtClean="0"/>
              <a:t>Team Organization</a:t>
            </a:r>
          </a:p>
          <a:p>
            <a:r>
              <a:rPr lang="en-US" dirty="0" smtClean="0"/>
              <a:t>Culture of the game</a:t>
            </a:r>
          </a:p>
          <a:p>
            <a:pPr lvl="1"/>
            <a:r>
              <a:rPr lang="en-US" dirty="0" smtClean="0"/>
              <a:t>Good / bad</a:t>
            </a:r>
          </a:p>
          <a:p>
            <a:r>
              <a:rPr lang="en-US" dirty="0" smtClean="0"/>
              <a:t>Strategy</a:t>
            </a:r>
          </a:p>
          <a:p>
            <a:pPr lvl="1"/>
            <a:r>
              <a:rPr lang="en-US" dirty="0" smtClean="0"/>
              <a:t>Sleep</a:t>
            </a:r>
          </a:p>
          <a:p>
            <a:pPr lvl="1"/>
            <a:r>
              <a:rPr lang="en-US" dirty="0" smtClean="0"/>
              <a:t>Play the organizers</a:t>
            </a:r>
          </a:p>
          <a:p>
            <a:pPr lvl="1"/>
            <a:r>
              <a:rPr lang="en-US" dirty="0" smtClean="0"/>
              <a:t>“scrum”</a:t>
            </a:r>
          </a:p>
          <a:p>
            <a:pPr lvl="1"/>
            <a:endParaRPr lang="en-US" dirty="0"/>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30716281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Capture the </a:t>
            </a:r>
            <a:r>
              <a:rPr lang="en-US" dirty="0" smtClean="0"/>
              <a:t>_ _ _ _</a:t>
            </a:r>
            <a:endParaRPr lang="en-US" dirty="0"/>
          </a:p>
        </p:txBody>
      </p:sp>
      <p:sp>
        <p:nvSpPr>
          <p:cNvPr id="3" name="Vertical Text Placeholder 2"/>
          <p:cNvSpPr>
            <a:spLocks noGrp="1"/>
          </p:cNvSpPr>
          <p:nvPr>
            <p:ph type="body" orient="vert" idx="1"/>
          </p:nvPr>
        </p:nvSpPr>
        <p:spPr/>
        <p:txBody>
          <a:bodyPr/>
          <a:lstStyle/>
          <a:p>
            <a:endParaRPr lang="en-US"/>
          </a:p>
        </p:txBody>
      </p:sp>
      <p:pic>
        <p:nvPicPr>
          <p:cNvPr id="7" name="Picture Placeholder 6" descr="pirateflag.jpg"/>
          <p:cNvPicPr>
            <a:picLocks noGrp="1" noChangeAspect="1"/>
          </p:cNvPicPr>
          <p:nvPr>
            <p:ph type="pic" idx="4294967295"/>
          </p:nvPr>
        </p:nvPicPr>
        <p:blipFill rotWithShape="1">
          <a:blip r:embed="rId3">
            <a:extLst>
              <a:ext uri="{28A0092B-C50C-407E-A947-70E740481C1C}">
                <a14:useLocalDpi xmlns:a14="http://schemas.microsoft.com/office/drawing/2010/main" val="0"/>
              </a:ext>
            </a:extLst>
          </a:blip>
          <a:srcRect l="2924" r="3649" b="23660"/>
          <a:stretch/>
        </p:blipFill>
        <p:spPr>
          <a:xfrm>
            <a:off x="607391" y="1646237"/>
            <a:ext cx="7973392" cy="4343400"/>
          </a:xfrm>
        </p:spPr>
      </p:pic>
      <p:sp>
        <p:nvSpPr>
          <p:cNvPr id="8" name="TextBox 7"/>
          <p:cNvSpPr txBox="1"/>
          <p:nvPr/>
        </p:nvSpPr>
        <p:spPr>
          <a:xfrm>
            <a:off x="0" y="6482069"/>
            <a:ext cx="5751724" cy="307777"/>
          </a:xfrm>
          <a:prstGeom prst="rect">
            <a:avLst/>
          </a:prstGeom>
          <a:noFill/>
        </p:spPr>
        <p:txBody>
          <a:bodyPr wrap="square" rtlCol="0">
            <a:spAutoFit/>
          </a:bodyPr>
          <a:lstStyle/>
          <a:p>
            <a:r>
              <a:rPr lang="en-US" sz="1400" dirty="0">
                <a:solidFill>
                  <a:schemeClr val="bg1"/>
                </a:solidFill>
              </a:rPr>
              <a:t>Image © http://</a:t>
            </a:r>
            <a:r>
              <a:rPr lang="en-US" sz="1400" dirty="0" err="1">
                <a:solidFill>
                  <a:schemeClr val="bg1"/>
                </a:solidFill>
              </a:rPr>
              <a:t>www.flickr.com</a:t>
            </a:r>
            <a:r>
              <a:rPr lang="en-US" sz="1400">
                <a:solidFill>
                  <a:schemeClr val="bg1"/>
                </a:solidFill>
              </a:rPr>
              <a:t>/photos/mom320/2332456130/</a:t>
            </a:r>
            <a:endParaRPr lang="en-US" sz="1400" dirty="0">
              <a:solidFill>
                <a:schemeClr val="bg1"/>
              </a:solidFill>
            </a:endParaRPr>
          </a:p>
        </p:txBody>
      </p:sp>
    </p:spTree>
    <p:extLst>
      <p:ext uri="{BB962C8B-B14F-4D97-AF65-F5344CB8AC3E}">
        <p14:creationId xmlns:p14="http://schemas.microsoft.com/office/powerpoint/2010/main" val="37296789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Jargon File</a:t>
            </a:r>
            <a:endParaRPr lang="en-US" dirty="0"/>
          </a:p>
        </p:txBody>
      </p:sp>
      <p:sp>
        <p:nvSpPr>
          <p:cNvPr id="3" name="Content Placeholder 2"/>
          <p:cNvSpPr>
            <a:spLocks noGrp="1"/>
          </p:cNvSpPr>
          <p:nvPr>
            <p:ph idx="1"/>
          </p:nvPr>
        </p:nvSpPr>
        <p:spPr/>
        <p:txBody>
          <a:bodyPr numCol="3"/>
          <a:lstStyle/>
          <a:p>
            <a:pPr marL="0" indent="0">
              <a:buNone/>
            </a:pPr>
            <a:r>
              <a:rPr lang="en-US" dirty="0" smtClean="0"/>
              <a:t>flag </a:t>
            </a:r>
          </a:p>
          <a:p>
            <a:pPr marL="0" indent="0">
              <a:buNone/>
            </a:pPr>
            <a:r>
              <a:rPr lang="en-US" dirty="0" smtClean="0"/>
              <a:t>key</a:t>
            </a:r>
            <a:endParaRPr lang="en-US" dirty="0"/>
          </a:p>
          <a:p>
            <a:pPr marL="0" indent="0">
              <a:buNone/>
            </a:pPr>
            <a:r>
              <a:rPr lang="en-US" dirty="0" smtClean="0"/>
              <a:t>SLA</a:t>
            </a:r>
          </a:p>
          <a:p>
            <a:pPr marL="0" indent="0">
              <a:buNone/>
            </a:pPr>
            <a:r>
              <a:rPr lang="en-US" dirty="0" smtClean="0"/>
              <a:t>service</a:t>
            </a:r>
          </a:p>
          <a:p>
            <a:pPr marL="0" indent="0">
              <a:buNone/>
            </a:pPr>
            <a:r>
              <a:rPr lang="en-US" dirty="0" smtClean="0"/>
              <a:t>binary</a:t>
            </a:r>
          </a:p>
          <a:p>
            <a:pPr marL="0" indent="0">
              <a:buNone/>
            </a:pPr>
            <a:r>
              <a:rPr lang="en-US" dirty="0" err="1" smtClean="0"/>
              <a:t>quals</a:t>
            </a:r>
            <a:endParaRPr lang="en-US" dirty="0" smtClean="0"/>
          </a:p>
          <a:p>
            <a:pPr marL="0" indent="0">
              <a:buNone/>
            </a:pPr>
            <a:r>
              <a:rPr lang="en-US" dirty="0" err="1" smtClean="0"/>
              <a:t>prequals</a:t>
            </a:r>
            <a:endParaRPr lang="en-US" dirty="0" smtClean="0"/>
          </a:p>
          <a:p>
            <a:pPr marL="0" indent="0">
              <a:buNone/>
            </a:pPr>
            <a:endParaRPr lang="en-US" dirty="0" smtClean="0"/>
          </a:p>
        </p:txBody>
      </p:sp>
    </p:spTree>
    <p:extLst>
      <p:ext uri="{BB962C8B-B14F-4D97-AF65-F5344CB8AC3E}">
        <p14:creationId xmlns:p14="http://schemas.microsoft.com/office/powerpoint/2010/main" val="264235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1396536"/>
          </a:xfrm>
          <a:solidFill>
            <a:schemeClr val="bg1">
              <a:alpha val="35000"/>
            </a:schemeClr>
          </a:solidFill>
        </p:spPr>
        <p:txBody>
          <a:bodyPr/>
          <a:lstStyle/>
          <a:p>
            <a:r>
              <a:rPr lang="en-US" dirty="0" smtClean="0"/>
              <a:t>Hacker Games  </a:t>
            </a:r>
            <a:endParaRPr lang="en-US" dirty="0"/>
          </a:p>
        </p:txBody>
      </p:sp>
    </p:spTree>
    <p:extLst>
      <p:ext uri="{BB962C8B-B14F-4D97-AF65-F5344CB8AC3E}">
        <p14:creationId xmlns:p14="http://schemas.microsoft.com/office/powerpoint/2010/main" val="16342830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BLUE TEAM</a:t>
            </a:r>
            <a:endParaRPr lang="en-US" dirty="0"/>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0489" y="1396536"/>
            <a:ext cx="4800600" cy="4800600"/>
          </a:xfrm>
          <a:prstGeom prst="rect">
            <a:avLst/>
          </a:prstGeom>
        </p:spPr>
      </p:pic>
    </p:spTree>
    <p:extLst>
      <p:ext uri="{BB962C8B-B14F-4D97-AF65-F5344CB8AC3E}">
        <p14:creationId xmlns:p14="http://schemas.microsoft.com/office/powerpoint/2010/main" val="42867625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RED TEAM</a:t>
            </a:r>
            <a:endParaRPr lang="en-US"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585" y="1396536"/>
            <a:ext cx="4724400" cy="4724400"/>
          </a:xfrm>
          <a:prstGeom prst="rect">
            <a:avLst/>
          </a:prstGeom>
        </p:spPr>
      </p:pic>
    </p:spTree>
    <p:extLst>
      <p:ext uri="{BB962C8B-B14F-4D97-AF65-F5344CB8AC3E}">
        <p14:creationId xmlns:p14="http://schemas.microsoft.com/office/powerpoint/2010/main" val="178976183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Custom 12">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FFFFE9"/>
      </a:hlink>
      <a:folHlink>
        <a:srgbClr val="FFFFE9"/>
      </a:folHlink>
    </a:clrScheme>
    <a:fontScheme name="Foundry">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1117</TotalTime>
  <Words>1413</Words>
  <Application>Microsoft Macintosh PowerPoint</Application>
  <PresentationFormat>On-screen Show (4:3)</PresentationFormat>
  <Paragraphs>209</Paragraphs>
  <Slides>47</Slides>
  <Notes>13</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Foundry</vt:lpstr>
      <vt:lpstr>Capture The Flag</vt:lpstr>
      <vt:lpstr>Me</vt:lpstr>
      <vt:lpstr>Outline</vt:lpstr>
      <vt:lpstr>What’s CTF?</vt:lpstr>
      <vt:lpstr>Capture the _ _ _ _</vt:lpstr>
      <vt:lpstr>Jargon File</vt:lpstr>
      <vt:lpstr>Hacker Games  </vt:lpstr>
      <vt:lpstr>BLUE TEAM</vt:lpstr>
      <vt:lpstr>RED TEAM</vt:lpstr>
      <vt:lpstr>FULL SPECTRUM</vt:lpstr>
      <vt:lpstr>CTFs</vt:lpstr>
      <vt:lpstr>DEF CON CTF History</vt:lpstr>
      <vt:lpstr>PowerPoint Presentation</vt:lpstr>
      <vt:lpstr>PowerPoint Presentation</vt:lpstr>
      <vt:lpstr>“Jeopardy” (Defcon Quals)</vt:lpstr>
      <vt:lpstr>Why CTF?</vt:lpstr>
      <vt:lpstr>PowerPoint Presentation</vt:lpstr>
      <vt:lpstr>PowerPoint Presentation</vt:lpstr>
      <vt:lpstr>PowerPoint Presentation</vt:lpstr>
      <vt:lpstr>PowerPoint Presentation</vt:lpstr>
      <vt:lpstr>PowerPoint Presentation</vt:lpstr>
      <vt:lpstr>PowerPoint Presentation</vt:lpstr>
      <vt:lpstr>2006 Quals – Reversing 400</vt:lpstr>
      <vt:lpstr>2006 Quals – Reversing 400</vt:lpstr>
      <vt:lpstr>2006 Quals – Reversing 400</vt:lpstr>
      <vt:lpstr>2006 Quals – Reversing 400</vt:lpstr>
      <vt:lpstr>PowerPoint Presentation</vt:lpstr>
      <vt:lpstr>What the hell is keming?</vt:lpstr>
      <vt:lpstr>What the hell is keming?</vt:lpstr>
      <vt:lpstr>What the hell is keming?</vt:lpstr>
      <vt:lpstr>What the hell is keming?</vt:lpstr>
      <vt:lpstr>What the hell is keming?</vt:lpstr>
      <vt:lpstr>Playing</vt:lpstr>
      <vt:lpstr>Skills…</vt:lpstr>
      <vt:lpstr>PowerPoint Presentation</vt:lpstr>
      <vt:lpstr>Resources</vt:lpstr>
      <vt:lpstr>Resources</vt:lpstr>
      <vt:lpstr>Resources</vt:lpstr>
      <vt:lpstr>Resources</vt:lpstr>
      <vt:lpstr>Running</vt:lpstr>
      <vt:lpstr>PowerPoint Presentation</vt:lpstr>
      <vt:lpstr>PowerPoint Presentation</vt:lpstr>
      <vt:lpstr>Maxims</vt:lpstr>
      <vt:lpstr>Maxims</vt:lpstr>
      <vt:lpstr>PowerPoint Presentation</vt:lpstr>
      <vt:lpstr>PowerPoint Presentation</vt:lpstr>
      <vt:lpstr>Other things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Capture The Flag</dc:title>
  <dc:creator>Jordan Wiens</dc:creator>
  <cp:lastModifiedBy>Jordan Wiens</cp:lastModifiedBy>
  <cp:revision>40</cp:revision>
  <dcterms:created xsi:type="dcterms:W3CDTF">2013-01-23T21:08:19Z</dcterms:created>
  <dcterms:modified xsi:type="dcterms:W3CDTF">2013-04-13T07:43:03Z</dcterms:modified>
</cp:coreProperties>
</file>